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112_6912A62.xml" ContentType="application/vnd.ms-powerpoint.comments+xml"/>
  <Override PartName="/ppt/notesSlides/notesSlide3.xml" ContentType="application/vnd.openxmlformats-officedocument.presentationml.notesSlide+xml"/>
  <Override PartName="/ppt/comments/modernComment_13D_BEA73DBE.xml" ContentType="application/vnd.ms-powerpoint.comments+xml"/>
  <Override PartName="/ppt/notesSlides/notesSlide4.xml" ContentType="application/vnd.openxmlformats-officedocument.presentationml.notesSlide+xml"/>
  <Override PartName="/ppt/comments/modernComment_13F_64144F56.xml" ContentType="application/vnd.ms-powerpoint.comments+xml"/>
  <Override PartName="/ppt/notesSlides/notesSlide5.xml" ContentType="application/vnd.openxmlformats-officedocument.presentationml.notesSlide+xml"/>
  <Override PartName="/ppt/comments/modernComment_106_7164D23B.xml" ContentType="application/vnd.ms-powerpoint.comments+xml"/>
  <Override PartName="/ppt/notesSlides/notesSlide6.xml" ContentType="application/vnd.openxmlformats-officedocument.presentationml.notesSlide+xml"/>
  <Override PartName="/ppt/comments/modernComment_13C_D474A7F0.xml" ContentType="application/vnd.ms-powerpoint.comments+xml"/>
  <Override PartName="/ppt/notesSlides/notesSlide7.xml" ContentType="application/vnd.openxmlformats-officedocument.presentationml.notesSlide+xml"/>
  <Override PartName="/ppt/comments/modernComment_10E_83EA3EEE.xml" ContentType="application/vnd.ms-powerpoint.comments+xml"/>
  <Override PartName="/ppt/notesSlides/notesSlide8.xml" ContentType="application/vnd.openxmlformats-officedocument.presentationml.notesSlide+xml"/>
  <Override PartName="/ppt/comments/modernComment_10F_A070B97F.xml" ContentType="application/vnd.ms-powerpoint.comments+xml"/>
  <Override PartName="/ppt/notesSlides/notesSlide9.xml" ContentType="application/vnd.openxmlformats-officedocument.presentationml.notesSlide+xml"/>
  <Override PartName="/ppt/comments/modernComment_111_C870D775.xml" ContentType="application/vnd.ms-powerpoint.comments+xml"/>
  <Override PartName="/ppt/notesSlides/notesSlide10.xml" ContentType="application/vnd.openxmlformats-officedocument.presentationml.notesSlide+xml"/>
  <Override PartName="/ppt/comments/modernComment_134_93F07A4.xml" ContentType="application/vnd.ms-powerpoint.comments+xml"/>
  <Override PartName="/ppt/notesSlides/notesSlide11.xml" ContentType="application/vnd.openxmlformats-officedocument.presentationml.notesSlide+xml"/>
  <Override PartName="/ppt/comments/modernComment_105_4AA81E54.xml" ContentType="application/vnd.ms-powerpoint.comments+xml"/>
  <Override PartName="/ppt/notesSlides/notesSlide12.xml" ContentType="application/vnd.openxmlformats-officedocument.presentationml.notesSlide+xml"/>
  <Override PartName="/ppt/comments/modernComment_114_20EFA09.xml" ContentType="application/vnd.ms-powerpoint.comments+xml"/>
  <Override PartName="/ppt/comments/modernComment_119_60746769.xml" ContentType="application/vnd.ms-powerpoint.comments+xml"/>
  <Override PartName="/ppt/comments/modernComment_135_8B8DC2A3.xml" ContentType="application/vnd.ms-powerpoint.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modernComment_12C_8A82F7D0.xml" ContentType="application/vnd.ms-powerpoint.comments+xml"/>
  <Override PartName="/ppt/notesSlides/notesSlide15.xml" ContentType="application/vnd.openxmlformats-officedocument.presentationml.notesSlide+xml"/>
  <Override PartName="/ppt/comments/modernComment_138_3543D1DF.xml" ContentType="application/vnd.ms-powerpoint.comments+xml"/>
  <Override PartName="/ppt/comments/modernComment_132_EBA0D4C3.xml" ContentType="application/vnd.ms-powerpoint.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omments/modernComment_10B_D14A5A48.xml" ContentType="application/vnd.ms-powerpoint.comments+xml"/>
  <Override PartName="/ppt/comments/modernComment_117_893BD697.xml" ContentType="application/vnd.ms-powerpoint.comments+xml"/>
  <Override PartName="/ppt/notesSlides/notesSlide19.xml" ContentType="application/vnd.openxmlformats-officedocument.presentationml.notesSlide+xml"/>
  <Override PartName="/ppt/comments/modernComment_10D_801418E4.xml" ContentType="application/vnd.ms-powerpoint.comments+xml"/>
  <Override PartName="/ppt/notesSlides/notesSlide20.xml" ContentType="application/vnd.openxmlformats-officedocument.presentationml.notesSlide+xml"/>
  <Override PartName="/ppt/comments/modernComment_140_8D854AB6.xml" ContentType="application/vnd.ms-powerpoint.comments+xml"/>
  <Override PartName="/ppt/notesSlides/notesSlide21.xml" ContentType="application/vnd.openxmlformats-officedocument.presentationml.notesSlide+xml"/>
  <Override PartName="/ppt/comments/modernComment_11B_60CF060B.xml" ContentType="application/vnd.ms-powerpoint.comments+xml"/>
  <Override PartName="/ppt/comments/modernComment_121_81446A46.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6"/>
  </p:notesMasterIdLst>
  <p:sldIdLst>
    <p:sldId id="282" r:id="rId5"/>
    <p:sldId id="274" r:id="rId6"/>
    <p:sldId id="317" r:id="rId7"/>
    <p:sldId id="319" r:id="rId8"/>
    <p:sldId id="262" r:id="rId9"/>
    <p:sldId id="316" r:id="rId10"/>
    <p:sldId id="270" r:id="rId11"/>
    <p:sldId id="271" r:id="rId12"/>
    <p:sldId id="272" r:id="rId13"/>
    <p:sldId id="273" r:id="rId14"/>
    <p:sldId id="308" r:id="rId15"/>
    <p:sldId id="261" r:id="rId16"/>
    <p:sldId id="276" r:id="rId17"/>
    <p:sldId id="281" r:id="rId18"/>
    <p:sldId id="309" r:id="rId19"/>
    <p:sldId id="299" r:id="rId20"/>
    <p:sldId id="300" r:id="rId21"/>
    <p:sldId id="312" r:id="rId22"/>
    <p:sldId id="306" r:id="rId23"/>
    <p:sldId id="313" r:id="rId24"/>
    <p:sldId id="304" r:id="rId25"/>
    <p:sldId id="321" r:id="rId26"/>
    <p:sldId id="266" r:id="rId27"/>
    <p:sldId id="275" r:id="rId28"/>
    <p:sldId id="267" r:id="rId29"/>
    <p:sldId id="279" r:id="rId30"/>
    <p:sldId id="269" r:id="rId31"/>
    <p:sldId id="320" r:id="rId32"/>
    <p:sldId id="283" r:id="rId33"/>
    <p:sldId id="311" r:id="rId34"/>
    <p:sldId id="289"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53B4518-B416-F514-6137-449211F4965D}" name="Oli Lole" initials="OL" userId="S::oliver.lole@nationalgas.team::4762cd58-9a3d-445d-bedf-dca4ce91da32" providerId="AD"/>
  <p188:author id="{74667623-39AD-CBBE-9E72-D4DF37FD4E33}" name="Oli Lole" initials="OL" userId="S::Oliver.Lole@nationalgas.team::4762cd58-9a3d-445d-bedf-dca4ce91da32" providerId="AD"/>
  <p188:author id="{10751926-6960-9814-9561-DC43567141C5}" name="Thomas Wilcock" initials="TW" userId="S::thomas.wilcock@nationalgas.team::66080d89-8941-46b6-8c8f-4d51cad0f79d" providerId="AD"/>
  <p188:author id="{4BF58932-3E69-F604-AE8E-908C7ED69A94}" name="Chauhan, Heleena" initials="CH" userId="S::heleena.chauhan@uk.nationalgrid.com::5887c495-8b59-4e61-985b-af551635a85a" providerId="AD"/>
  <p188:author id="{E6E59A36-5541-5364-ADDE-311938DAF756}" name="Alex Potter" initials="AP" userId="S::Alexander.Potter@nationalgas.team::c1325f0b-a840-4e3c-bdc3-9d24b4d3a09e" providerId="AD"/>
  <p188:author id="{6834325E-EC0A-CC12-A7FD-E8203A57D187}" name="Wilcock, Thomas" initials="WT" userId="S::thomas.wilcock@uk.nationalgrid.com::bb914006-78d8-484c-9d8c-071080730f65" providerId="AD"/>
  <p188:author id="{69552090-089A-25E3-199C-FF3C9D966B4A}" name="Adam, Pauline" initials="AP" userId="S::pauline.adam@uk.nationalgrid.com::b32943f2-f3d2-4b4d-b985-e1e17de97bf2" providerId="AD"/>
  <p188:author id="{E758B09D-CD2C-1CC2-78A1-E2E801BD67ED}" name="Hill, Stephen" initials="HS" userId="S::stephen.hill@uk.nationalgrid.com::7c7e7034-a678-4d38-b63e-83f6bdc5b9e1" providerId="AD"/>
  <p188:author id="{98126FBB-69D6-B921-906E-7AB6F1D50997}" name="Dan Harris" initials="DH" userId="S::Daniel.Harris1@nationalgas.team::59cede13-697e-4ba4-a8c1-ea66cbc5c011" providerId="AD"/>
  <p188:author id="{0BFD7AE0-363B-F8C5-99EA-85436D15E118}" name="Alex Potter" initials="AP" userId="S::alexander.potter@nationalgas.team::c1325f0b-a840-4e3c-bdc3-9d24b4d3a09e" providerId="AD"/>
  <p188:author id="{F04305E9-693B-714C-81EA-4545BA3BF296}" name="Craig James (National Gas)" initials="CG" userId="S::craig.james@uk.nationalgrid.com::f3269379-1a61-4722-99b2-193cdaf10ce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Wilcock, Thomas" initials="WT" lastIdx="8" clrIdx="0">
    <p:extLst>
      <p:ext uri="{19B8F6BF-5375-455C-9EA6-DF929625EA0E}">
        <p15:presenceInfo xmlns:p15="http://schemas.microsoft.com/office/powerpoint/2012/main" userId="S::thomas.wilcock@uk.nationalgrid.com::bb914006-78d8-484c-9d8c-071080730f65" providerId="AD"/>
      </p:ext>
    </p:extLst>
  </p:cmAuthor>
  <p:cmAuthor id="2" name="Hill, Stephen" initials="HS" lastIdx="4" clrIdx="1">
    <p:extLst>
      <p:ext uri="{19B8F6BF-5375-455C-9EA6-DF929625EA0E}">
        <p15:presenceInfo xmlns:p15="http://schemas.microsoft.com/office/powerpoint/2012/main" userId="S::stephen.hill@uk.nationalgrid.com::7c7e7034-a678-4d38-b63e-83f6bdc5b9e1" providerId="AD"/>
      </p:ext>
    </p:extLst>
  </p:cmAuthor>
  <p:cmAuthor id="3" name="Adam, Pauline" initials="AP" lastIdx="195" clrIdx="2">
    <p:extLst>
      <p:ext uri="{19B8F6BF-5375-455C-9EA6-DF929625EA0E}">
        <p15:presenceInfo xmlns:p15="http://schemas.microsoft.com/office/powerpoint/2012/main" userId="S::pauline.adam@uk.nationalgrid.com::b32943f2-f3d2-4b4d-b985-e1e17de97bf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6A"/>
    <a:srgbClr val="000000"/>
    <a:srgbClr val="00BEB4"/>
    <a:srgbClr val="69A4D9"/>
    <a:srgbClr val="AF96DC"/>
    <a:srgbClr val="C800A1"/>
    <a:srgbClr val="9DC3E6"/>
    <a:srgbClr val="A5A5A5"/>
    <a:srgbClr val="500A7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866D10-723E-526E-FD81-9A3445179AE1}" v="386" dt="2024-12-13T10:52:53.961"/>
    <p1510:client id="{5D48F68A-6ADB-B5EE-29CF-9003A162EEF1}" v="2" dt="2024-12-12T11:49:42.179"/>
    <p1510:client id="{9EE84E6E-9A72-46D8-B407-1810AC40438E}" v="3" dt="2024-12-12T07:51:04.0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2" d="100"/>
          <a:sy n="122" d="100"/>
        </p:scale>
        <p:origin x="108" y="21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omments/modernComment_105_4AA81E54.xml><?xml version="1.0" encoding="utf-8"?>
<p188:cmLst xmlns:a="http://schemas.openxmlformats.org/drawingml/2006/main" xmlns:r="http://schemas.openxmlformats.org/officeDocument/2006/relationships" xmlns:p188="http://schemas.microsoft.com/office/powerpoint/2018/8/main">
  <p188:cm id="{C8787C43-111B-479C-B9F4-5CBEECDB7D7E}" authorId="{74667623-39AD-CBBE-9E72-D4DF37FD4E33}" status="resolved" created="2024-11-19T09:09:27.514" complete="100000">
    <ac:txMkLst xmlns:ac="http://schemas.microsoft.com/office/drawing/2013/main/command">
      <pc:docMk xmlns:pc="http://schemas.microsoft.com/office/powerpoint/2013/main/command"/>
      <pc:sldMk xmlns:pc="http://schemas.microsoft.com/office/powerpoint/2013/main/command" cId="1252531796" sldId="261"/>
      <ac:spMk id="56" creationId="{E6929261-D7A0-4D30-8419-8CF4A0FC4330}"/>
      <ac:txMk cp="221" len="11">
        <ac:context len="304" hash="754493555"/>
      </ac:txMk>
    </ac:txMkLst>
    <p188:pos x="10194925" y="485649"/>
    <p188:txBody>
      <a:bodyPr/>
      <a:lstStyle/>
      <a:p>
        <a:r>
          <a:rPr lang="en-GB"/>
          <a:t>‘should be / ‘must be’</a:t>
        </a:r>
      </a:p>
    </p188:txBody>
  </p188:cm>
  <p188:cm id="{2ECCB8DC-A8B0-41A0-8950-0CF98E9711BF}" authorId="{74667623-39AD-CBBE-9E72-D4DF37FD4E33}" status="resolved" created="2024-11-19T09:09:37.558" complete="100000">
    <ac:deMkLst xmlns:ac="http://schemas.microsoft.com/office/drawing/2013/main/command">
      <pc:docMk xmlns:pc="http://schemas.microsoft.com/office/powerpoint/2013/main/command"/>
      <pc:sldMk xmlns:pc="http://schemas.microsoft.com/office/powerpoint/2013/main/command" cId="1252531796" sldId="261"/>
      <ac:spMk id="56" creationId="{E6929261-D7A0-4D30-8419-8CF4A0FC4330}"/>
    </ac:deMkLst>
    <p188:txBody>
      <a:bodyPr/>
      <a:lstStyle/>
      <a:p>
        <a:r>
          <a:rPr lang="en-GB"/>
          <a:t>.</a:t>
        </a:r>
      </a:p>
    </p188:txBody>
  </p188:cm>
  <p188:cm id="{79956319-D4AB-422D-B944-1E6C95B49CDC}" authorId="{74667623-39AD-CBBE-9E72-D4DF37FD4E33}" status="resolved" created="2024-11-19T09:09:54.518" complete="100000">
    <ac:txMkLst xmlns:ac="http://schemas.microsoft.com/office/drawing/2013/main/command">
      <pc:docMk xmlns:pc="http://schemas.microsoft.com/office/powerpoint/2013/main/command"/>
      <pc:sldMk xmlns:pc="http://schemas.microsoft.com/office/powerpoint/2013/main/command" cId="1252531796" sldId="261"/>
      <ac:spMk id="54" creationId="{14C47128-5AE4-4549-BB84-F92EE713A183}"/>
      <ac:txMk cp="35" len="1">
        <ac:context len="1198" hash="847041707"/>
      </ac:txMk>
    </ac:txMkLst>
    <p188:pos x="1155700" y="541841"/>
    <p188:txBody>
      <a:bodyPr/>
      <a:lstStyle/>
      <a:p>
        <a:r>
          <a:rPr lang="en-GB"/>
          <a:t>,</a:t>
        </a:r>
      </a:p>
    </p188:txBody>
  </p188:cm>
  <p188:cm id="{B3B912FE-8C51-4F59-8EF7-8AA7BC28FCBC}" authorId="{74667623-39AD-CBBE-9E72-D4DF37FD4E33}" status="resolved" created="2024-11-19T09:11:00.461" complete="100000">
    <ac:txMkLst xmlns:ac="http://schemas.microsoft.com/office/drawing/2013/main/command">
      <pc:docMk xmlns:pc="http://schemas.microsoft.com/office/powerpoint/2013/main/command"/>
      <pc:sldMk xmlns:pc="http://schemas.microsoft.com/office/powerpoint/2013/main/command" cId="1252531796" sldId="261"/>
      <ac:spMk id="54" creationId="{14C47128-5AE4-4549-BB84-F92EE713A183}"/>
      <ac:txMk cp="246" len="24">
        <ac:context len="1198" hash="847041707"/>
      </ac:txMk>
    </ac:txMkLst>
    <p188:pos x="5022850" y="1141916"/>
    <p188:txBody>
      <a:bodyPr/>
      <a:lstStyle/>
      <a:p>
        <a:r>
          <a:rPr lang="en-GB"/>
          <a:t>Replace highlighted words with ‘was fully tested during’</a:t>
        </a:r>
      </a:p>
    </p188:txBody>
  </p188:cm>
  <p188:cm id="{55C99943-297B-496F-BFF3-5D2B9BFC0DEE}" authorId="{74667623-39AD-CBBE-9E72-D4DF37FD4E33}" status="resolved" created="2024-11-19T09:16:07.013" complete="100000">
    <ac:txMkLst xmlns:ac="http://schemas.microsoft.com/office/drawing/2013/main/command">
      <pc:docMk xmlns:pc="http://schemas.microsoft.com/office/powerpoint/2013/main/command"/>
      <pc:sldMk xmlns:pc="http://schemas.microsoft.com/office/powerpoint/2013/main/command" cId="1252531796" sldId="261"/>
      <ac:spMk id="54" creationId="{14C47128-5AE4-4549-BB84-F92EE713A183}"/>
      <ac:txMk cp="916" len="14">
        <ac:context len="1198" hash="847041707"/>
      </ac:txMk>
    </ac:txMkLst>
    <p188:pos x="1260475" y="3942266"/>
    <p188:txBody>
      <a:bodyPr/>
      <a:lstStyle/>
      <a:p>
        <a:r>
          <a:rPr lang="en-GB"/>
          <a:t>This whole bit could probably be said in two or three sentences. E.g.:
“Gas Transporters will cease to be members of the Energy Networks Association (ENA) in January ‘25, at which point the coordination of Gas Transporter communications will be delivered by Future Energy Networks (FEN). All communication services previously provided by the ENA have been replicated into FEN processes, and should be fully tested in advance of January ’25.”
Leave the website bit (“The creation of FEN…”)</a:t>
        </a:r>
      </a:p>
    </p188:txBody>
  </p188:cm>
  <p188:cm id="{6B735708-DA36-4A2E-92F5-B5403E6ED822}" authorId="{74667623-39AD-CBBE-9E72-D4DF37FD4E33}" status="resolved" created="2024-11-19T09:16:40.621" complete="100000">
    <ac:txMkLst xmlns:ac="http://schemas.microsoft.com/office/drawing/2013/main/command">
      <pc:docMk xmlns:pc="http://schemas.microsoft.com/office/powerpoint/2013/main/command"/>
      <pc:sldMk xmlns:pc="http://schemas.microsoft.com/office/powerpoint/2013/main/command" cId="1252531796" sldId="261"/>
      <ac:spMk id="64" creationId="{C1E6399F-18FA-4B27-B76D-2DBD93D4A428}"/>
      <ac:txMk cp="435" len="7">
        <ac:context len="728" hash="3388648407"/>
      </ac:txMk>
    </ac:txMkLst>
    <p188:pos x="1629500" y="2723065"/>
    <p188:txBody>
      <a:bodyPr/>
      <a:lstStyle/>
      <a:p>
        <a:r>
          <a:rPr lang="en-GB"/>
          <a:t>Consider ’The NEC’ or ‘A NEC’</a:t>
        </a:r>
      </a:p>
    </p188:txBody>
  </p188:cm>
</p188:cmLst>
</file>

<file path=ppt/comments/modernComment_106_7164D23B.xml><?xml version="1.0" encoding="utf-8"?>
<p188:cmLst xmlns:a="http://schemas.openxmlformats.org/drawingml/2006/main" xmlns:r="http://schemas.openxmlformats.org/officeDocument/2006/relationships" xmlns:p188="http://schemas.microsoft.com/office/powerpoint/2018/8/main">
  <p188:cm id="{3B1ED722-FEAB-49C8-A76D-EA8C68075640}" authorId="{74667623-39AD-CBBE-9E72-D4DF37FD4E33}" status="resolved" created="2024-11-19T08:47:38.848" complete="100000">
    <ac:txMkLst xmlns:ac="http://schemas.microsoft.com/office/drawing/2013/main/command">
      <pc:docMk xmlns:pc="http://schemas.microsoft.com/office/powerpoint/2013/main/command"/>
      <pc:sldMk xmlns:pc="http://schemas.microsoft.com/office/powerpoint/2013/main/command" cId="1902432827" sldId="262"/>
      <ac:spMk id="42" creationId="{9F12FB6C-564E-43EF-965B-E4005C77D3A6}"/>
      <ac:txMk cp="16" len="2">
        <ac:context len="1192" hash="876230989"/>
      </ac:txMk>
    </ac:txMkLst>
    <p188:pos x="1375623" y="263842"/>
    <p188:txBody>
      <a:bodyPr/>
      <a:lstStyle/>
      <a:p>
        <a:r>
          <a:rPr lang="en-GB"/>
          <a:t>Oh hang on….</a:t>
        </a:r>
      </a:p>
    </p188:txBody>
  </p188:cm>
  <p188:cm id="{2295B9EF-7F2A-45BE-AA4F-1518876D5CBB}" authorId="{74667623-39AD-CBBE-9E72-D4DF37FD4E33}" status="resolved" created="2024-11-19T08:50:35.411" complete="100000">
    <ac:txMkLst xmlns:ac="http://schemas.microsoft.com/office/drawing/2013/main/command">
      <pc:docMk xmlns:pc="http://schemas.microsoft.com/office/powerpoint/2013/main/command"/>
      <pc:sldMk xmlns:pc="http://schemas.microsoft.com/office/powerpoint/2013/main/command" cId="1902432827" sldId="262"/>
      <ac:spMk id="39" creationId="{A1B183C0-B44E-4B52-9945-C2C4C41EF121}"/>
      <ac:txMk cp="637" len="1">
        <ac:context len="1213" hash="1232607456"/>
      </ac:txMk>
    </ac:txMkLst>
    <p188:pos x="3606176" y="2472583"/>
    <p188:txBody>
      <a:bodyPr/>
      <a:lstStyle/>
      <a:p>
        <a:r>
          <a:rPr lang="en-GB"/>
          <a:t>Needs a colon</a:t>
        </a:r>
      </a:p>
    </p188:txBody>
  </p188:cm>
  <p188:cm id="{5F919C0E-5651-40B8-BE4B-71A8F793C8B6}" authorId="{74667623-39AD-CBBE-9E72-D4DF37FD4E33}" status="resolved" created="2024-11-19T08:51:02.115" complete="100000">
    <ac:txMkLst xmlns:ac="http://schemas.microsoft.com/office/drawing/2013/main/command">
      <pc:docMk xmlns:pc="http://schemas.microsoft.com/office/powerpoint/2013/main/command"/>
      <pc:sldMk xmlns:pc="http://schemas.microsoft.com/office/powerpoint/2013/main/command" cId="1902432827" sldId="262"/>
      <ac:spMk id="39" creationId="{A1B183C0-B44E-4B52-9945-C2C4C41EF121}"/>
      <ac:txMk cp="682">
        <ac:context len="1213" hash="1232607456"/>
      </ac:txMk>
    </ac:txMkLst>
    <p188:pos x="5015876" y="2672608"/>
    <p188:txBody>
      <a:bodyPr/>
      <a:lstStyle/>
      <a:p>
        <a:r>
          <a:rPr lang="en-GB"/>
          <a:t>Delete comma</a:t>
        </a:r>
      </a:p>
    </p188:txBody>
  </p188:cm>
  <p188:cm id="{1D24386A-6B2A-404B-910B-CF253D98B0DA}" authorId="{74667623-39AD-CBBE-9E72-D4DF37FD4E33}" status="resolved" created="2024-11-19T08:51:20.725" complete="100000">
    <ac:txMkLst xmlns:ac="http://schemas.microsoft.com/office/drawing/2013/main/command">
      <pc:docMk xmlns:pc="http://schemas.microsoft.com/office/powerpoint/2013/main/command"/>
      <pc:sldMk xmlns:pc="http://schemas.microsoft.com/office/powerpoint/2013/main/command" cId="1902432827" sldId="262"/>
      <ac:spMk id="39" creationId="{A1B183C0-B44E-4B52-9945-C2C4C41EF121}"/>
      <ac:txMk cp="859">
        <ac:context len="1213" hash="1232607456"/>
      </ac:txMk>
    </ac:txMkLst>
    <p188:pos x="5015876" y="3272683"/>
    <p188:txBody>
      <a:bodyPr/>
      <a:lstStyle/>
      <a:p>
        <a:r>
          <a:rPr lang="en-GB"/>
          <a:t>Delete</a:t>
        </a:r>
      </a:p>
    </p188:txBody>
  </p188:cm>
  <p188:cm id="{E18BB50F-30D2-4000-B4EE-DFD107844E30}" authorId="{74667623-39AD-CBBE-9E72-D4DF37FD4E33}" status="resolved" created="2024-11-19T08:55:38.464" complete="100000">
    <ac:txMkLst xmlns:ac="http://schemas.microsoft.com/office/drawing/2013/main/command">
      <pc:docMk xmlns:pc="http://schemas.microsoft.com/office/powerpoint/2013/main/command"/>
      <pc:sldMk xmlns:pc="http://schemas.microsoft.com/office/powerpoint/2013/main/command" cId="1902432827" sldId="262"/>
      <ac:spMk id="39" creationId="{A1B183C0-B44E-4B52-9945-C2C4C41EF121}"/>
      <ac:txMk cp="594" len="22">
        <ac:context len="1213" hash="1232607456"/>
      </ac:txMk>
    </ac:txMkLst>
    <p188:pos x="2034551" y="2472583"/>
    <p188:txBody>
      <a:bodyPr/>
      <a:lstStyle/>
      <a:p>
        <a:r>
          <a:rPr lang="en-GB"/>
          <a:t>Suggest using ‘GDN’ or specifying ‘gas’ when referring to the DNs. Could cause confusion with eleccy DNs</a:t>
        </a:r>
      </a:p>
    </p188:txBody>
  </p188:cm>
  <p188:cm id="{588B24D5-4924-42D1-B11C-FAC6653E2908}" authorId="{98126FBB-69D6-B921-906E-7AB6F1D50997}" status="resolved" created="2024-11-19T11:18:51.629" complete="100000">
    <ac:txMkLst xmlns:ac="http://schemas.microsoft.com/office/drawing/2013/main/command">
      <pc:docMk xmlns:pc="http://schemas.microsoft.com/office/powerpoint/2013/main/command"/>
      <pc:sldMk xmlns:pc="http://schemas.microsoft.com/office/powerpoint/2013/main/command" cId="1902432827" sldId="262"/>
      <ac:spMk id="42" creationId="{9F12FB6C-564E-43EF-965B-E4005C77D3A6}"/>
      <ac:txMk cp="283" len="6">
        <ac:context len="1192" hash="876230989"/>
      </ac:txMk>
    </ac:txMkLst>
    <p188:pos x="4506173" y="1264421"/>
    <p188:txBody>
      <a:bodyPr/>
      <a:lstStyle/>
      <a:p>
        <a:r>
          <a:rPr lang="en-GB"/>
          <a:t>"directly" rather than direct</a:t>
        </a:r>
      </a:p>
    </p188:txBody>
  </p188:cm>
  <p188:cm id="{0875A492-520F-4CA9-9F7F-749554B4CF75}" authorId="{10751926-6960-9814-9561-DC43567141C5}" status="resolved" created="2024-11-25T15:50:53.395" complete="100000">
    <pc:sldMkLst xmlns:pc="http://schemas.microsoft.com/office/powerpoint/2013/main/command">
      <pc:docMk/>
      <pc:sldMk cId="1902432827" sldId="262"/>
    </pc:sldMkLst>
    <p188:txBody>
      <a:bodyPr/>
      <a:lstStyle/>
      <a:p>
        <a:r>
          <a:rPr lang="en-GB"/>
          <a:t>This is beyond NEC scope</a:t>
        </a:r>
      </a:p>
    </p188:txBody>
  </p188:cm>
  <p188:cm id="{262F0701-EB96-4770-B406-97B1C02761CA}" authorId="{10751926-6960-9814-9561-DC43567141C5}" status="resolved" created="2024-11-25T15:57:07.809" complete="100000">
    <ac:deMkLst xmlns:ac="http://schemas.microsoft.com/office/drawing/2013/main/command">
      <pc:docMk xmlns:pc="http://schemas.microsoft.com/office/powerpoint/2013/main/command"/>
      <pc:sldMk xmlns:pc="http://schemas.microsoft.com/office/powerpoint/2013/main/command" cId="1902432827" sldId="262"/>
      <ac:spMk id="42" creationId="{9F12FB6C-564E-43EF-965B-E4005C77D3A6}"/>
    </ac:deMkLst>
    <p188:txBody>
      <a:bodyPr/>
      <a:lstStyle/>
      <a:p>
        <a:r>
          <a:rPr lang="en-GB"/>
          <a:t>Lacking clarity on what interactions this para is aimed at. Add explicit ref to GDNs</a:t>
        </a:r>
      </a:p>
    </p188:txBody>
  </p188:cm>
</p188:cmLst>
</file>

<file path=ppt/comments/modernComment_10B_D14A5A48.xml><?xml version="1.0" encoding="utf-8"?>
<p188:cmLst xmlns:a="http://schemas.openxmlformats.org/drawingml/2006/main" xmlns:r="http://schemas.openxmlformats.org/officeDocument/2006/relationships" xmlns:p188="http://schemas.microsoft.com/office/powerpoint/2018/8/main">
  <p188:cm id="{8FFA853F-C548-46C5-86B6-5DA161332C22}" authorId="{74667623-39AD-CBBE-9E72-D4DF37FD4E33}" status="resolved" created="2024-11-19T09:23:15.596" complete="100000">
    <ac:deMkLst xmlns:ac="http://schemas.microsoft.com/office/drawing/2013/main/command">
      <pc:docMk xmlns:pc="http://schemas.microsoft.com/office/powerpoint/2013/main/command"/>
      <pc:sldMk xmlns:pc="http://schemas.microsoft.com/office/powerpoint/2013/main/command" cId="3511310920" sldId="267"/>
      <ac:spMk id="3" creationId="{8DE3DB4A-4CA8-4AE2-8418-61F86063E40B}"/>
    </ac:deMkLst>
    <p188:txBody>
      <a:bodyPr/>
      <a:lstStyle/>
      <a:p>
        <a:r>
          <a:rPr lang="en-GB"/>
          <a:t>Text should be justified</a:t>
        </a:r>
      </a:p>
    </p188:txBody>
  </p188:cm>
</p188:cmLst>
</file>

<file path=ppt/comments/modernComment_10D_801418E4.xml><?xml version="1.0" encoding="utf-8"?>
<p188:cmLst xmlns:a="http://schemas.openxmlformats.org/drawingml/2006/main" xmlns:r="http://schemas.openxmlformats.org/officeDocument/2006/relationships" xmlns:p188="http://schemas.microsoft.com/office/powerpoint/2018/8/main">
  <p188:cm id="{C552CBE5-FAD0-4B90-A10A-7507B9AB382D}" authorId="{74667623-39AD-CBBE-9E72-D4DF37FD4E33}" status="resolved" created="2024-11-19T09:24:15.888" complete="100000">
    <ac:txMkLst xmlns:ac="http://schemas.microsoft.com/office/drawing/2013/main/command">
      <pc:docMk xmlns:pc="http://schemas.microsoft.com/office/powerpoint/2013/main/command"/>
      <pc:sldMk xmlns:pc="http://schemas.microsoft.com/office/powerpoint/2013/main/command" cId="2148800740" sldId="269"/>
      <ac:graphicFrameMk id="4" creationId="{8FBF8612-8330-424D-BA66-22ADF4ADB4C0}"/>
      <ac:tblMk/>
      <ac:tcMk rowId="2459968485" colId="1257488483"/>
      <ac:txMk cp="42">
        <ac:context len="43" hash="614925068"/>
      </ac:txMk>
    </ac:txMkLst>
    <p188:pos x="4348002" y="3127594"/>
    <p188:txBody>
      <a:bodyPr/>
      <a:lstStyle/>
      <a:p>
        <a:r>
          <a:rPr lang="en-GB"/>
          <a:t>NESO now?</a:t>
        </a:r>
      </a:p>
    </p188:txBody>
  </p188:cm>
</p188:cmLst>
</file>

<file path=ppt/comments/modernComment_10E_83EA3EEE.xml><?xml version="1.0" encoding="utf-8"?>
<p188:cmLst xmlns:a="http://schemas.openxmlformats.org/drawingml/2006/main" xmlns:r="http://schemas.openxmlformats.org/officeDocument/2006/relationships" xmlns:p188="http://schemas.microsoft.com/office/powerpoint/2018/8/main">
  <p188:cm id="{12FD3D37-49DC-46D1-82C0-CFD5B62B19A2}" authorId="{74667623-39AD-CBBE-9E72-D4DF37FD4E33}" status="resolved" created="2024-11-19T08:54:23.307" complete="100000">
    <ac:txMkLst xmlns:ac="http://schemas.microsoft.com/office/drawing/2013/main/command">
      <pc:docMk xmlns:pc="http://schemas.microsoft.com/office/powerpoint/2013/main/command"/>
      <pc:sldMk xmlns:pc="http://schemas.microsoft.com/office/powerpoint/2013/main/command" cId="2213166830" sldId="270"/>
      <ac:spMk id="64" creationId="{55893C4A-2DBE-41F6-971F-7EA3B9ED8A7A}"/>
      <ac:txMk cp="0">
        <ac:context len="278" hash="3408645797"/>
      </ac:txMk>
    </ac:txMkLst>
    <p188:pos x="7991475" y="264042"/>
    <p188:txBody>
      <a:bodyPr/>
      <a:lstStyle/>
      <a:p>
        <a:r>
          <a:rPr lang="en-GB"/>
          <a:t>Same point as on slide 4</a:t>
        </a:r>
      </a:p>
    </p188:txBody>
  </p188:cm>
  <p188:cm id="{3605C9AD-9BDA-4062-A50C-93F3FF557331}" authorId="{74667623-39AD-CBBE-9E72-D4DF37FD4E33}" status="resolved" created="2024-11-19T08:56:31.241" complete="100000">
    <ac:txMkLst xmlns:ac="http://schemas.microsoft.com/office/drawing/2013/main/command">
      <pc:docMk xmlns:pc="http://schemas.microsoft.com/office/powerpoint/2013/main/command"/>
      <pc:sldMk xmlns:pc="http://schemas.microsoft.com/office/powerpoint/2013/main/command" cId="2213166830" sldId="270"/>
      <ac:spMk id="78" creationId="{2E74EA83-98C2-4F97-80C2-B5509BF404EC}"/>
      <ac:txMk cp="889" len="5">
        <ac:context len="1170" hash="3507476892"/>
      </ac:txMk>
    </ac:txMkLst>
    <p188:pos x="2381250" y="3623390"/>
    <p188:txBody>
      <a:bodyPr/>
      <a:lstStyle/>
      <a:p>
        <a:r>
          <a:rPr lang="en-GB"/>
          <a:t>Capital needed</a:t>
        </a:r>
      </a:p>
    </p188:txBody>
  </p188:cm>
  <p188:cm id="{4527E999-BD9D-4305-8A1B-5147B23FA094}" authorId="{74667623-39AD-CBBE-9E72-D4DF37FD4E33}" status="resolved" created="2024-11-19T08:56:57.715" complete="100000">
    <ac:txMkLst xmlns:ac="http://schemas.microsoft.com/office/drawing/2013/main/command">
      <pc:docMk xmlns:pc="http://schemas.microsoft.com/office/powerpoint/2013/main/command"/>
      <pc:sldMk xmlns:pc="http://schemas.microsoft.com/office/powerpoint/2013/main/command" cId="2213166830" sldId="270"/>
      <ac:spMk id="85" creationId="{BFB4E631-65A3-4EB7-8C12-FD43144BC5AE}"/>
      <ac:txMk cp="40" len="6">
        <ac:context len="1058" hash="3751284380"/>
      </ac:txMk>
    </ac:txMkLst>
    <p188:pos x="1929821" y="543140"/>
    <p188:replyLst>
      <p188:reply id="{BCCFD6A9-DCAC-4438-A91E-4C8589C5BDE7}" authorId="{98126FBB-69D6-B921-906E-7AB6F1D50997}" created="2024-11-19T11:26:51.740">
        <p188:txBody>
          <a:bodyPr/>
          <a:lstStyle/>
          <a:p>
            <a:r>
              <a:rPr lang="en-GB"/>
              <a:t>Swap 2nd continuous to ongoing</a:t>
            </a:r>
          </a:p>
        </p188:txBody>
      </p188:reply>
    </p188:replyLst>
    <p188:txBody>
      <a:bodyPr/>
      <a:lstStyle/>
      <a:p>
        <a:r>
          <a:rPr lang="en-GB"/>
          <a:t>Typo - continues (although maybe don’t use continues and continuous in the same sentence)</a:t>
        </a:r>
      </a:p>
    </p188:txBody>
  </p188:cm>
  <p188:cm id="{E369C4A5-677B-47A7-BC22-842A8C151EFC}" authorId="{74667623-39AD-CBBE-9E72-D4DF37FD4E33}" status="resolved" created="2024-11-19T08:57:56.784" complete="100000">
    <ac:txMkLst xmlns:ac="http://schemas.microsoft.com/office/drawing/2013/main/command">
      <pc:docMk xmlns:pc="http://schemas.microsoft.com/office/powerpoint/2013/main/command"/>
      <pc:sldMk xmlns:pc="http://schemas.microsoft.com/office/powerpoint/2013/main/command" cId="2213166830" sldId="270"/>
      <ac:spMk id="85" creationId="{BFB4E631-65A3-4EB7-8C12-FD43144BC5AE}"/>
      <ac:txMk cp="471">
        <ac:context len="1058" hash="3751284380"/>
      </ac:txMk>
    </ac:txMkLst>
    <p188:pos x="4387271" y="1733765"/>
    <p188:txBody>
      <a:bodyPr/>
      <a:lstStyle/>
      <a:p>
        <a:r>
          <a:rPr lang="en-GB"/>
          <a:t>Delete</a:t>
        </a:r>
      </a:p>
    </p188:txBody>
  </p188:cm>
  <p188:cm id="{E7A3F52B-4CE1-48CE-B30D-18788A4060E5}" authorId="{74667623-39AD-CBBE-9E72-D4DF37FD4E33}" status="resolved" created="2024-11-19T08:58:38.309" complete="100000">
    <ac:txMkLst xmlns:ac="http://schemas.microsoft.com/office/drawing/2013/main/command">
      <pc:docMk xmlns:pc="http://schemas.microsoft.com/office/powerpoint/2013/main/command"/>
      <pc:sldMk xmlns:pc="http://schemas.microsoft.com/office/powerpoint/2013/main/command" cId="2213166830" sldId="270"/>
      <ac:spMk id="85" creationId="{BFB4E631-65A3-4EB7-8C12-FD43144BC5AE}"/>
      <ac:txMk cp="897" len="1">
        <ac:context len="1058" hash="3751284380"/>
      </ac:txMk>
    </ac:txMkLst>
    <p188:pos x="2748971" y="3867365"/>
    <p188:txBody>
      <a:bodyPr/>
      <a:lstStyle/>
      <a:p>
        <a:r>
          <a:rPr lang="en-GB"/>
          <a:t>.</a:t>
        </a:r>
      </a:p>
    </p188:txBody>
  </p188:cm>
  <p188:cm id="{B938FFC6-0ECC-44AC-B8D3-79267F368CC5}" authorId="{98126FBB-69D6-B921-906E-7AB6F1D50997}" status="resolved" created="2024-11-19T11:29:02.006" complete="100000">
    <ac:txMkLst xmlns:ac="http://schemas.microsoft.com/office/drawing/2013/main/command">
      <pc:docMk xmlns:pc="http://schemas.microsoft.com/office/powerpoint/2013/main/command"/>
      <pc:sldMk xmlns:pc="http://schemas.microsoft.com/office/powerpoint/2013/main/command" cId="2213166830" sldId="270"/>
      <ac:spMk id="85" creationId="{BFB4E631-65A3-4EB7-8C12-FD43144BC5AE}"/>
      <ac:txMk cp="228" len="2">
        <ac:context len="1058" hash="3751284380"/>
      </ac:txMk>
    </ac:txMkLst>
    <p188:pos x="5029982" y="1268401"/>
    <p188:txBody>
      <a:bodyPr/>
      <a:lstStyle/>
      <a:p>
        <a:r>
          <a:rPr lang="en-GB"/>
          <a:t>Strong statement - is there language softening required here? "it was felt that, at times, there was insufficient information on the DNO's deployment of electricity demand control"</a:t>
        </a:r>
      </a:p>
    </p188:txBody>
  </p188:cm>
  <p188:cm id="{389D8758-7086-4CE5-9BDC-E7A4EB1ED6D1}" authorId="{10751926-6960-9814-9561-DC43567141C5}" status="resolved" created="2024-11-25T16:05:11.684" complete="100000">
    <ac:txMkLst xmlns:ac="http://schemas.microsoft.com/office/drawing/2013/main/command">
      <pc:docMk xmlns:pc="http://schemas.microsoft.com/office/powerpoint/2013/main/command"/>
      <pc:sldMk xmlns:pc="http://schemas.microsoft.com/office/powerpoint/2013/main/command" cId="2213166830" sldId="270"/>
      <ac:spMk id="85" creationId="{BFB4E631-65A3-4EB7-8C12-FD43144BC5AE}"/>
      <ac:txMk cp="409" len="12">
        <ac:context len="1058" hash="3751284380"/>
      </ac:txMk>
    </ac:txMkLst>
    <p188:pos x="1758371" y="1933790"/>
    <p188:txBody>
      <a:bodyPr/>
      <a:lstStyle/>
      <a:p>
        <a:r>
          <a:rPr lang="en-GB"/>
          <a:t>Add green text as a learning point to keep track of it</a:t>
        </a:r>
      </a:p>
    </p188:txBody>
  </p188:cm>
</p188:cmLst>
</file>

<file path=ppt/comments/modernComment_10F_A070B97F.xml><?xml version="1.0" encoding="utf-8"?>
<p188:cmLst xmlns:a="http://schemas.openxmlformats.org/drawingml/2006/main" xmlns:r="http://schemas.openxmlformats.org/officeDocument/2006/relationships" xmlns:p188="http://schemas.microsoft.com/office/powerpoint/2018/8/main">
  <p188:cm id="{6BC48DE1-EBD2-4A6F-9E3F-22A68DE60FFE}" authorId="{74667623-39AD-CBBE-9E72-D4DF37FD4E33}" status="resolved" created="2024-11-19T08:58:50.861" complete="100000">
    <ac:txMkLst xmlns:ac="http://schemas.microsoft.com/office/drawing/2013/main/command">
      <pc:docMk xmlns:pc="http://schemas.microsoft.com/office/powerpoint/2013/main/command"/>
      <pc:sldMk xmlns:pc="http://schemas.microsoft.com/office/powerpoint/2013/main/command" cId="2691742079" sldId="271"/>
      <ac:spMk id="73" creationId="{E0B8C67B-6CA6-4C32-A442-C02CE9582335}"/>
      <ac:txMk cp="0">
        <ac:context len="306" hash="2893559464"/>
      </ac:txMk>
    </ac:txMkLst>
    <p188:pos x="8910565" y="486261"/>
    <p188:txBody>
      <a:bodyPr/>
      <a:lstStyle/>
      <a:p>
        <a:r>
          <a:rPr lang="en-GB"/>
          <a:t>Same as slide 4</a:t>
        </a:r>
      </a:p>
    </p188:txBody>
  </p188:cm>
  <p188:cm id="{20A679D6-6E63-4FA7-836D-5BC16FADACDB}" authorId="{74667623-39AD-CBBE-9E72-D4DF37FD4E33}" status="resolved" created="2024-11-19T09:00:39.960" complete="100000">
    <ac:txMkLst xmlns:ac="http://schemas.microsoft.com/office/drawing/2013/main/command">
      <pc:docMk xmlns:pc="http://schemas.microsoft.com/office/powerpoint/2013/main/command"/>
      <pc:sldMk xmlns:pc="http://schemas.microsoft.com/office/powerpoint/2013/main/command" cId="2691742079" sldId="271"/>
      <ac:spMk id="77" creationId="{C4F42633-DD21-4181-91FC-2DB3E414CAF5}"/>
      <ac:txMk cp="1175" len="9">
        <ac:context len="1470" hash="2275756257"/>
      </ac:txMk>
    </ac:txMkLst>
    <p188:pos x="4339332" y="4188799"/>
    <p188:txBody>
      <a:bodyPr/>
      <a:lstStyle/>
      <a:p>
        <a:r>
          <a:rPr lang="en-GB"/>
          <a:t>Delete</a:t>
        </a:r>
      </a:p>
    </p188:txBody>
  </p188:cm>
  <p188:cm id="{D1789422-25B9-4B40-A8FB-7C906F3DFF18}" authorId="{74667623-39AD-CBBE-9E72-D4DF37FD4E33}" status="resolved" created="2024-11-19T09:01:17.154" complete="100000">
    <ac:txMkLst xmlns:ac="http://schemas.microsoft.com/office/drawing/2013/main/command">
      <pc:docMk xmlns:pc="http://schemas.microsoft.com/office/powerpoint/2013/main/command"/>
      <pc:sldMk xmlns:pc="http://schemas.microsoft.com/office/powerpoint/2013/main/command" cId="2691742079" sldId="271"/>
      <ac:spMk id="78" creationId="{8DF2F8C3-AE94-4D05-8092-7A5D43A25B49}"/>
      <ac:txMk cp="193" len="2">
        <ac:context len="443" hash="314832542"/>
      </ac:txMk>
    </ac:txMkLst>
    <p188:pos x="2876550" y="947579"/>
    <p188:txBody>
      <a:bodyPr/>
      <a:lstStyle/>
      <a:p>
        <a:r>
          <a:rPr lang="en-GB"/>
          <a:t>😃</a:t>
        </a:r>
      </a:p>
    </p188:txBody>
  </p188:cm>
  <p188:cm id="{F5B18B70-AFD4-43F2-851A-A84E1F2C6C6C}" authorId="{98126FBB-69D6-B921-906E-7AB6F1D50997}" status="resolved" created="2024-11-19T11:33:21.040" complete="100000">
    <ac:txMkLst xmlns:ac="http://schemas.microsoft.com/office/drawing/2013/main/command">
      <pc:docMk xmlns:pc="http://schemas.microsoft.com/office/powerpoint/2013/main/command"/>
      <pc:sldMk xmlns:pc="http://schemas.microsoft.com/office/powerpoint/2013/main/command" cId="2691742079" sldId="271"/>
      <ac:spMk id="77" creationId="{C4F42633-DD21-4181-91FC-2DB3E414CAF5}"/>
      <ac:txMk cp="710">
        <ac:context len="1470" hash="2275756257"/>
      </ac:txMk>
    </ac:txMkLst>
    <p188:pos x="3965589" y="2434385"/>
    <p188:replyLst>
      <p188:reply id="{AE1618ED-4188-463E-A4AE-9368F132CE14}" authorId="{98126FBB-69D6-B921-906E-7AB6F1D50997}" created="2024-11-19T11:34:52.478">
        <p188:txBody>
          <a:bodyPr/>
          <a:lstStyle/>
          <a:p>
            <a:r>
              <a:rPr lang="en-GB"/>
              <a:t>Or, "to stop taking gas further emphasises the importance of reducing demand while maintaining priority"</a:t>
            </a:r>
          </a:p>
        </p188:txBody>
      </p188:reply>
    </p188:replyLst>
    <p188:txBody>
      <a:bodyPr/>
      <a:lstStyle/>
      <a:p>
        <a:r>
          <a:rPr lang="en-GB"/>
          <a:t>All the more is fasirly informal language. "to stop taking gas is particularly important to..."</a:t>
        </a:r>
      </a:p>
    </p188:txBody>
  </p188:cm>
</p188:cmLst>
</file>

<file path=ppt/comments/modernComment_111_C870D775.xml><?xml version="1.0" encoding="utf-8"?>
<p188:cmLst xmlns:a="http://schemas.openxmlformats.org/drawingml/2006/main" xmlns:r="http://schemas.openxmlformats.org/officeDocument/2006/relationships" xmlns:p188="http://schemas.microsoft.com/office/powerpoint/2018/8/main">
  <p188:cm id="{5BBB7F23-084B-4BC4-94D1-55ABB5D4DA5F}" authorId="{74667623-39AD-CBBE-9E72-D4DF37FD4E33}" status="resolved" created="2024-11-19T09:02:08.623" complete="100000">
    <ac:txMkLst xmlns:ac="http://schemas.microsoft.com/office/drawing/2013/main/command">
      <pc:docMk xmlns:pc="http://schemas.microsoft.com/office/powerpoint/2013/main/command"/>
      <pc:sldMk xmlns:pc="http://schemas.microsoft.com/office/powerpoint/2013/main/command" cId="3362838389" sldId="273"/>
      <ac:spMk id="34" creationId="{BF482DC2-44B0-4C5C-9458-763B7E2A8A4B}"/>
      <ac:txMk cp="267" len="2">
        <ac:context len="348" hash="2047480587"/>
      </ac:txMk>
    </ac:txMkLst>
    <p188:pos x="709988" y="865898"/>
    <p188:txBody>
      <a:bodyPr/>
      <a:lstStyle/>
      <a:p>
        <a:r>
          <a:rPr lang="en-GB"/>
          <a:t>😃</a:t>
        </a:r>
      </a:p>
    </p188:txBody>
  </p188:cm>
  <p188:cm id="{D4478FAE-4FB9-48EE-8D61-AFA97FC0DC88}" authorId="{74667623-39AD-CBBE-9E72-D4DF37FD4E33}" status="resolved" created="2024-11-19T09:03:39.554" complete="100000">
    <ac:txMkLst xmlns:ac="http://schemas.microsoft.com/office/drawing/2013/main/command">
      <pc:docMk xmlns:pc="http://schemas.microsoft.com/office/powerpoint/2013/main/command"/>
      <pc:sldMk xmlns:pc="http://schemas.microsoft.com/office/powerpoint/2013/main/command" cId="3362838389" sldId="273"/>
      <ac:graphicFrameMk id="4" creationId="{F37FDB4D-41BC-4A4C-95A0-D354D027D3A3}"/>
      <ac:tblMk/>
      <ac:tcMk rowId="2257998895" colId="3564439246"/>
      <ac:txMk cp="0" len="12">
        <ac:context len="14" hash="661260569"/>
      </ac:txMk>
    </ac:txMkLst>
    <p188:pos x="874764" y="2738706"/>
    <p188:txBody>
      <a:bodyPr/>
      <a:lstStyle/>
      <a:p>
        <a:r>
          <a:rPr lang="en-GB"/>
          <a:t>Didn’t include Baltic starts on the NTS Load Shedding page, so why include here?</a:t>
        </a:r>
      </a:p>
    </p188:txBody>
  </p188:cm>
  <p188:cm id="{53CB4DFC-F7F2-4CC9-903A-6A2A0D203BC8}" authorId="{74667623-39AD-CBBE-9E72-D4DF37FD4E33}" status="resolved" created="2024-11-19T09:08:00.013" complete="100000">
    <ac:deMkLst xmlns:ac="http://schemas.microsoft.com/office/drawing/2013/main/command">
      <pc:docMk xmlns:pc="http://schemas.microsoft.com/office/powerpoint/2013/main/command"/>
      <pc:sldMk xmlns:pc="http://schemas.microsoft.com/office/powerpoint/2013/main/command" cId="3362838389" sldId="273"/>
      <ac:picMk id="5122" creationId="{7CC83448-8EA3-44CB-A435-F10BD59D0D49}"/>
    </ac:deMkLst>
    <p188:txBody>
      <a:bodyPr/>
      <a:lstStyle/>
      <a:p>
        <a:r>
          <a:rPr lang="en-GB"/>
          <a:t>I’ve removed the white background from this map - think it looks a bit better but can reverse this if you disagree</a:t>
        </a:r>
      </a:p>
    </p188:txBody>
    <p188:extLst>
      <p:ext xmlns:p="http://schemas.openxmlformats.org/presentationml/2006/main" uri="{57CB4572-C831-44C2-8A1C-0ADB6CCDFE69}">
        <p223:reactions xmlns:p223="http://schemas.microsoft.com/office/powerpoint/2022/03/main">
          <p223:rxn type="👍">
            <p223:instance time="2024-11-19T13:53:46.275" authorId="{0BFD7AE0-363B-F8C5-99EA-85436D15E118}"/>
          </p223:rxn>
        </p223:reactions>
      </p:ext>
    </p188:extLst>
  </p188:cm>
</p188:cmLst>
</file>

<file path=ppt/comments/modernComment_112_6912A62.xml><?xml version="1.0" encoding="utf-8"?>
<p188:cmLst xmlns:a="http://schemas.openxmlformats.org/drawingml/2006/main" xmlns:r="http://schemas.openxmlformats.org/officeDocument/2006/relationships" xmlns:p188="http://schemas.microsoft.com/office/powerpoint/2018/8/main">
  <p188:cm id="{E2431933-637F-45E6-A47E-B9EDAA36D561}" authorId="{74667623-39AD-CBBE-9E72-D4DF37FD4E33}" status="resolved" created="2024-11-19T08:27:46.702" complete="100000">
    <ac:txMkLst xmlns:ac="http://schemas.microsoft.com/office/drawing/2013/main/command">
      <pc:docMk xmlns:pc="http://schemas.microsoft.com/office/powerpoint/2013/main/command"/>
      <pc:sldMk xmlns:pc="http://schemas.microsoft.com/office/powerpoint/2013/main/command" cId="110176866" sldId="274"/>
      <ac:spMk id="10" creationId="{52858C61-2A0D-D2E9-B9E7-B114D90823C5}"/>
      <ac:txMk cp="61" len="2">
        <ac:context len="188" hash="965133410"/>
      </ac:txMk>
    </ac:txMkLst>
    <p188:pos x="1106941" y="1121286"/>
    <p188:replyLst>
      <p188:reply id="{357372B8-8C77-4A08-B7D9-3EDC4AB86D64}" authorId="{74667623-39AD-CBBE-9E72-D4DF37FD4E33}" created="2024-11-19T08:35:34.258">
        <p188:txBody>
          <a:bodyPr/>
          <a:lstStyle/>
          <a:p>
            <a:r>
              <a:rPr lang="en-GB"/>
              <a:t>Further down in the document, ‘A NGSE’ is used</a:t>
            </a:r>
          </a:p>
        </p188:txBody>
      </p188:reply>
      <p188:reply id="{389BAEB2-BCD0-4806-B5A3-732734439113}" authorId="{0BFD7AE0-363B-F8C5-99EA-85436D15E118}" created="2024-11-19T09:39:49.916">
        <p188:txBody>
          <a:bodyPr/>
          <a:lstStyle/>
          <a:p>
            <a:r>
              <a:rPr lang="en-US"/>
              <a:t>I would say a because if you said it unabbreviated 'an network' isn't great England. </a:t>
            </a:r>
          </a:p>
        </p188:txBody>
      </p188:reply>
      <p188:reply id="{B669FD73-3016-437E-BFEA-588CE951600F}" authorId="{98126FBB-69D6-B921-906E-7AB6F1D50997}" created="2024-11-19T10:45:29.895">
        <p188:txBody>
          <a:bodyPr/>
          <a:lstStyle/>
          <a:p>
            <a:r>
              <a:rPr lang="en-GB"/>
              <a:t>Acronyms beginning with a consonant sound use 'a'. Acronyms beginning with a vowel sound use 'an'. So it would be An NGSE</a:t>
            </a:r>
          </a:p>
        </p188:txBody>
      </p188:reply>
      <p188:reply id="{620D78A5-94CD-4E1F-9EF8-FEC34D9FE9C5}" authorId="{A53B4518-B416-F514-6137-449211F4965D}" created="2024-11-19T10:56:03.129">
        <p188:txBody>
          <a:bodyPr/>
          <a:lstStyle/>
          <a:p>
            <a:r>
              <a:rPr lang="en-US"/>
              <a:t>N is a consonant?</a:t>
            </a:r>
          </a:p>
        </p188:txBody>
      </p188:reply>
      <p188:reply id="{6CD8DE94-6572-4D7A-8540-49A30ECB0374}" authorId="{98126FBB-69D6-B921-906E-7AB6F1D50997}" created="2024-11-19T11:05:19.014">
        <p188:txBody>
          <a:bodyPr/>
          <a:lstStyle/>
          <a:p>
            <a:r>
              <a:rPr lang="en-GB"/>
              <a:t>N phonetically is 'enn' meaning it starts with a vowel sound. If you google A NDA or An NDA, An NDA is correct. Of course different if saying A network gas supply emergency because that sound then starts with a consonant sound</a:t>
            </a:r>
          </a:p>
        </p188:txBody>
        <p188:extLst>
          <p:ext xmlns:p="http://schemas.openxmlformats.org/presentationml/2006/main" uri="{57CB4572-C831-44C2-8A1C-0ADB6CCDFE69}">
            <p223:reactions xmlns:p223="http://schemas.microsoft.com/office/powerpoint/2022/03/main">
              <p223:rxn type="👍">
                <p223:instance time="2024-11-19T13:08:47.214" authorId="{0BFD7AE0-363B-F8C5-99EA-85436D15E118}"/>
              </p223:rxn>
            </p223:reactions>
          </p:ext>
        </p188:extLst>
      </p188:reply>
    </p188:replyLst>
    <p188:txBody>
      <a:bodyPr/>
      <a:lstStyle/>
      <a:p>
        <a:r>
          <a:rPr lang="en-GB"/>
          <a:t>‘A NGSE’ or ‘An NGSE’?</a:t>
        </a:r>
      </a:p>
    </p188:txBody>
  </p188:cm>
</p188:cmLst>
</file>

<file path=ppt/comments/modernComment_114_20EFA09.xml><?xml version="1.0" encoding="utf-8"?>
<p188:cmLst xmlns:a="http://schemas.openxmlformats.org/drawingml/2006/main" xmlns:r="http://schemas.openxmlformats.org/officeDocument/2006/relationships" xmlns:p188="http://schemas.microsoft.com/office/powerpoint/2018/8/main">
  <p188:cm id="{713CA020-76F6-48E6-8F44-AEEDFEDD00CB}" authorId="{74667623-39AD-CBBE-9E72-D4DF37FD4E33}" status="resolved" created="2024-11-19T09:16:58.551" complete="100000">
    <ac:txMkLst xmlns:ac="http://schemas.microsoft.com/office/drawing/2013/main/command">
      <pc:docMk xmlns:pc="http://schemas.microsoft.com/office/powerpoint/2013/main/command"/>
      <pc:sldMk xmlns:pc="http://schemas.microsoft.com/office/powerpoint/2013/main/command" cId="34535945" sldId="276"/>
      <ac:spMk id="41" creationId="{9B10A86D-E2EC-4157-BE7F-DF40DAF1152F}"/>
      <ac:txMk cp="0">
        <ac:context len="184" hash="1866488793"/>
      </ac:txMk>
    </ac:txMkLst>
    <p188:pos x="4181475" y="692471"/>
    <p188:txBody>
      <a:bodyPr/>
      <a:lstStyle/>
      <a:p>
        <a:r>
          <a:rPr lang="en-GB"/>
          <a:t>.</a:t>
        </a:r>
      </a:p>
    </p188:txBody>
  </p188:cm>
  <p188:cm id="{3B62C8A9-74A1-4741-96A3-A7785E5CF25C}" authorId="{98126FBB-69D6-B921-906E-7AB6F1D50997}" status="resolved" created="2024-11-19T12:08:33.311" complete="100000">
    <ac:txMkLst xmlns:ac="http://schemas.microsoft.com/office/drawing/2013/main/command">
      <pc:docMk xmlns:pc="http://schemas.microsoft.com/office/powerpoint/2013/main/command"/>
      <pc:sldMk xmlns:pc="http://schemas.microsoft.com/office/powerpoint/2013/main/command" cId="34535945" sldId="276"/>
      <ac:spMk id="40" creationId="{5B5AA2B7-35A0-468F-B9BE-61089AE9E287}"/>
      <ac:txMk cp="576" len="12">
        <ac:context len="675" hash="138588911"/>
      </ac:txMk>
    </ac:txMkLst>
    <p188:pos x="4187825" y="2125226"/>
    <p188:txBody>
      <a:bodyPr/>
      <a:lstStyle/>
      <a:p>
        <a:r>
          <a:rPr lang="en-GB"/>
          <a:t>Authority's</a:t>
        </a:r>
      </a:p>
    </p188:txBody>
  </p188:cm>
  <p188:cm id="{F482EF33-2E7B-49CA-A826-7B564FDF429B}" authorId="{10751926-6960-9814-9561-DC43567141C5}" created="2024-11-25T16:32:15.689">
    <ac:txMkLst xmlns:ac="http://schemas.microsoft.com/office/drawing/2013/main/command">
      <pc:docMk xmlns:pc="http://schemas.microsoft.com/office/powerpoint/2013/main/command"/>
      <pc:sldMk xmlns:pc="http://schemas.microsoft.com/office/powerpoint/2013/main/command" cId="34535945" sldId="276"/>
      <ac:spMk id="40" creationId="{5B5AA2B7-35A0-468F-B9BE-61089AE9E287}"/>
      <ac:txMk cp="0" len="674">
        <ac:context len="675" hash="138588911"/>
      </ac:txMk>
    </ac:txMkLst>
    <p188:pos x="5448300" y="263769"/>
    <p188:txBody>
      <a:bodyPr/>
      <a:lstStyle/>
      <a:p>
        <a:r>
          <a:rPr lang="en-GB"/>
          <a:t>More stratigic</a:t>
        </a:r>
      </a:p>
    </p188:txBody>
  </p188:cm>
</p188:cmLst>
</file>

<file path=ppt/comments/modernComment_117_893BD697.xml><?xml version="1.0" encoding="utf-8"?>
<p188:cmLst xmlns:a="http://schemas.openxmlformats.org/drawingml/2006/main" xmlns:r="http://schemas.openxmlformats.org/officeDocument/2006/relationships" xmlns:p188="http://schemas.microsoft.com/office/powerpoint/2018/8/main">
  <p188:cm id="{1BA5ACCC-EBB8-49DA-AFC6-DDA4CFC57B92}" authorId="{74667623-39AD-CBBE-9E72-D4DF37FD4E33}" status="resolved" created="2024-11-19T09:23:39.376" complete="100000">
    <ac:deMkLst xmlns:ac="http://schemas.microsoft.com/office/drawing/2013/main/command">
      <pc:docMk xmlns:pc="http://schemas.microsoft.com/office/powerpoint/2013/main/command"/>
      <pc:sldMk xmlns:pc="http://schemas.microsoft.com/office/powerpoint/2013/main/command" cId="2302400151" sldId="279"/>
      <ac:spMk id="3" creationId="{67BB0F30-9BFB-CCF4-4404-DDB5D16FAE0E}"/>
    </ac:deMkLst>
    <p188:txBody>
      <a:bodyPr/>
      <a:lstStyle/>
      <a:p>
        <a:r>
          <a:rPr lang="en-GB"/>
          <a:t>Justify</a:t>
        </a:r>
      </a:p>
    </p188:txBody>
  </p188:cm>
  <p188:cm id="{D051B6D6-E511-4711-9958-003523BB20B9}" authorId="{74667623-39AD-CBBE-9E72-D4DF37FD4E33}" status="resolved" created="2024-11-19T09:24:00.307" complete="100000">
    <ac:txMkLst xmlns:ac="http://schemas.microsoft.com/office/drawing/2013/main/command">
      <pc:docMk xmlns:pc="http://schemas.microsoft.com/office/powerpoint/2013/main/command"/>
      <pc:sldMk xmlns:pc="http://schemas.microsoft.com/office/powerpoint/2013/main/command" cId="2302400151" sldId="279"/>
      <ac:spMk id="3" creationId="{67BB0F30-9BFB-CCF4-4404-DDB5D16FAE0E}"/>
      <ac:txMk cp="1826" len="1">
        <ac:context len="1830" hash="1628781205"/>
      </ac:txMk>
    </ac:txMkLst>
    <p188:pos x="4081997" y="4673597"/>
    <p188:txBody>
      <a:bodyPr/>
      <a:lstStyle/>
      <a:p>
        <a:r>
          <a:rPr lang="en-GB"/>
          <a:t>Full stops missing from all bullet points</a:t>
        </a:r>
      </a:p>
    </p188:txBody>
  </p188:cm>
</p188:cmLst>
</file>

<file path=ppt/comments/modernComment_119_60746769.xml><?xml version="1.0" encoding="utf-8"?>
<p188:cmLst xmlns:a="http://schemas.openxmlformats.org/drawingml/2006/main" xmlns:r="http://schemas.openxmlformats.org/officeDocument/2006/relationships" xmlns:p188="http://schemas.microsoft.com/office/powerpoint/2018/8/main">
  <p188:cm id="{5BEE5A4D-B2ED-4F8D-BDEF-C67480094757}" authorId="{74667623-39AD-CBBE-9E72-D4DF37FD4E33}" status="resolved" created="2024-11-19T09:17:50.996" complete="100000">
    <ac:txMkLst xmlns:ac="http://schemas.microsoft.com/office/drawing/2013/main/command">
      <pc:docMk xmlns:pc="http://schemas.microsoft.com/office/powerpoint/2013/main/command"/>
      <pc:sldMk xmlns:pc="http://schemas.microsoft.com/office/powerpoint/2013/main/command" cId="1618241385" sldId="281"/>
      <ac:spMk id="31" creationId="{AFF94DF2-037D-42F4-9E42-11095A9D1CEE}"/>
      <ac:txMk cp="960">
        <ac:context len="1430" hash="597759090"/>
      </ac:txMk>
    </ac:txMkLst>
    <p188:pos x="1806984" y="2587252"/>
    <p188:txBody>
      <a:bodyPr/>
      <a:lstStyle/>
      <a:p>
        <a:r>
          <a:rPr lang="en-GB"/>
          <a:t>.</a:t>
        </a:r>
      </a:p>
    </p188:txBody>
  </p188:cm>
  <p188:cm id="{6304C0D6-DBF5-4744-8AE4-FDEDC23C5CB4}" authorId="{74667623-39AD-CBBE-9E72-D4DF37FD4E33}" status="resolved" created="2024-11-19T09:18:13.956" complete="100000">
    <ac:txMkLst xmlns:ac="http://schemas.microsoft.com/office/drawing/2013/main/command">
      <pc:docMk xmlns:pc="http://schemas.microsoft.com/office/powerpoint/2013/main/command"/>
      <pc:sldMk xmlns:pc="http://schemas.microsoft.com/office/powerpoint/2013/main/command" cId="1618241385" sldId="281"/>
      <ac:spMk id="2" creationId="{825D6E1D-28A8-4015-8CBB-1A73349B26B9}"/>
      <ac:txMk cp="0" len="26">
        <ac:context len="27" hash="2961873981"/>
      </ac:txMk>
    </ac:txMkLst>
    <p188:pos x="5260343" y="277135"/>
    <p188:txBody>
      <a:bodyPr/>
      <a:lstStyle/>
      <a:p>
        <a:r>
          <a:rPr lang="en-GB"/>
          <a:t>Ensure any changes to the Learning Points further up in the doc are reflected here</a:t>
        </a:r>
      </a:p>
    </p188:txBody>
  </p188:cm>
</p188:cmLst>
</file>

<file path=ppt/comments/modernComment_11B_60CF060B.xml><?xml version="1.0" encoding="utf-8"?>
<p188:cmLst xmlns:a="http://schemas.openxmlformats.org/drawingml/2006/main" xmlns:r="http://schemas.openxmlformats.org/officeDocument/2006/relationships" xmlns:p188="http://schemas.microsoft.com/office/powerpoint/2018/8/main">
  <p188:cm id="{3759FD95-257B-40DF-AC15-D426DF103FEB}" authorId="{74667623-39AD-CBBE-9E72-D4DF37FD4E33}" status="resolved" created="2024-11-19T09:26:06.860" complete="100000">
    <ac:txMkLst xmlns:ac="http://schemas.microsoft.com/office/drawing/2013/main/command">
      <pc:docMk xmlns:pc="http://schemas.microsoft.com/office/powerpoint/2013/main/command"/>
      <pc:sldMk xmlns:pc="http://schemas.microsoft.com/office/powerpoint/2013/main/command" cId="1624180235" sldId="283"/>
      <ac:spMk id="48" creationId="{D2F7307C-8433-4415-B661-B94B8C7A0C34}"/>
      <ac:txMk cp="418" len="7">
        <ac:context len="794" hash="667627714"/>
      </ac:txMk>
    </ac:txMkLst>
    <p188:pos x="2673551" y="1309839"/>
    <p188:txBody>
      <a:bodyPr/>
      <a:lstStyle/>
      <a:p>
        <a:r>
          <a:rPr lang="en-GB"/>
          <a:t>‘Ended’ or ‘closed’</a:t>
        </a:r>
      </a:p>
    </p188:txBody>
  </p188:cm>
  <p188:cm id="{4784B582-C5E4-40A5-818C-125CA95A7895}" authorId="{74667623-39AD-CBBE-9E72-D4DF37FD4E33}" status="resolved" created="2024-11-19T09:26:26.405" complete="100000">
    <ac:deMkLst xmlns:ac="http://schemas.microsoft.com/office/drawing/2013/main/command">
      <pc:docMk xmlns:pc="http://schemas.microsoft.com/office/powerpoint/2013/main/command"/>
      <pc:sldMk xmlns:pc="http://schemas.microsoft.com/office/powerpoint/2013/main/command" cId="1624180235" sldId="283"/>
      <ac:spMk id="2" creationId="{825D6E1D-28A8-4015-8CBB-1A73349B26B9}"/>
    </ac:deMkLst>
    <p188:txBody>
      <a:bodyPr/>
      <a:lstStyle/>
      <a:p>
        <a:r>
          <a:rPr lang="en-GB"/>
          <a:t>Justify all text boxes</a:t>
        </a:r>
      </a:p>
    </p188:txBody>
  </p188:cm>
</p188:cmLst>
</file>

<file path=ppt/comments/modernComment_121_81446A46.xml><?xml version="1.0" encoding="utf-8"?>
<p188:cmLst xmlns:a="http://schemas.openxmlformats.org/drawingml/2006/main" xmlns:r="http://schemas.openxmlformats.org/officeDocument/2006/relationships" xmlns:p188="http://schemas.microsoft.com/office/powerpoint/2018/8/main">
  <p188:cm id="{BC6E143B-C546-4FBC-AC4D-9EC5CCE53E48}" authorId="{74667623-39AD-CBBE-9E72-D4DF37FD4E33}" created="2024-11-19T09:28:15.766">
    <ac:deMkLst xmlns:ac="http://schemas.microsoft.com/office/drawing/2013/main/command">
      <pc:docMk xmlns:pc="http://schemas.microsoft.com/office/powerpoint/2013/main/command"/>
      <pc:sldMk xmlns:pc="http://schemas.microsoft.com/office/powerpoint/2013/main/command" cId="2168744518" sldId="289"/>
      <ac:picMk id="2" creationId="{C8688FC5-D584-2698-FB57-4056D1910056}"/>
    </ac:deMkLst>
    <p188:replyLst>
      <p188:reply id="{2BC81788-9761-454F-A8D6-ECC414B9E874}" authorId="{0BFD7AE0-363B-F8C5-99EA-85436D15E118}" created="2024-11-19T14:12:23.581">
        <p188:txBody>
          <a:bodyPr/>
          <a:lstStyle/>
          <a:p>
            <a:r>
              <a:rPr lang="en-US"/>
              <a:t>waiting for additional images to create a montage.</a:t>
            </a:r>
          </a:p>
        </p188:txBody>
      </p188:reply>
    </p188:replyLst>
    <p188:txBody>
      <a:bodyPr/>
      <a:lstStyle/>
      <a:p>
        <a:r>
          <a:rPr lang="en-GB"/>
          <a:t>This looks a bit out of place. Consider adding a thin border.
Also, consider adding contact details on this back page (gasops.emergencyplanning?). Similar to the last slide of most of our PPTs</a:t>
        </a:r>
      </a:p>
    </p188:txBody>
  </p188:cm>
</p188:cmLst>
</file>

<file path=ppt/comments/modernComment_12C_8A82F7D0.xml><?xml version="1.0" encoding="utf-8"?>
<p188:cmLst xmlns:a="http://schemas.openxmlformats.org/drawingml/2006/main" xmlns:r="http://schemas.openxmlformats.org/officeDocument/2006/relationships" xmlns:p188="http://schemas.microsoft.com/office/powerpoint/2018/8/main">
  <p188:cm id="{41DDAB0F-8183-4A6E-B05C-A448F0CD92F3}" authorId="{74667623-39AD-CBBE-9E72-D4DF37FD4E33}" status="resolved" created="2024-11-19T09:19:39.867" complete="100000">
    <ac:txMkLst xmlns:ac="http://schemas.microsoft.com/office/drawing/2013/main/command">
      <pc:docMk xmlns:pc="http://schemas.microsoft.com/office/powerpoint/2013/main/command"/>
      <pc:sldMk xmlns:pc="http://schemas.microsoft.com/office/powerpoint/2013/main/command" cId="2323838928" sldId="300"/>
      <ac:graphicFrameMk id="50" creationId="{65AD90FB-6CF3-4A38-B552-4EACF56E84FC}"/>
      <ac:tblMk/>
      <ac:tcMk rowId="481356150" colId="578829895"/>
      <ac:txMk cp="169" len="1">
        <ac:context len="172" hash="1761083513"/>
      </ac:txMk>
    </ac:txMkLst>
    <p188:pos x="1996504" y="3267026"/>
    <p188:txBody>
      <a:bodyPr/>
      <a:lstStyle/>
      <a:p>
        <a:r>
          <a:rPr lang="en-GB"/>
          <a:t>.</a:t>
        </a:r>
      </a:p>
    </p188:txBody>
  </p188:cm>
</p188:cmLst>
</file>

<file path=ppt/comments/modernComment_132_EBA0D4C3.xml><?xml version="1.0" encoding="utf-8"?>
<p188:cmLst xmlns:a="http://schemas.openxmlformats.org/drawingml/2006/main" xmlns:r="http://schemas.openxmlformats.org/officeDocument/2006/relationships" xmlns:p188="http://schemas.microsoft.com/office/powerpoint/2018/8/main">
  <p188:cm id="{351134F5-11DC-4F9B-AFC7-F72C9104A1EA}" authorId="{74667623-39AD-CBBE-9E72-D4DF37FD4E33}" status="resolved" created="2024-11-19T09:20:46.618" complete="100000">
    <ac:txMkLst xmlns:ac="http://schemas.microsoft.com/office/drawing/2013/main/command">
      <pc:docMk xmlns:pc="http://schemas.microsoft.com/office/powerpoint/2013/main/command"/>
      <pc:sldMk xmlns:pc="http://schemas.microsoft.com/office/powerpoint/2013/main/command" cId="3953185987" sldId="306"/>
      <ac:graphicFrameMk id="50" creationId="{65AD90FB-6CF3-4A38-B552-4EACF56E84FC}"/>
      <ac:tblMk/>
      <ac:tcMk rowId="260342353" colId="2182735704"/>
      <ac:txMk cp="169" len="8">
        <ac:context len="390" hash="3674377947"/>
      </ac:txMk>
    </ac:txMkLst>
    <p188:pos x="4714301" y="2187460"/>
    <p188:txBody>
      <a:bodyPr/>
      <a:lstStyle/>
      <a:p>
        <a:r>
          <a:rPr lang="en-GB"/>
          <a:t>Apostrophe</a:t>
        </a:r>
      </a:p>
    </p188:txBody>
  </p188:cm>
</p188:cmLst>
</file>

<file path=ppt/comments/modernComment_134_93F07A4.xml><?xml version="1.0" encoding="utf-8"?>
<p188:cmLst xmlns:a="http://schemas.openxmlformats.org/drawingml/2006/main" xmlns:r="http://schemas.openxmlformats.org/officeDocument/2006/relationships" xmlns:p188="http://schemas.microsoft.com/office/powerpoint/2018/8/main">
  <p188:cm id="{4B1CE46F-FB1A-4ED8-85D5-7C55A9B1EB9B}" authorId="{74667623-39AD-CBBE-9E72-D4DF37FD4E33}" status="resolved" created="2024-11-19T09:04:21.022" complete="100000">
    <ac:txMkLst xmlns:ac="http://schemas.microsoft.com/office/drawing/2013/main/command">
      <pc:docMk xmlns:pc="http://schemas.microsoft.com/office/powerpoint/2013/main/command"/>
      <pc:sldMk xmlns:pc="http://schemas.microsoft.com/office/powerpoint/2013/main/command" cId="155125668" sldId="308"/>
      <ac:spMk id="42" creationId="{9F12FB6C-564E-43EF-965B-E4005C77D3A6}"/>
      <ac:txMk cp="178" len="2">
        <ac:context len="1101" hash="1262706309"/>
      </ac:txMk>
    </ac:txMkLst>
    <p188:pos x="5023697" y="667722"/>
    <p188:txBody>
      <a:bodyPr/>
      <a:lstStyle/>
      <a:p>
        <a:r>
          <a:rPr lang="en-GB"/>
          <a:t>Delete</a:t>
        </a:r>
      </a:p>
    </p188:txBody>
  </p188:cm>
  <p188:cm id="{E5A61506-08EC-4FC1-B8A7-6AD55022043F}" authorId="{74667623-39AD-CBBE-9E72-D4DF37FD4E33}" status="resolved" created="2024-11-19T09:04:48.679" complete="100000">
    <ac:txMkLst xmlns:ac="http://schemas.microsoft.com/office/drawing/2013/main/command">
      <pc:docMk xmlns:pc="http://schemas.microsoft.com/office/powerpoint/2013/main/command"/>
      <pc:sldMk xmlns:pc="http://schemas.microsoft.com/office/powerpoint/2013/main/command" cId="155125668" sldId="308"/>
      <ac:spMk id="42" creationId="{9F12FB6C-564E-43EF-965B-E4005C77D3A6}"/>
      <ac:txMk cp="617" len="6">
        <ac:context len="1101" hash="1262706309"/>
      </ac:txMk>
    </ac:txMkLst>
    <p188:pos x="1175597" y="2325072"/>
    <p188:txBody>
      <a:bodyPr/>
      <a:lstStyle/>
      <a:p>
        <a:r>
          <a:rPr lang="en-GB"/>
          <a:t>‘review.’</a:t>
        </a:r>
      </a:p>
    </p188:txBody>
  </p188:cm>
  <p188:cm id="{52CBB3EE-F89B-4E0E-AA43-B4F89973F93F}" authorId="{74667623-39AD-CBBE-9E72-D4DF37FD4E33}" status="resolved" created="2024-11-19T09:05:18.616" complete="100000">
    <ac:txMkLst xmlns:ac="http://schemas.microsoft.com/office/drawing/2013/main/command">
      <pc:docMk xmlns:pc="http://schemas.microsoft.com/office/powerpoint/2013/main/command"/>
      <pc:sldMk xmlns:pc="http://schemas.microsoft.com/office/powerpoint/2013/main/command" cId="155125668" sldId="308"/>
      <ac:spMk id="42" creationId="{9F12FB6C-564E-43EF-965B-E4005C77D3A6}"/>
      <ac:txMk cp="951" len="2">
        <ac:context len="1101" hash="1262706309"/>
      </ac:txMk>
    </ac:txMkLst>
    <p188:pos x="4985597" y="3391872"/>
    <p188:txBody>
      <a:bodyPr/>
      <a:lstStyle/>
      <a:p>
        <a:r>
          <a:rPr lang="en-GB"/>
          <a:t>‘these’</a:t>
        </a:r>
      </a:p>
    </p188:txBody>
  </p188:cm>
  <p188:cm id="{C2D43D12-7657-4ABB-94C5-B7D44C958ABA}" authorId="{74667623-39AD-CBBE-9E72-D4DF37FD4E33}" status="resolved" created="2024-11-19T09:06:00.595" complete="100000">
    <ac:txMkLst xmlns:ac="http://schemas.microsoft.com/office/drawing/2013/main/command">
      <pc:docMk xmlns:pc="http://schemas.microsoft.com/office/powerpoint/2013/main/command"/>
      <pc:sldMk xmlns:pc="http://schemas.microsoft.com/office/powerpoint/2013/main/command" cId="155125668" sldId="308"/>
      <ac:spMk id="39" creationId="{A1B183C0-B44E-4B52-9945-C2C4C41EF121}"/>
      <ac:txMk cp="691" len="1">
        <ac:context len="832" hash="3327355475"/>
      </ac:txMk>
    </ac:txMkLst>
    <p188:pos x="4010025" y="3002563"/>
    <p188:txBody>
      <a:bodyPr/>
      <a:lstStyle/>
      <a:p>
        <a:r>
          <a:rPr lang="en-GB"/>
          <a:t>.</a:t>
        </a:r>
      </a:p>
    </p188:txBody>
  </p188:cm>
  <p188:cm id="{0BE7C6A7-96E7-4AE8-8B20-E1069B8231CC}" authorId="{74667623-39AD-CBBE-9E72-D4DF37FD4E33}" status="resolved" created="2024-11-19T09:06:54.578" complete="100000">
    <ac:txMkLst xmlns:ac="http://schemas.microsoft.com/office/drawing/2013/main/command">
      <pc:docMk xmlns:pc="http://schemas.microsoft.com/office/powerpoint/2013/main/command"/>
      <pc:sldMk xmlns:pc="http://schemas.microsoft.com/office/powerpoint/2013/main/command" cId="155125668" sldId="308"/>
      <ac:spMk id="39" creationId="{A1B183C0-B44E-4B52-9945-C2C4C41EF121}"/>
      <ac:txMk cp="7" len="11">
        <ac:context len="832" hash="3327355475"/>
      </ac:txMk>
    </ac:txMkLst>
    <p188:pos x="2238375" y="268888"/>
    <p188:txBody>
      <a:bodyPr/>
      <a:lstStyle/>
      <a:p>
        <a:r>
          <a:rPr lang="en-GB"/>
          <a:t>‘considered’</a:t>
        </a:r>
      </a:p>
    </p188:txBody>
  </p188:cm>
  <p188:cm id="{16E3DB1B-4121-4D35-88F0-95C73BC986C3}" authorId="{74667623-39AD-CBBE-9E72-D4DF37FD4E33}" status="resolved" created="2024-11-19T09:07:14.562" complete="100000">
    <ac:txMkLst xmlns:ac="http://schemas.microsoft.com/office/drawing/2013/main/command">
      <pc:docMk xmlns:pc="http://schemas.microsoft.com/office/powerpoint/2013/main/command"/>
      <pc:sldMk xmlns:pc="http://schemas.microsoft.com/office/powerpoint/2013/main/command" cId="155125668" sldId="308"/>
      <ac:spMk id="39" creationId="{A1B183C0-B44E-4B52-9945-C2C4C41EF121}"/>
      <ac:txMk cp="271" len="3">
        <ac:context len="832" hash="3327355475"/>
      </ac:txMk>
    </ac:txMkLst>
    <p188:pos x="1571625" y="1068988"/>
    <p188:txBody>
      <a:bodyPr/>
      <a:lstStyle/>
      <a:p>
        <a:r>
          <a:rPr lang="en-GB"/>
          <a:t>‘full review,’</a:t>
        </a:r>
      </a:p>
    </p188:txBody>
  </p188:cm>
  <p188:cm id="{91A5988E-EA44-4683-9F71-F82984314E7D}" authorId="{74667623-39AD-CBBE-9E72-D4DF37FD4E33}" status="resolved" created="2024-11-19T09:08:21.339" complete="100000">
    <ac:txMkLst xmlns:ac="http://schemas.microsoft.com/office/drawing/2013/main/command">
      <pc:docMk xmlns:pc="http://schemas.microsoft.com/office/powerpoint/2013/main/command"/>
      <pc:sldMk xmlns:pc="http://schemas.microsoft.com/office/powerpoint/2013/main/command" cId="155125668" sldId="308"/>
      <ac:spMk id="39" creationId="{A1B183C0-B44E-4B52-9945-C2C4C41EF121}"/>
      <ac:txMk cp="513">
        <ac:context len="832" hash="3327355475"/>
      </ac:txMk>
    </ac:txMkLst>
    <p188:pos x="4667250" y="1659538"/>
    <p188:txBody>
      <a:bodyPr/>
      <a:lstStyle/>
      <a:p>
        <a:r>
          <a:rPr lang="en-GB"/>
          <a:t>Delete</a:t>
        </a:r>
      </a:p>
    </p188:txBody>
  </p188:cm>
  <p188:cm id="{68BB0957-6BB2-4D14-B474-BDB2E76F2F1A}" authorId="{74667623-39AD-CBBE-9E72-D4DF37FD4E33}" status="resolved" created="2024-11-19T09:08:56.181" complete="100000">
    <ac:txMkLst xmlns:ac="http://schemas.microsoft.com/office/drawing/2013/main/command">
      <pc:docMk xmlns:pc="http://schemas.microsoft.com/office/powerpoint/2013/main/command"/>
      <pc:sldMk xmlns:pc="http://schemas.microsoft.com/office/powerpoint/2013/main/command" cId="155125668" sldId="308"/>
      <ac:spMk id="39" creationId="{A1B183C0-B44E-4B52-9945-C2C4C41EF121}"/>
      <ac:txMk cp="1010">
        <ac:context len="1033" hash="2431033176"/>
      </ac:txMk>
    </ac:txMkLst>
    <p188:pos x="3581400" y="3469288"/>
    <p188:txBody>
      <a:bodyPr/>
      <a:lstStyle/>
      <a:p>
        <a:r>
          <a:rPr lang="en-GB"/>
          <a:t>‘requires review’</a:t>
        </a:r>
      </a:p>
    </p188:txBody>
  </p188:cm>
</p188:cmLst>
</file>

<file path=ppt/comments/modernComment_135_8B8DC2A3.xml><?xml version="1.0" encoding="utf-8"?>
<p188:cmLst xmlns:a="http://schemas.openxmlformats.org/drawingml/2006/main" xmlns:r="http://schemas.openxmlformats.org/officeDocument/2006/relationships" xmlns:p188="http://schemas.microsoft.com/office/powerpoint/2018/8/main">
  <p188:cm id="{92E9E2DF-10CA-4943-909B-1CC5A64797DA}" authorId="{74667623-39AD-CBBE-9E72-D4DF37FD4E33}" status="resolved" created="2024-11-19T09:18:24.971" complete="100000">
    <ac:txMkLst xmlns:ac="http://schemas.microsoft.com/office/drawing/2013/main/command">
      <pc:docMk xmlns:pc="http://schemas.microsoft.com/office/powerpoint/2013/main/command"/>
      <pc:sldMk xmlns:pc="http://schemas.microsoft.com/office/powerpoint/2013/main/command" cId="2341323427" sldId="309"/>
      <ac:spMk id="32" creationId="{DA7BC0E5-F4B7-4AA6-BFA3-B37F69FC5E9C}"/>
      <ac:txMk cp="408">
        <ac:context len="677" hash="2339291698"/>
      </ac:txMk>
    </ac:txMkLst>
    <p188:pos x="3279549" y="743792"/>
    <p188:txBody>
      <a:bodyPr/>
      <a:lstStyle/>
      <a:p>
        <a:r>
          <a:rPr lang="en-GB"/>
          <a:t>.</a:t>
        </a:r>
      </a:p>
    </p188:txBody>
  </p188:cm>
</p188:cmLst>
</file>

<file path=ppt/comments/modernComment_138_3543D1DF.xml><?xml version="1.0" encoding="utf-8"?>
<p188:cmLst xmlns:a="http://schemas.openxmlformats.org/drawingml/2006/main" xmlns:r="http://schemas.openxmlformats.org/officeDocument/2006/relationships" xmlns:p188="http://schemas.microsoft.com/office/powerpoint/2018/8/main">
  <p188:cm id="{9575D962-D7FC-4141-B74A-C1617D025160}" authorId="{74667623-39AD-CBBE-9E72-D4DF37FD4E33}" status="resolved" created="2024-11-19T09:20:09.051" complete="100000">
    <ac:txMkLst xmlns:ac="http://schemas.microsoft.com/office/drawing/2013/main/command">
      <pc:docMk xmlns:pc="http://schemas.microsoft.com/office/powerpoint/2013/main/command"/>
      <pc:sldMk xmlns:pc="http://schemas.microsoft.com/office/powerpoint/2013/main/command" cId="893637087" sldId="312"/>
      <ac:graphicFrameMk id="50" creationId="{65AD90FB-6CF3-4A38-B552-4EACF56E84FC}"/>
      <ac:tblMk/>
      <ac:tcMk rowId="3266789316" colId="1524567653"/>
      <ac:txMk cp="372" len="1">
        <ac:context len="375" hash="3657774555"/>
      </ac:txMk>
    </ac:txMkLst>
    <p188:pos x="5209601" y="2911363"/>
    <p188:txBody>
      <a:bodyPr/>
      <a:lstStyle/>
      <a:p>
        <a:r>
          <a:rPr lang="en-GB"/>
          <a:t>.</a:t>
        </a:r>
      </a:p>
    </p188:txBody>
  </p188:cm>
</p188:cmLst>
</file>

<file path=ppt/comments/modernComment_13C_D474A7F0.xml><?xml version="1.0" encoding="utf-8"?>
<p188:cmLst xmlns:a="http://schemas.openxmlformats.org/drawingml/2006/main" xmlns:r="http://schemas.openxmlformats.org/officeDocument/2006/relationships" xmlns:p188="http://schemas.microsoft.com/office/powerpoint/2018/8/main">
  <p188:cm id="{86290583-6D10-49AC-B015-AD23244C24F7}" authorId="{10751926-6960-9814-9561-DC43567141C5}" status="resolved" created="2024-11-25T16:01:55.672" complete="100000">
    <pc:sldMkLst xmlns:pc="http://schemas.microsoft.com/office/powerpoint/2013/main/command">
      <pc:docMk/>
      <pc:sldMk cId="3564414960" sldId="316"/>
    </pc:sldMkLst>
    <p188:txBody>
      <a:bodyPr/>
      <a:lstStyle/>
      <a:p>
        <a:r>
          <a:rPr lang="en-GB"/>
          <a:t>3. Gas Task Group to...</a:t>
        </a:r>
      </a:p>
    </p188:txBody>
  </p188:cm>
  <p188:cm id="{1962337D-E1E9-4539-A2AD-A1A22868903F}" authorId="{10751926-6960-9814-9561-DC43567141C5}" status="resolved" created="2024-11-25T16:40:45.555" complete="100000">
    <ac:deMkLst xmlns:ac="http://schemas.microsoft.com/office/drawing/2013/main/command">
      <pc:docMk xmlns:pc="http://schemas.microsoft.com/office/powerpoint/2013/main/command"/>
      <pc:sldMk xmlns:pc="http://schemas.microsoft.com/office/powerpoint/2013/main/command" cId="3564414960" sldId="316"/>
      <ac:spMk id="42" creationId="{9F12FB6C-564E-43EF-965B-E4005C77D3A6}"/>
    </ac:deMkLst>
    <p188:txBody>
      <a:bodyPr/>
      <a:lstStyle/>
      <a:p>
        <a:r>
          <a:rPr lang="en-GB"/>
          <a:t>Explicit ref to NESo then GDns Isolation plans. </a:t>
        </a:r>
      </a:p>
    </p188:txBody>
  </p188:cm>
</p188:cmLst>
</file>

<file path=ppt/comments/modernComment_13D_BEA73DBE.xml><?xml version="1.0" encoding="utf-8"?>
<p188:cmLst xmlns:a="http://schemas.openxmlformats.org/drawingml/2006/main" xmlns:r="http://schemas.openxmlformats.org/officeDocument/2006/relationships" xmlns:p188="http://schemas.microsoft.com/office/powerpoint/2018/8/main">
  <p188:cm id="{99EF72DA-C92A-45DF-B994-5DA512F54863}" authorId="{74667623-39AD-CBBE-9E72-D4DF37FD4E33}" status="resolved" created="2024-11-19T08:29:31.959" complete="100000">
    <ac:txMkLst xmlns:ac="http://schemas.microsoft.com/office/drawing/2013/main/command">
      <pc:docMk xmlns:pc="http://schemas.microsoft.com/office/powerpoint/2013/main/command"/>
      <pc:sldMk xmlns:pc="http://schemas.microsoft.com/office/powerpoint/2013/main/command" cId="3198631358" sldId="317"/>
      <ac:spMk id="4" creationId="{8FA80C17-7F5E-46CD-B374-811A33262658}"/>
      <ac:txMk cp="79">
        <ac:context len="822" hash="47806505"/>
      </ac:txMk>
    </ac:txMkLst>
    <p188:pos x="6562042" y="457199"/>
    <p188:txBody>
      <a:bodyPr/>
      <a:lstStyle/>
      <a:p>
        <a:r>
          <a:rPr lang="en-GB"/>
          <a:t>Full stop</a:t>
        </a:r>
      </a:p>
    </p188:txBody>
  </p188:cm>
  <p188:cm id="{85F628F3-8455-4F2E-8713-3DF5707E0514}" authorId="{74667623-39AD-CBBE-9E72-D4DF37FD4E33}" status="resolved" created="2024-11-19T08:31:37.390" complete="100000">
    <ac:txMkLst xmlns:ac="http://schemas.microsoft.com/office/drawing/2013/main/command">
      <pc:docMk xmlns:pc="http://schemas.microsoft.com/office/powerpoint/2013/main/command"/>
      <pc:sldMk xmlns:pc="http://schemas.microsoft.com/office/powerpoint/2013/main/command" cId="3198631358" sldId="317"/>
      <ac:spMk id="4" creationId="{8FA80C17-7F5E-46CD-B374-811A33262658}"/>
      <ac:txMk cp="325" len="30">
        <ac:context len="822" hash="47806505"/>
      </ac:txMk>
    </ac:txMkLst>
    <p188:pos x="9914842" y="1085849"/>
    <p188:replyLst>
      <p188:reply id="{A4DA0C6E-FE59-4243-898E-FCFAC08583C0}" authorId="{0BFD7AE0-363B-F8C5-99EA-85436D15E118}" created="2024-11-19T09:41:24.389">
        <p188:txBody>
          <a:bodyPr/>
          <a:lstStyle/>
          <a:p>
            <a:r>
              <a:rPr lang="en-US"/>
              <a:t>ensure?</a:t>
            </a:r>
          </a:p>
        </p188:txBody>
      </p188:reply>
      <p188:reply id="{62199D93-4E8F-47E5-AC0F-C46E06699E06}" authorId="{98126FBB-69D6-B921-906E-7AB6F1D50997}" created="2024-11-19T10:49:12.893">
        <p188:txBody>
          <a:bodyPr/>
          <a:lstStyle/>
          <a:p>
            <a:r>
              <a:rPr lang="en-GB"/>
              <a:t>Just need to move the semi colon to before assure - "The NEC is obligated to review the industry exercise to: assure the objectives were met; outline any"...</a:t>
            </a:r>
          </a:p>
        </p188:txBody>
        <p188:extLst>
          <p:ext xmlns:p="http://schemas.openxmlformats.org/presentationml/2006/main" uri="{57CB4572-C831-44C2-8A1C-0ADB6CCDFE69}">
            <p223:reactions xmlns:p223="http://schemas.microsoft.com/office/powerpoint/2022/03/main">
              <p223:rxn type="👍">
                <p223:instance time="2024-11-19T13:36:24.243" authorId="{0BFD7AE0-363B-F8C5-99EA-85436D15E118}"/>
              </p223:rxn>
            </p223:reactions>
          </p:ext>
        </p188:extLst>
      </p188:reply>
    </p188:replyLst>
    <p188:txBody>
      <a:bodyPr/>
      <a:lstStyle/>
      <a:p>
        <a:r>
          <a:rPr lang="en-GB"/>
          <a:t>Doesn’t flow (you don’t ‘assure’ ‘outline any lessons identified’ or ‘action areas for development’)</a:t>
        </a:r>
      </a:p>
    </p188:txBody>
    <p188:extLst>
      <p:ext xmlns:p="http://schemas.openxmlformats.org/presentationml/2006/main" uri="{57CB4572-C831-44C2-8A1C-0ADB6CCDFE69}">
        <p223:reactions xmlns:p223="http://schemas.microsoft.com/office/powerpoint/2022/03/main">
          <p223:rxn type="👍">
            <p223:instance time="2024-11-19T13:36:26.697" authorId="{0BFD7AE0-363B-F8C5-99EA-85436D15E118}"/>
          </p223:rxn>
        </p223:reactions>
      </p:ext>
    </p188:extLst>
  </p188:cm>
  <p188:cm id="{8B4B5082-CAC6-4E83-8652-937FB6165B70}" authorId="{74667623-39AD-CBBE-9E72-D4DF37FD4E33}" status="resolved" created="2024-11-19T08:32:40.442" complete="100000">
    <ac:txMkLst xmlns:ac="http://schemas.microsoft.com/office/drawing/2013/main/command">
      <pc:docMk xmlns:pc="http://schemas.microsoft.com/office/powerpoint/2013/main/command"/>
      <pc:sldMk xmlns:pc="http://schemas.microsoft.com/office/powerpoint/2013/main/command" cId="3198631358" sldId="317"/>
      <ac:spMk id="5" creationId="{9A08CEAE-DFF6-486E-5D01-C7182428825B}"/>
      <ac:txMk cp="193" len="3">
        <ac:context len="198" hash="806759049"/>
      </ac:txMk>
    </ac:txMkLst>
    <p188:pos x="2516804" y="3123766"/>
    <p188:txBody>
      <a:bodyPr/>
      <a:lstStyle/>
      <a:p>
        <a:r>
          <a:rPr lang="en-GB"/>
          <a:t>Missing closing apostrophe</a:t>
        </a:r>
      </a:p>
    </p188:txBody>
  </p188:cm>
</p188:cmLst>
</file>

<file path=ppt/comments/modernComment_13F_64144F56.xml><?xml version="1.0" encoding="utf-8"?>
<p188:cmLst xmlns:a="http://schemas.openxmlformats.org/drawingml/2006/main" xmlns:r="http://schemas.openxmlformats.org/officeDocument/2006/relationships" xmlns:p188="http://schemas.microsoft.com/office/powerpoint/2018/8/main">
  <p188:cm id="{F054B742-320F-4415-8255-AC5F2E494470}" authorId="{74667623-39AD-CBBE-9E72-D4DF37FD4E33}" status="resolved" created="2024-11-19T08:34:11.849" complete="100000">
    <ac:txMkLst xmlns:ac="http://schemas.microsoft.com/office/drawing/2013/main/command">
      <pc:docMk xmlns:pc="http://schemas.microsoft.com/office/powerpoint/2013/main/command"/>
      <pc:sldMk xmlns:pc="http://schemas.microsoft.com/office/powerpoint/2013/main/command" cId="1679052630" sldId="319"/>
      <ac:spMk id="18" creationId="{080C7CB0-F0DC-B4E3-6F4F-D062DCEB22ED}"/>
      <ac:txMk cp="158" len="20">
        <ac:context len="564" hash="802575441"/>
      </ac:txMk>
    </ac:txMkLst>
    <p188:pos x="1785142" y="876761"/>
    <p188:txBody>
      <a:bodyPr/>
      <a:lstStyle/>
      <a:p>
        <a:r>
          <a:rPr lang="en-GB"/>
          <a:t>Consider adding ‘Compared to previous years’</a:t>
        </a:r>
      </a:p>
    </p188:txBody>
  </p188:cm>
  <p188:cm id="{1A38F260-4BC2-46EC-8936-C130762C8A57}" authorId="{74667623-39AD-CBBE-9E72-D4DF37FD4E33}" status="resolved" created="2024-11-19T08:34:55.896" complete="100000">
    <ac:txMkLst xmlns:ac="http://schemas.microsoft.com/office/drawing/2013/main/command">
      <pc:docMk xmlns:pc="http://schemas.microsoft.com/office/powerpoint/2013/main/command"/>
      <pc:sldMk xmlns:pc="http://schemas.microsoft.com/office/powerpoint/2013/main/command" cId="1679052630" sldId="319"/>
      <ac:spMk id="18" creationId="{080C7CB0-F0DC-B4E3-6F4F-D062DCEB22ED}"/>
      <ac:txMk cp="548" len="2">
        <ac:context len="564" hash="802575441"/>
      </ac:txMk>
    </ac:txMkLst>
    <p188:pos x="9519442" y="1276811"/>
    <p188:txBody>
      <a:bodyPr/>
      <a:lstStyle/>
      <a:p>
        <a:r>
          <a:rPr lang="en-GB"/>
          <a:t>Consider swapping ‘that’ for ‘this’</a:t>
        </a:r>
      </a:p>
    </p188:txBody>
  </p188:cm>
  <p188:cm id="{4AD01A6D-4C1F-4044-83B9-52807B2B79B2}" authorId="{74667623-39AD-CBBE-9E72-D4DF37FD4E33}" status="resolved" created="2024-11-19T08:37:12.589" complete="100000">
    <ac:deMkLst xmlns:ac="http://schemas.microsoft.com/office/drawing/2013/main/command">
      <pc:docMk xmlns:pc="http://schemas.microsoft.com/office/powerpoint/2013/main/command"/>
      <pc:sldMk xmlns:pc="http://schemas.microsoft.com/office/powerpoint/2013/main/command" cId="1679052630" sldId="319"/>
      <ac:spMk id="49" creationId="{A984D2F5-5F7D-4467-A1A8-63DBDC9912DD}"/>
    </ac:deMkLst>
    <p188:txBody>
      <a:bodyPr/>
      <a:lstStyle/>
      <a:p>
        <a:r>
          <a:rPr lang="en-GB"/>
          <a:t>This is quite vague. Suggest losing a sentence and mentioning updates to E1 and Minimise Flows were tested across industry, and Fahrenheit was first proper opportunity to do so</a:t>
        </a:r>
      </a:p>
    </p188:txBody>
  </p188:cm>
  <p188:cm id="{56C27204-DE61-4E5D-B99B-AA3AAD2F3292}" authorId="{74667623-39AD-CBBE-9E72-D4DF37FD4E33}" status="resolved" created="2024-11-19T08:38:11.010" complete="100000">
    <ac:txMkLst xmlns:ac="http://schemas.microsoft.com/office/drawing/2013/main/command">
      <pc:docMk xmlns:pc="http://schemas.microsoft.com/office/powerpoint/2013/main/command"/>
      <pc:sldMk xmlns:pc="http://schemas.microsoft.com/office/powerpoint/2013/main/command" cId="1679052630" sldId="319"/>
      <ac:spMk id="50" creationId="{0E6F6C0A-7E6E-9C41-AAFB-3CAC434C916B}"/>
      <ac:txMk cp="176" len="2">
        <ac:context len="278" hash="3408645797"/>
      </ac:txMk>
    </ac:txMkLst>
    <p188:pos x="3711459" y="323836"/>
    <p188:txBody>
      <a:bodyPr/>
      <a:lstStyle/>
      <a:p>
        <a:r>
          <a:rPr lang="en-GB"/>
          <a:t>Really long sentence, and used ‘info sharing’ and ‘share info’ in the same sentence</a:t>
        </a:r>
      </a:p>
    </p188:txBody>
  </p188:cm>
  <p188:cm id="{D7F714FA-0335-4827-9C83-BB599117530E}" authorId="{74667623-39AD-CBBE-9E72-D4DF37FD4E33}" status="resolved" created="2024-11-19T08:38:56.732" complete="100000">
    <ac:txMkLst xmlns:ac="http://schemas.microsoft.com/office/drawing/2013/main/command">
      <pc:docMk xmlns:pc="http://schemas.microsoft.com/office/powerpoint/2013/main/command"/>
      <pc:sldMk xmlns:pc="http://schemas.microsoft.com/office/powerpoint/2013/main/command" cId="1679052630" sldId="319"/>
      <ac:spMk id="3" creationId="{7388DCA8-5C7D-EFB5-20F9-263FC34167D9}"/>
      <ac:txMk cp="227" len="1">
        <ac:context len="306" hash="2893559464"/>
      </ac:txMk>
    </ac:txMkLst>
    <p188:pos x="954527" y="1081051"/>
    <p188:txBody>
      <a:bodyPr/>
      <a:lstStyle/>
      <a:p>
        <a:r>
          <a:rPr lang="en-GB"/>
          <a:t>‘Even more’ instead?</a:t>
        </a:r>
      </a:p>
    </p188:txBody>
  </p188:cm>
  <p188:cm id="{FF28E3FF-6610-4001-82B1-52E2095D682B}" authorId="{74667623-39AD-CBBE-9E72-D4DF37FD4E33}" status="resolved" created="2024-11-19T08:39:20.327" complete="100000">
    <ac:txMkLst xmlns:ac="http://schemas.microsoft.com/office/drawing/2013/main/command">
      <pc:docMk xmlns:pc="http://schemas.microsoft.com/office/powerpoint/2013/main/command"/>
      <pc:sldMk xmlns:pc="http://schemas.microsoft.com/office/powerpoint/2013/main/command" cId="1679052630" sldId="319"/>
      <ac:spMk id="57" creationId="{BE8F3ED1-93E3-FE3D-B046-CD83D5ABD1D2}"/>
      <ac:txMk cp="108" len="1">
        <ac:context len="184" hash="1866488793"/>
      </ac:txMk>
    </ac:txMkLst>
    <p188:pos x="3367514" y="747674"/>
    <p188:txBody>
      <a:bodyPr/>
      <a:lstStyle/>
      <a:p>
        <a:r>
          <a:rPr lang="en-GB"/>
          <a:t>Consider adding ‘NSTA’</a:t>
        </a:r>
      </a:p>
    </p188:txBody>
  </p188:cm>
  <p188:cm id="{8C8EC410-F60F-4494-981F-291F14D6FE87}" authorId="{74667623-39AD-CBBE-9E72-D4DF37FD4E33}" status="resolved" created="2024-11-19T08:40:38.410" complete="100000">
    <ac:txMkLst xmlns:ac="http://schemas.microsoft.com/office/drawing/2013/main/command">
      <pc:docMk xmlns:pc="http://schemas.microsoft.com/office/powerpoint/2013/main/command"/>
      <pc:sldMk xmlns:pc="http://schemas.microsoft.com/office/powerpoint/2013/main/command" cId="1679052630" sldId="319"/>
      <ac:spMk id="26" creationId="{A0FC9806-EC56-5202-F17A-12E830506A0B}"/>
      <ac:txMk cp="221" len="11">
        <ac:context len="304" hash="754493555"/>
      </ac:txMk>
    </ac:txMkLst>
    <p188:pos x="1405364" y="1075322"/>
    <p188:txBody>
      <a:bodyPr/>
      <a:lstStyle/>
      <a:p>
        <a:r>
          <a:rPr lang="en-GB"/>
          <a:t>‘Require to be tested’.. Consider ‘should be / must be tested’</a:t>
        </a:r>
      </a:p>
    </p188:txBody>
  </p188:cm>
  <p188:cm id="{837D8DD5-08B8-481D-9B4D-BAED1F4B3033}" authorId="{74667623-39AD-CBBE-9E72-D4DF37FD4E33}" status="resolved" created="2024-11-19T08:41:07.188" complete="100000">
    <ac:txMkLst xmlns:ac="http://schemas.microsoft.com/office/drawing/2013/main/command">
      <pc:docMk xmlns:pc="http://schemas.microsoft.com/office/powerpoint/2013/main/command"/>
      <pc:sldMk xmlns:pc="http://schemas.microsoft.com/office/powerpoint/2013/main/command" cId="1679052630" sldId="319"/>
      <ac:spMk id="26" creationId="{A0FC9806-EC56-5202-F17A-12E830506A0B}"/>
      <ac:txMk cp="301" len="1">
        <ac:context len="304" hash="754493555"/>
      </ac:txMk>
    </ac:txMkLst>
    <p188:pos x="2224514" y="1246772"/>
    <p188:txBody>
      <a:bodyPr/>
      <a:lstStyle/>
      <a:p>
        <a:r>
          <a:rPr lang="en-GB"/>
          <a:t>Missing full stop.</a:t>
        </a:r>
      </a:p>
    </p188:txBody>
  </p188:cm>
  <p188:cm id="{636879F9-F6F7-4BCD-814F-E0FA58F9BF48}" authorId="{74667623-39AD-CBBE-9E72-D4DF37FD4E33}" status="resolved" created="2024-11-19T08:41:12.172" complete="100000">
    <ac:txMkLst xmlns:ac="http://schemas.microsoft.com/office/drawing/2013/main/command">
      <pc:docMk xmlns:pc="http://schemas.microsoft.com/office/powerpoint/2013/main/command"/>
      <pc:sldMk xmlns:pc="http://schemas.microsoft.com/office/powerpoint/2013/main/command" cId="1679052630" sldId="319"/>
      <ac:spMk id="57" creationId="{BE8F3ED1-93E3-FE3D-B046-CD83D5ABD1D2}"/>
      <ac:txMk cp="181" len="1">
        <ac:context len="184" hash="1866488793"/>
      </ac:txMk>
    </ac:txMkLst>
    <p188:pos x="690989" y="1081049"/>
    <p188:txBody>
      <a:bodyPr/>
      <a:lstStyle/>
      <a:p>
        <a:r>
          <a:rPr lang="en-GB"/>
          <a:t>Missing full stop.</a:t>
        </a:r>
      </a:p>
    </p188:txBody>
  </p188:cm>
  <p188:cm id="{C5D79451-1FAA-4DE3-BC38-8491E3642714}" authorId="{98126FBB-69D6-B921-906E-7AB6F1D50997}" status="resolved" created="2024-11-19T11:09:44.010" complete="100000">
    <ac:txMkLst xmlns:ac="http://schemas.microsoft.com/office/drawing/2013/main/command">
      <pc:docMk xmlns:pc="http://schemas.microsoft.com/office/powerpoint/2013/main/command"/>
      <pc:sldMk xmlns:pc="http://schemas.microsoft.com/office/powerpoint/2013/main/command" cId="1679052630" sldId="319"/>
      <ac:spMk id="3" creationId="{7388DCA8-5C7D-EFB5-20F9-263FC34167D9}"/>
      <ac:txMk cp="9" len="69">
        <ac:context len="306" hash="2893559464"/>
      </ac:txMk>
    </ac:txMkLst>
    <p188:pos x="3734013" y="527694"/>
    <p188:txBody>
      <a:bodyPr/>
      <a:lstStyle/>
      <a:p>
        <a:r>
          <a:rPr lang="en-GB"/>
          <a:t>Can re-jig this sentence to read better: "Testing the NTS load shedding process on the NTS demonstrated a stable performance,..."</a:t>
        </a:r>
      </a:p>
    </p188:txBody>
  </p188:cm>
  <p188:cm id="{CEA4E2CB-8B5B-40E2-A855-34E847C9DD26}" authorId="{98126FBB-69D6-B921-906E-7AB6F1D50997}" status="resolved" created="2024-11-19T11:15:41.962" complete="100000">
    <ac:txMkLst xmlns:ac="http://schemas.microsoft.com/office/drawing/2013/main/command">
      <pc:docMk xmlns:pc="http://schemas.microsoft.com/office/powerpoint/2013/main/command"/>
      <pc:sldMk xmlns:pc="http://schemas.microsoft.com/office/powerpoint/2013/main/command" cId="1679052630" sldId="319"/>
      <ac:spMk id="54" creationId="{976E8AD1-A621-F7C8-70E3-A66AB679150D}"/>
      <ac:txMk cp="98" len="4">
        <ac:context len="220" hash="3724929857"/>
      </ac:txMk>
    </ac:txMkLst>
    <p188:pos x="3345289" y="859081"/>
    <p188:txBody>
      <a:bodyPr/>
      <a:lstStyle/>
      <a:p>
        <a:r>
          <a:rPr lang="en-GB"/>
          <a:t>I have Seen referred to as "The NESO" by Ian - which I guess makes more sense for the NES Operator. </a:t>
        </a:r>
      </a:p>
    </p188:txBody>
  </p188:cm>
  <p188:cm id="{DE3F0D06-272E-47F2-8A25-5C995764FD3E}" authorId="{98126FBB-69D6-B921-906E-7AB6F1D50997}" status="resolved" created="2024-11-19T11:16:48.106" complete="100000">
    <ac:txMkLst xmlns:ac="http://schemas.microsoft.com/office/drawing/2013/main/command">
      <pc:docMk xmlns:pc="http://schemas.microsoft.com/office/powerpoint/2013/main/command"/>
      <pc:sldMk xmlns:pc="http://schemas.microsoft.com/office/powerpoint/2013/main/command" cId="1679052630" sldId="319"/>
      <ac:spMk id="57" creationId="{BE8F3ED1-93E3-FE3D-B046-CD83D5ABD1D2}"/>
      <ac:txMk cp="96" len="87">
        <ac:context len="184" hash="1866488793"/>
      </ac:txMk>
    </ac:txMkLst>
    <p188:pos x="3751689" y="861520"/>
    <p188:txBody>
      <a:bodyPr/>
      <a:lstStyle/>
      <a:p>
        <a:r>
          <a:rPr lang="en-GB"/>
          <a:t>Is this confirmed information by the NSTA? </a:t>
        </a:r>
      </a:p>
    </p188:txBody>
  </p188:cm>
</p188:cmLst>
</file>

<file path=ppt/comments/modernComment_140_8D854AB6.xml><?xml version="1.0" encoding="utf-8"?>
<p188:cmLst xmlns:a="http://schemas.openxmlformats.org/drawingml/2006/main" xmlns:r="http://schemas.openxmlformats.org/officeDocument/2006/relationships" xmlns:p188="http://schemas.microsoft.com/office/powerpoint/2018/8/main">
  <p188:cm id="{DE4E2920-879A-48C1-B633-FCA5E3B94A29}" authorId="{74667623-39AD-CBBE-9E72-D4DF37FD4E33}" status="resolved" created="2024-11-19T09:24:50.577" complete="100000">
    <ac:txMkLst xmlns:ac="http://schemas.microsoft.com/office/drawing/2013/main/command">
      <pc:docMk xmlns:pc="http://schemas.microsoft.com/office/powerpoint/2013/main/command"/>
      <pc:sldMk xmlns:pc="http://schemas.microsoft.com/office/powerpoint/2013/main/command" cId="2374322870" sldId="320"/>
      <ac:graphicFrameMk id="3" creationId="{37312C9B-F9C2-4B62-93BA-B03A8653965F}"/>
      <ac:tblMk/>
      <ac:tcMk rowId="621807033" colId="1830031586"/>
      <ac:txMk cp="27">
        <ac:context len="28" hash="3287652744"/>
      </ac:txMk>
    </ac:txMkLst>
    <p188:pos x="1171576" y="1743615"/>
    <p188:txBody>
      <a:bodyPr/>
      <a:lstStyle/>
      <a:p>
        <a:r>
          <a:rPr lang="en-GB"/>
          <a:t>Capitalise?</a:t>
        </a:r>
      </a:p>
    </p188:txBody>
  </p188:cm>
  <p188:cm id="{6DE9DEA7-D9CD-4151-A403-660713580E8A}" authorId="{74667623-39AD-CBBE-9E72-D4DF37FD4E33}" status="resolved" created="2024-11-19T09:25:10.325" complete="100000">
    <ac:deMkLst xmlns:ac="http://schemas.microsoft.com/office/drawing/2013/main/command">
      <pc:docMk xmlns:pc="http://schemas.microsoft.com/office/powerpoint/2013/main/command"/>
      <pc:sldMk xmlns:pc="http://schemas.microsoft.com/office/powerpoint/2013/main/command" cId="2374322870" sldId="320"/>
      <ac:graphicFrameMk id="3" creationId="{37312C9B-F9C2-4B62-93BA-B03A8653965F}"/>
    </ac:deMkLst>
    <p188:txBody>
      <a:bodyPr/>
      <a:lstStyle/>
      <a:p>
        <a:r>
          <a:rPr lang="en-GB"/>
          <a:t>Full stops missing from most boxes</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BD27B4-289C-4FC3-BFB3-DC4CD1F753DC}" type="datetimeFigureOut">
              <a:rPr lang="en-GB" smtClean="0"/>
              <a:t>07/04/2025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8D57B5-2E7B-4856-B1D3-9E4CEE2A373C}" type="slidenum">
              <a:rPr lang="en-GB" smtClean="0"/>
              <a:t>‹#›</a:t>
            </a:fld>
            <a:endParaRPr lang="en-GB"/>
          </a:p>
        </p:txBody>
      </p:sp>
    </p:spTree>
    <p:extLst>
      <p:ext uri="{BB962C8B-B14F-4D97-AF65-F5344CB8AC3E}">
        <p14:creationId xmlns:p14="http://schemas.microsoft.com/office/powerpoint/2010/main" val="336141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E8D57B5-2E7B-4856-B1D3-9E4CEE2A373C}" type="slidenum">
              <a:rPr lang="en-GB" smtClean="0"/>
              <a:t>1</a:t>
            </a:fld>
            <a:endParaRPr lang="en-GB"/>
          </a:p>
        </p:txBody>
      </p:sp>
    </p:spTree>
    <p:extLst>
      <p:ext uri="{BB962C8B-B14F-4D97-AF65-F5344CB8AC3E}">
        <p14:creationId xmlns:p14="http://schemas.microsoft.com/office/powerpoint/2010/main" val="33905762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E8D57B5-2E7B-4856-B1D3-9E4CEE2A373C}" type="slidenum">
              <a:rPr lang="en-GB" smtClean="0"/>
              <a:t>11</a:t>
            </a:fld>
            <a:endParaRPr lang="en-GB"/>
          </a:p>
        </p:txBody>
      </p:sp>
    </p:spTree>
    <p:extLst>
      <p:ext uri="{BB962C8B-B14F-4D97-AF65-F5344CB8AC3E}">
        <p14:creationId xmlns:p14="http://schemas.microsoft.com/office/powerpoint/2010/main" val="17485279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E8D57B5-2E7B-4856-B1D3-9E4CEE2A373C}" type="slidenum">
              <a:rPr lang="en-GB" smtClean="0"/>
              <a:t>12</a:t>
            </a:fld>
            <a:endParaRPr lang="en-GB"/>
          </a:p>
        </p:txBody>
      </p:sp>
    </p:spTree>
    <p:extLst>
      <p:ext uri="{BB962C8B-B14F-4D97-AF65-F5344CB8AC3E}">
        <p14:creationId xmlns:p14="http://schemas.microsoft.com/office/powerpoint/2010/main" val="915217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E8D57B5-2E7B-4856-B1D3-9E4CEE2A373C}" type="slidenum">
              <a:rPr lang="en-GB" smtClean="0"/>
              <a:t>13</a:t>
            </a:fld>
            <a:endParaRPr lang="en-GB"/>
          </a:p>
        </p:txBody>
      </p:sp>
    </p:spTree>
    <p:extLst>
      <p:ext uri="{BB962C8B-B14F-4D97-AF65-F5344CB8AC3E}">
        <p14:creationId xmlns:p14="http://schemas.microsoft.com/office/powerpoint/2010/main" val="29163565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E8D57B5-2E7B-4856-B1D3-9E4CEE2A373C}" type="slidenum">
              <a:rPr lang="en-GB" smtClean="0"/>
              <a:t>16</a:t>
            </a:fld>
            <a:endParaRPr lang="en-GB"/>
          </a:p>
        </p:txBody>
      </p:sp>
    </p:spTree>
    <p:extLst>
      <p:ext uri="{BB962C8B-B14F-4D97-AF65-F5344CB8AC3E}">
        <p14:creationId xmlns:p14="http://schemas.microsoft.com/office/powerpoint/2010/main" val="32985780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E8D57B5-2E7B-4856-B1D3-9E4CEE2A373C}" type="slidenum">
              <a:rPr lang="en-GB" smtClean="0"/>
              <a:t>17</a:t>
            </a:fld>
            <a:endParaRPr lang="en-GB"/>
          </a:p>
        </p:txBody>
      </p:sp>
    </p:spTree>
    <p:extLst>
      <p:ext uri="{BB962C8B-B14F-4D97-AF65-F5344CB8AC3E}">
        <p14:creationId xmlns:p14="http://schemas.microsoft.com/office/powerpoint/2010/main" val="26765169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E8D57B5-2E7B-4856-B1D3-9E4CEE2A373C}" type="slidenum">
              <a:rPr lang="en-GB" smtClean="0"/>
              <a:t>18</a:t>
            </a:fld>
            <a:endParaRPr lang="en-GB"/>
          </a:p>
        </p:txBody>
      </p:sp>
    </p:spTree>
    <p:extLst>
      <p:ext uri="{BB962C8B-B14F-4D97-AF65-F5344CB8AC3E}">
        <p14:creationId xmlns:p14="http://schemas.microsoft.com/office/powerpoint/2010/main" val="14971865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E8D57B5-2E7B-4856-B1D3-9E4CEE2A373C}" type="slidenum">
              <a:rPr lang="en-GB" smtClean="0"/>
              <a:t>21</a:t>
            </a:fld>
            <a:endParaRPr lang="en-GB"/>
          </a:p>
        </p:txBody>
      </p:sp>
    </p:spTree>
    <p:extLst>
      <p:ext uri="{BB962C8B-B14F-4D97-AF65-F5344CB8AC3E}">
        <p14:creationId xmlns:p14="http://schemas.microsoft.com/office/powerpoint/2010/main" val="29599741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8D57B5-2E7B-4856-B1D3-9E4CEE2A373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30377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E8D57B5-2E7B-4856-B1D3-9E4CEE2A373C}" type="slidenum">
              <a:rPr lang="en-GB" smtClean="0"/>
              <a:t>23</a:t>
            </a:fld>
            <a:endParaRPr lang="en-GB"/>
          </a:p>
        </p:txBody>
      </p:sp>
    </p:spTree>
    <p:extLst>
      <p:ext uri="{BB962C8B-B14F-4D97-AF65-F5344CB8AC3E}">
        <p14:creationId xmlns:p14="http://schemas.microsoft.com/office/powerpoint/2010/main" val="32437659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ctr" rtl="0" eaLnBrk="1" fontAlgn="base" latinLnBrk="0" hangingPunct="1">
              <a:spcBef>
                <a:spcPts val="0"/>
              </a:spcBef>
              <a:spcAft>
                <a:spcPts val="0"/>
              </a:spcAft>
            </a:pPr>
            <a:endParaRPr lang="en-GB" sz="1800" b="0" i="0" u="none" strike="noStrike">
              <a:effectLst/>
              <a:latin typeface="Arial" panose="020B0604020202020204" pitchFamily="34" charset="0"/>
            </a:endParaRPr>
          </a:p>
          <a:p>
            <a:endParaRPr lang="en-GB"/>
          </a:p>
        </p:txBody>
      </p:sp>
      <p:sp>
        <p:nvSpPr>
          <p:cNvPr id="4" name="Slide Number Placeholder 3"/>
          <p:cNvSpPr>
            <a:spLocks noGrp="1"/>
          </p:cNvSpPr>
          <p:nvPr>
            <p:ph type="sldNum" sz="quarter" idx="5"/>
          </p:nvPr>
        </p:nvSpPr>
        <p:spPr/>
        <p:txBody>
          <a:bodyPr/>
          <a:lstStyle/>
          <a:p>
            <a:fld id="{5E8D57B5-2E7B-4856-B1D3-9E4CEE2A373C}" type="slidenum">
              <a:rPr lang="en-GB" smtClean="0"/>
              <a:t>27</a:t>
            </a:fld>
            <a:endParaRPr lang="en-GB"/>
          </a:p>
        </p:txBody>
      </p:sp>
    </p:spTree>
    <p:extLst>
      <p:ext uri="{BB962C8B-B14F-4D97-AF65-F5344CB8AC3E}">
        <p14:creationId xmlns:p14="http://schemas.microsoft.com/office/powerpoint/2010/main" val="217663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E8D57B5-2E7B-4856-B1D3-9E4CEE2A373C}" type="slidenum">
              <a:rPr lang="en-GB" smtClean="0"/>
              <a:t>2</a:t>
            </a:fld>
            <a:endParaRPr lang="en-GB"/>
          </a:p>
        </p:txBody>
      </p:sp>
    </p:spTree>
    <p:extLst>
      <p:ext uri="{BB962C8B-B14F-4D97-AF65-F5344CB8AC3E}">
        <p14:creationId xmlns:p14="http://schemas.microsoft.com/office/powerpoint/2010/main" val="28427557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ctr" rtl="0" eaLnBrk="1" fontAlgn="base" latinLnBrk="0" hangingPunct="1">
              <a:spcBef>
                <a:spcPts val="0"/>
              </a:spcBef>
              <a:spcAft>
                <a:spcPts val="0"/>
              </a:spcAft>
            </a:pPr>
            <a:endParaRPr lang="en-GB" sz="1800" b="0" i="0" u="none" strike="noStrike">
              <a:effectLst/>
              <a:latin typeface="Arial" panose="020B0604020202020204" pitchFamily="34" charset="0"/>
            </a:endParaRPr>
          </a:p>
          <a:p>
            <a:endParaRPr lang="en-GB"/>
          </a:p>
        </p:txBody>
      </p:sp>
      <p:sp>
        <p:nvSpPr>
          <p:cNvPr id="4" name="Slide Number Placeholder 3"/>
          <p:cNvSpPr>
            <a:spLocks noGrp="1"/>
          </p:cNvSpPr>
          <p:nvPr>
            <p:ph type="sldNum" sz="quarter" idx="5"/>
          </p:nvPr>
        </p:nvSpPr>
        <p:spPr/>
        <p:txBody>
          <a:bodyPr/>
          <a:lstStyle/>
          <a:p>
            <a:fld id="{5E8D57B5-2E7B-4856-B1D3-9E4CEE2A373C}" type="slidenum">
              <a:rPr lang="en-GB" smtClean="0"/>
              <a:t>28</a:t>
            </a:fld>
            <a:endParaRPr lang="en-GB"/>
          </a:p>
        </p:txBody>
      </p:sp>
    </p:spTree>
    <p:extLst>
      <p:ext uri="{BB962C8B-B14F-4D97-AF65-F5344CB8AC3E}">
        <p14:creationId xmlns:p14="http://schemas.microsoft.com/office/powerpoint/2010/main" val="22905211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E8D57B5-2E7B-4856-B1D3-9E4CEE2A373C}" type="slidenum">
              <a:rPr lang="en-GB" smtClean="0"/>
              <a:t>29</a:t>
            </a:fld>
            <a:endParaRPr lang="en-GB"/>
          </a:p>
        </p:txBody>
      </p:sp>
    </p:spTree>
    <p:extLst>
      <p:ext uri="{BB962C8B-B14F-4D97-AF65-F5344CB8AC3E}">
        <p14:creationId xmlns:p14="http://schemas.microsoft.com/office/powerpoint/2010/main" val="995131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E8D57B5-2E7B-4856-B1D3-9E4CEE2A373C}" type="slidenum">
              <a:rPr lang="en-GB" smtClean="0"/>
              <a:t>3</a:t>
            </a:fld>
            <a:endParaRPr lang="en-GB"/>
          </a:p>
        </p:txBody>
      </p:sp>
    </p:spTree>
    <p:extLst>
      <p:ext uri="{BB962C8B-B14F-4D97-AF65-F5344CB8AC3E}">
        <p14:creationId xmlns:p14="http://schemas.microsoft.com/office/powerpoint/2010/main" val="22131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E8D57B5-2E7B-4856-B1D3-9E4CEE2A373C}" type="slidenum">
              <a:rPr lang="en-GB" smtClean="0"/>
              <a:t>4</a:t>
            </a:fld>
            <a:endParaRPr lang="en-GB"/>
          </a:p>
        </p:txBody>
      </p:sp>
    </p:spTree>
    <p:extLst>
      <p:ext uri="{BB962C8B-B14F-4D97-AF65-F5344CB8AC3E}">
        <p14:creationId xmlns:p14="http://schemas.microsoft.com/office/powerpoint/2010/main" val="9167383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E8D57B5-2E7B-4856-B1D3-9E4CEE2A373C}" type="slidenum">
              <a:rPr lang="en-GB" smtClean="0"/>
              <a:t>5</a:t>
            </a:fld>
            <a:endParaRPr lang="en-GB"/>
          </a:p>
        </p:txBody>
      </p:sp>
    </p:spTree>
    <p:extLst>
      <p:ext uri="{BB962C8B-B14F-4D97-AF65-F5344CB8AC3E}">
        <p14:creationId xmlns:p14="http://schemas.microsoft.com/office/powerpoint/2010/main" val="30834856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E8D57B5-2E7B-4856-B1D3-9E4CEE2A373C}" type="slidenum">
              <a:rPr lang="en-GB" smtClean="0"/>
              <a:t>6</a:t>
            </a:fld>
            <a:endParaRPr lang="en-GB"/>
          </a:p>
        </p:txBody>
      </p:sp>
    </p:spTree>
    <p:extLst>
      <p:ext uri="{BB962C8B-B14F-4D97-AF65-F5344CB8AC3E}">
        <p14:creationId xmlns:p14="http://schemas.microsoft.com/office/powerpoint/2010/main" val="34358817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E8D57B5-2E7B-4856-B1D3-9E4CEE2A373C}" type="slidenum">
              <a:rPr lang="en-GB" smtClean="0"/>
              <a:t>7</a:t>
            </a:fld>
            <a:endParaRPr lang="en-GB"/>
          </a:p>
        </p:txBody>
      </p:sp>
    </p:spTree>
    <p:extLst>
      <p:ext uri="{BB962C8B-B14F-4D97-AF65-F5344CB8AC3E}">
        <p14:creationId xmlns:p14="http://schemas.microsoft.com/office/powerpoint/2010/main" val="13190334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E8D57B5-2E7B-4856-B1D3-9E4CEE2A373C}" type="slidenum">
              <a:rPr lang="en-GB" smtClean="0"/>
              <a:t>8</a:t>
            </a:fld>
            <a:endParaRPr lang="en-GB"/>
          </a:p>
        </p:txBody>
      </p:sp>
    </p:spTree>
    <p:extLst>
      <p:ext uri="{BB962C8B-B14F-4D97-AF65-F5344CB8AC3E}">
        <p14:creationId xmlns:p14="http://schemas.microsoft.com/office/powerpoint/2010/main" val="23815924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E8D57B5-2E7B-4856-B1D3-9E4CEE2A373C}" type="slidenum">
              <a:rPr lang="en-GB" smtClean="0"/>
              <a:t>10</a:t>
            </a:fld>
            <a:endParaRPr lang="en-GB"/>
          </a:p>
        </p:txBody>
      </p:sp>
    </p:spTree>
    <p:extLst>
      <p:ext uri="{BB962C8B-B14F-4D97-AF65-F5344CB8AC3E}">
        <p14:creationId xmlns:p14="http://schemas.microsoft.com/office/powerpoint/2010/main" val="3590290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CB10E-65CF-4AF1-8A23-22D149A5E2D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4AE62C9-D513-46FA-A473-ACCB9884FA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7" name="Footer Placeholder 2">
            <a:extLst>
              <a:ext uri="{FF2B5EF4-FFF2-40B4-BE49-F238E27FC236}">
                <a16:creationId xmlns:a16="http://schemas.microsoft.com/office/drawing/2014/main" id="{3DA36A6E-03D9-4C29-A6EE-00F3AEDCA722}"/>
              </a:ext>
            </a:extLst>
          </p:cNvPr>
          <p:cNvSpPr>
            <a:spLocks noGrp="1"/>
          </p:cNvSpPr>
          <p:nvPr>
            <p:ph type="ftr" sz="quarter" idx="11"/>
          </p:nvPr>
        </p:nvSpPr>
        <p:spPr>
          <a:xfrm>
            <a:off x="7486650" y="6356350"/>
            <a:ext cx="4114800" cy="365125"/>
          </a:xfrm>
          <a:prstGeom prst="rect">
            <a:avLst/>
          </a:prstGeom>
        </p:spPr>
        <p:txBody>
          <a:bodyPr/>
          <a:lstStyle>
            <a:lvl1pPr algn="r">
              <a:defRPr sz="1000">
                <a:solidFill>
                  <a:srgbClr val="00148C"/>
                </a:solidFill>
                <a:latin typeface="Arial" panose="020B0604020202020204" pitchFamily="34" charset="0"/>
                <a:cs typeface="Arial" panose="020B0604020202020204" pitchFamily="34" charset="0"/>
              </a:defRPr>
            </a:lvl1pPr>
          </a:lstStyle>
          <a:p>
            <a:r>
              <a:rPr lang="en-GB" b="1"/>
              <a:t>NEC Industry Exercise </a:t>
            </a:r>
            <a:r>
              <a:rPr lang="en-GB"/>
              <a:t>│ 2020</a:t>
            </a:r>
          </a:p>
        </p:txBody>
      </p:sp>
      <p:sp>
        <p:nvSpPr>
          <p:cNvPr id="8" name="Slide Number Placeholder 3">
            <a:extLst>
              <a:ext uri="{FF2B5EF4-FFF2-40B4-BE49-F238E27FC236}">
                <a16:creationId xmlns:a16="http://schemas.microsoft.com/office/drawing/2014/main" id="{4D179F3C-0C26-4A57-91FD-DFB7CC11E94B}"/>
              </a:ext>
            </a:extLst>
          </p:cNvPr>
          <p:cNvSpPr>
            <a:spLocks noGrp="1"/>
          </p:cNvSpPr>
          <p:nvPr>
            <p:ph type="sldNum" sz="quarter" idx="12"/>
          </p:nvPr>
        </p:nvSpPr>
        <p:spPr>
          <a:xfrm>
            <a:off x="11601450" y="6356350"/>
            <a:ext cx="400050" cy="365125"/>
          </a:xfrm>
          <a:prstGeom prst="rect">
            <a:avLst/>
          </a:prstGeom>
        </p:spPr>
        <p:txBody>
          <a:bodyPr/>
          <a:lstStyle>
            <a:lvl1pPr>
              <a:defRPr sz="1000" b="1">
                <a:solidFill>
                  <a:srgbClr val="00148C"/>
                </a:solidFill>
              </a:defRPr>
            </a:lvl1pPr>
          </a:lstStyle>
          <a:p>
            <a:fld id="{2167D5C0-EA37-43FD-A9A7-0CAAFD84DAC3}" type="slidenum">
              <a:rPr lang="en-GB" smtClean="0"/>
              <a:pPr/>
              <a:t>‹#›</a:t>
            </a:fld>
            <a:endParaRPr lang="en-GB"/>
          </a:p>
        </p:txBody>
      </p:sp>
    </p:spTree>
    <p:extLst>
      <p:ext uri="{BB962C8B-B14F-4D97-AF65-F5344CB8AC3E}">
        <p14:creationId xmlns:p14="http://schemas.microsoft.com/office/powerpoint/2010/main" val="2445931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5C8EC-31B5-4A16-8F3D-E7B6ED93402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FB5B733-DEDA-4133-B7B7-20381E608F4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Footer Placeholder 2">
            <a:extLst>
              <a:ext uri="{FF2B5EF4-FFF2-40B4-BE49-F238E27FC236}">
                <a16:creationId xmlns:a16="http://schemas.microsoft.com/office/drawing/2014/main" id="{9628D4D5-100A-4A35-8E3C-39E9F8948AB7}"/>
              </a:ext>
            </a:extLst>
          </p:cNvPr>
          <p:cNvSpPr>
            <a:spLocks noGrp="1"/>
          </p:cNvSpPr>
          <p:nvPr>
            <p:ph type="ftr" sz="quarter" idx="11"/>
          </p:nvPr>
        </p:nvSpPr>
        <p:spPr>
          <a:xfrm>
            <a:off x="7486650" y="6356350"/>
            <a:ext cx="4114800" cy="365125"/>
          </a:xfrm>
          <a:prstGeom prst="rect">
            <a:avLst/>
          </a:prstGeom>
        </p:spPr>
        <p:txBody>
          <a:bodyPr/>
          <a:lstStyle>
            <a:lvl1pPr algn="r">
              <a:defRPr sz="1000">
                <a:solidFill>
                  <a:srgbClr val="00148C"/>
                </a:solidFill>
                <a:latin typeface="Arial" panose="020B0604020202020204" pitchFamily="34" charset="0"/>
                <a:cs typeface="Arial" panose="020B0604020202020204" pitchFamily="34" charset="0"/>
              </a:defRPr>
            </a:lvl1pPr>
          </a:lstStyle>
          <a:p>
            <a:r>
              <a:rPr lang="en-GB" b="1"/>
              <a:t>NEC Industry Exercise </a:t>
            </a:r>
            <a:r>
              <a:rPr lang="en-GB"/>
              <a:t>│ 2020</a:t>
            </a:r>
          </a:p>
        </p:txBody>
      </p:sp>
      <p:sp>
        <p:nvSpPr>
          <p:cNvPr id="10" name="Slide Number Placeholder 3">
            <a:extLst>
              <a:ext uri="{FF2B5EF4-FFF2-40B4-BE49-F238E27FC236}">
                <a16:creationId xmlns:a16="http://schemas.microsoft.com/office/drawing/2014/main" id="{D0842F3E-E871-4F70-91FA-B132F23CCD05}"/>
              </a:ext>
            </a:extLst>
          </p:cNvPr>
          <p:cNvSpPr>
            <a:spLocks noGrp="1"/>
          </p:cNvSpPr>
          <p:nvPr>
            <p:ph type="sldNum" sz="quarter" idx="12"/>
          </p:nvPr>
        </p:nvSpPr>
        <p:spPr>
          <a:xfrm>
            <a:off x="11601450" y="6356350"/>
            <a:ext cx="400050" cy="365125"/>
          </a:xfrm>
          <a:prstGeom prst="rect">
            <a:avLst/>
          </a:prstGeom>
        </p:spPr>
        <p:txBody>
          <a:bodyPr/>
          <a:lstStyle>
            <a:lvl1pPr>
              <a:defRPr sz="1000" b="1">
                <a:solidFill>
                  <a:srgbClr val="00148C"/>
                </a:solidFill>
              </a:defRPr>
            </a:lvl1pPr>
          </a:lstStyle>
          <a:p>
            <a:fld id="{2167D5C0-EA37-43FD-A9A7-0CAAFD84DAC3}" type="slidenum">
              <a:rPr lang="en-GB" smtClean="0"/>
              <a:pPr/>
              <a:t>‹#›</a:t>
            </a:fld>
            <a:endParaRPr lang="en-GB"/>
          </a:p>
        </p:txBody>
      </p:sp>
    </p:spTree>
    <p:extLst>
      <p:ext uri="{BB962C8B-B14F-4D97-AF65-F5344CB8AC3E}">
        <p14:creationId xmlns:p14="http://schemas.microsoft.com/office/powerpoint/2010/main" val="2617636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1AD02A-C137-4F1C-8B2D-77BB148D305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2C5D184-2023-4054-BB29-3337C2C76D9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Footer Placeholder 2">
            <a:extLst>
              <a:ext uri="{FF2B5EF4-FFF2-40B4-BE49-F238E27FC236}">
                <a16:creationId xmlns:a16="http://schemas.microsoft.com/office/drawing/2014/main" id="{FF99BA37-6535-4DFF-8C96-AECC8DFA0661}"/>
              </a:ext>
            </a:extLst>
          </p:cNvPr>
          <p:cNvSpPr>
            <a:spLocks noGrp="1"/>
          </p:cNvSpPr>
          <p:nvPr>
            <p:ph type="ftr" sz="quarter" idx="11"/>
          </p:nvPr>
        </p:nvSpPr>
        <p:spPr>
          <a:xfrm>
            <a:off x="7486650" y="6356350"/>
            <a:ext cx="4114800" cy="365125"/>
          </a:xfrm>
          <a:prstGeom prst="rect">
            <a:avLst/>
          </a:prstGeom>
        </p:spPr>
        <p:txBody>
          <a:bodyPr/>
          <a:lstStyle>
            <a:lvl1pPr algn="r">
              <a:defRPr sz="1000">
                <a:solidFill>
                  <a:srgbClr val="00148C"/>
                </a:solidFill>
                <a:latin typeface="Arial" panose="020B0604020202020204" pitchFamily="34" charset="0"/>
                <a:cs typeface="Arial" panose="020B0604020202020204" pitchFamily="34" charset="0"/>
              </a:defRPr>
            </a:lvl1pPr>
          </a:lstStyle>
          <a:p>
            <a:r>
              <a:rPr lang="en-GB" b="1"/>
              <a:t>NEC Industry Exercise </a:t>
            </a:r>
            <a:r>
              <a:rPr lang="en-GB"/>
              <a:t>│ 2020</a:t>
            </a:r>
          </a:p>
        </p:txBody>
      </p:sp>
      <p:sp>
        <p:nvSpPr>
          <p:cNvPr id="10" name="Slide Number Placeholder 3">
            <a:extLst>
              <a:ext uri="{FF2B5EF4-FFF2-40B4-BE49-F238E27FC236}">
                <a16:creationId xmlns:a16="http://schemas.microsoft.com/office/drawing/2014/main" id="{D7C82B90-929E-4ED3-94EF-89394B895811}"/>
              </a:ext>
            </a:extLst>
          </p:cNvPr>
          <p:cNvSpPr>
            <a:spLocks noGrp="1"/>
          </p:cNvSpPr>
          <p:nvPr>
            <p:ph type="sldNum" sz="quarter" idx="12"/>
          </p:nvPr>
        </p:nvSpPr>
        <p:spPr>
          <a:xfrm>
            <a:off x="11601450" y="6356350"/>
            <a:ext cx="400050" cy="365125"/>
          </a:xfrm>
          <a:prstGeom prst="rect">
            <a:avLst/>
          </a:prstGeom>
        </p:spPr>
        <p:txBody>
          <a:bodyPr/>
          <a:lstStyle>
            <a:lvl1pPr>
              <a:defRPr sz="1000" b="1">
                <a:solidFill>
                  <a:srgbClr val="00148C"/>
                </a:solidFill>
              </a:defRPr>
            </a:lvl1pPr>
          </a:lstStyle>
          <a:p>
            <a:fld id="{2167D5C0-EA37-43FD-A9A7-0CAAFD84DAC3}" type="slidenum">
              <a:rPr lang="en-GB" smtClean="0"/>
              <a:pPr/>
              <a:t>‹#›</a:t>
            </a:fld>
            <a:endParaRPr lang="en-GB"/>
          </a:p>
        </p:txBody>
      </p:sp>
    </p:spTree>
    <p:extLst>
      <p:ext uri="{BB962C8B-B14F-4D97-AF65-F5344CB8AC3E}">
        <p14:creationId xmlns:p14="http://schemas.microsoft.com/office/powerpoint/2010/main" val="430746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6C95A-2BFE-4A5A-9233-99ACD393B9B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FDF6ED1-8C66-47F0-8D8B-CA16CE02A83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Footer Placeholder 2">
            <a:extLst>
              <a:ext uri="{FF2B5EF4-FFF2-40B4-BE49-F238E27FC236}">
                <a16:creationId xmlns:a16="http://schemas.microsoft.com/office/drawing/2014/main" id="{6AD8E7B4-ED16-4FCB-8D16-087E402B9793}"/>
              </a:ext>
            </a:extLst>
          </p:cNvPr>
          <p:cNvSpPr>
            <a:spLocks noGrp="1"/>
          </p:cNvSpPr>
          <p:nvPr>
            <p:ph type="ftr" sz="quarter" idx="11"/>
          </p:nvPr>
        </p:nvSpPr>
        <p:spPr>
          <a:xfrm>
            <a:off x="7486650" y="6356350"/>
            <a:ext cx="4114800" cy="365125"/>
          </a:xfrm>
          <a:prstGeom prst="rect">
            <a:avLst/>
          </a:prstGeom>
        </p:spPr>
        <p:txBody>
          <a:bodyPr/>
          <a:lstStyle>
            <a:lvl1pPr algn="r">
              <a:defRPr sz="1000">
                <a:solidFill>
                  <a:srgbClr val="00148C"/>
                </a:solidFill>
                <a:latin typeface="Arial" panose="020B0604020202020204" pitchFamily="34" charset="0"/>
                <a:cs typeface="Arial" panose="020B0604020202020204" pitchFamily="34" charset="0"/>
              </a:defRPr>
            </a:lvl1pPr>
          </a:lstStyle>
          <a:p>
            <a:r>
              <a:rPr lang="en-GB" b="1"/>
              <a:t>NEC Industry Exercise </a:t>
            </a:r>
            <a:r>
              <a:rPr lang="en-GB"/>
              <a:t>│ 2020</a:t>
            </a:r>
          </a:p>
        </p:txBody>
      </p:sp>
      <p:sp>
        <p:nvSpPr>
          <p:cNvPr id="8" name="Slide Number Placeholder 3">
            <a:extLst>
              <a:ext uri="{FF2B5EF4-FFF2-40B4-BE49-F238E27FC236}">
                <a16:creationId xmlns:a16="http://schemas.microsoft.com/office/drawing/2014/main" id="{72D3D7C3-178B-49E2-B5AA-285C24C977E2}"/>
              </a:ext>
            </a:extLst>
          </p:cNvPr>
          <p:cNvSpPr>
            <a:spLocks noGrp="1"/>
          </p:cNvSpPr>
          <p:nvPr>
            <p:ph type="sldNum" sz="quarter" idx="12"/>
          </p:nvPr>
        </p:nvSpPr>
        <p:spPr>
          <a:xfrm>
            <a:off x="11601450" y="6356350"/>
            <a:ext cx="400050" cy="365125"/>
          </a:xfrm>
          <a:prstGeom prst="rect">
            <a:avLst/>
          </a:prstGeom>
        </p:spPr>
        <p:txBody>
          <a:bodyPr/>
          <a:lstStyle>
            <a:lvl1pPr>
              <a:defRPr sz="1000" b="1">
                <a:solidFill>
                  <a:srgbClr val="00148C"/>
                </a:solidFill>
              </a:defRPr>
            </a:lvl1pPr>
          </a:lstStyle>
          <a:p>
            <a:fld id="{2167D5C0-EA37-43FD-A9A7-0CAAFD84DAC3}" type="slidenum">
              <a:rPr lang="en-GB" smtClean="0"/>
              <a:pPr/>
              <a:t>‹#›</a:t>
            </a:fld>
            <a:endParaRPr lang="en-GB"/>
          </a:p>
        </p:txBody>
      </p:sp>
    </p:spTree>
    <p:extLst>
      <p:ext uri="{BB962C8B-B14F-4D97-AF65-F5344CB8AC3E}">
        <p14:creationId xmlns:p14="http://schemas.microsoft.com/office/powerpoint/2010/main" val="2725899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6F83A-C250-4630-A7B9-86318C00B68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8D74086-A491-4AA8-9A6F-835B47D625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2">
            <a:extLst>
              <a:ext uri="{FF2B5EF4-FFF2-40B4-BE49-F238E27FC236}">
                <a16:creationId xmlns:a16="http://schemas.microsoft.com/office/drawing/2014/main" id="{910E0235-082E-4EBE-889A-85B9E644C415}"/>
              </a:ext>
            </a:extLst>
          </p:cNvPr>
          <p:cNvSpPr>
            <a:spLocks noGrp="1"/>
          </p:cNvSpPr>
          <p:nvPr>
            <p:ph type="ftr" sz="quarter" idx="11"/>
          </p:nvPr>
        </p:nvSpPr>
        <p:spPr>
          <a:xfrm>
            <a:off x="7486650" y="6356350"/>
            <a:ext cx="4114800" cy="365125"/>
          </a:xfrm>
          <a:prstGeom prst="rect">
            <a:avLst/>
          </a:prstGeom>
        </p:spPr>
        <p:txBody>
          <a:bodyPr/>
          <a:lstStyle>
            <a:lvl1pPr algn="r">
              <a:defRPr sz="1000">
                <a:solidFill>
                  <a:srgbClr val="00148C"/>
                </a:solidFill>
                <a:latin typeface="Arial" panose="020B0604020202020204" pitchFamily="34" charset="0"/>
                <a:cs typeface="Arial" panose="020B0604020202020204" pitchFamily="34" charset="0"/>
              </a:defRPr>
            </a:lvl1pPr>
          </a:lstStyle>
          <a:p>
            <a:r>
              <a:rPr lang="en-GB" b="1"/>
              <a:t>NEC Industry Exercise </a:t>
            </a:r>
            <a:r>
              <a:rPr lang="en-GB"/>
              <a:t>│ 2020</a:t>
            </a:r>
          </a:p>
        </p:txBody>
      </p:sp>
      <p:sp>
        <p:nvSpPr>
          <p:cNvPr id="8" name="Slide Number Placeholder 3">
            <a:extLst>
              <a:ext uri="{FF2B5EF4-FFF2-40B4-BE49-F238E27FC236}">
                <a16:creationId xmlns:a16="http://schemas.microsoft.com/office/drawing/2014/main" id="{45282A33-CBED-4A47-BD94-0A4BF5B41705}"/>
              </a:ext>
            </a:extLst>
          </p:cNvPr>
          <p:cNvSpPr>
            <a:spLocks noGrp="1"/>
          </p:cNvSpPr>
          <p:nvPr>
            <p:ph type="sldNum" sz="quarter" idx="12"/>
          </p:nvPr>
        </p:nvSpPr>
        <p:spPr>
          <a:xfrm>
            <a:off x="11601450" y="6356350"/>
            <a:ext cx="400050" cy="365125"/>
          </a:xfrm>
          <a:prstGeom prst="rect">
            <a:avLst/>
          </a:prstGeom>
        </p:spPr>
        <p:txBody>
          <a:bodyPr/>
          <a:lstStyle>
            <a:lvl1pPr>
              <a:defRPr sz="1000" b="1">
                <a:solidFill>
                  <a:srgbClr val="00148C"/>
                </a:solidFill>
              </a:defRPr>
            </a:lvl1pPr>
          </a:lstStyle>
          <a:p>
            <a:fld id="{2167D5C0-EA37-43FD-A9A7-0CAAFD84DAC3}" type="slidenum">
              <a:rPr lang="en-GB" smtClean="0"/>
              <a:pPr/>
              <a:t>‹#›</a:t>
            </a:fld>
            <a:endParaRPr lang="en-GB"/>
          </a:p>
        </p:txBody>
      </p:sp>
    </p:spTree>
    <p:extLst>
      <p:ext uri="{BB962C8B-B14F-4D97-AF65-F5344CB8AC3E}">
        <p14:creationId xmlns:p14="http://schemas.microsoft.com/office/powerpoint/2010/main" val="1417666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B0157-6813-4FA0-BF7D-B71AE08BF6B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371AC65-345B-4598-80B6-3C02D8BEA96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A9D546D-0FDB-4798-A027-7268D874CFE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2">
            <a:extLst>
              <a:ext uri="{FF2B5EF4-FFF2-40B4-BE49-F238E27FC236}">
                <a16:creationId xmlns:a16="http://schemas.microsoft.com/office/drawing/2014/main" id="{E304AAF5-F9F6-40DF-A955-AA25C7FEE16D}"/>
              </a:ext>
            </a:extLst>
          </p:cNvPr>
          <p:cNvSpPr>
            <a:spLocks noGrp="1"/>
          </p:cNvSpPr>
          <p:nvPr>
            <p:ph type="ftr" sz="quarter" idx="11"/>
          </p:nvPr>
        </p:nvSpPr>
        <p:spPr>
          <a:xfrm>
            <a:off x="7486650" y="6356350"/>
            <a:ext cx="4114800" cy="365125"/>
          </a:xfrm>
          <a:prstGeom prst="rect">
            <a:avLst/>
          </a:prstGeom>
        </p:spPr>
        <p:txBody>
          <a:bodyPr/>
          <a:lstStyle>
            <a:lvl1pPr algn="r">
              <a:defRPr sz="1000">
                <a:solidFill>
                  <a:srgbClr val="00148C"/>
                </a:solidFill>
                <a:latin typeface="Arial" panose="020B0604020202020204" pitchFamily="34" charset="0"/>
                <a:cs typeface="Arial" panose="020B0604020202020204" pitchFamily="34" charset="0"/>
              </a:defRPr>
            </a:lvl1pPr>
          </a:lstStyle>
          <a:p>
            <a:r>
              <a:rPr lang="en-GB" b="1"/>
              <a:t>NEC Industry Exercise </a:t>
            </a:r>
            <a:r>
              <a:rPr lang="en-GB"/>
              <a:t>│ 2020</a:t>
            </a:r>
          </a:p>
        </p:txBody>
      </p:sp>
      <p:sp>
        <p:nvSpPr>
          <p:cNvPr id="9" name="Slide Number Placeholder 3">
            <a:extLst>
              <a:ext uri="{FF2B5EF4-FFF2-40B4-BE49-F238E27FC236}">
                <a16:creationId xmlns:a16="http://schemas.microsoft.com/office/drawing/2014/main" id="{39551C0F-DFB0-41FA-87BB-E4B74F9A6C9B}"/>
              </a:ext>
            </a:extLst>
          </p:cNvPr>
          <p:cNvSpPr>
            <a:spLocks noGrp="1"/>
          </p:cNvSpPr>
          <p:nvPr>
            <p:ph type="sldNum" sz="quarter" idx="12"/>
          </p:nvPr>
        </p:nvSpPr>
        <p:spPr>
          <a:xfrm>
            <a:off x="11601450" y="6356350"/>
            <a:ext cx="400050" cy="365125"/>
          </a:xfrm>
          <a:prstGeom prst="rect">
            <a:avLst/>
          </a:prstGeom>
        </p:spPr>
        <p:txBody>
          <a:bodyPr/>
          <a:lstStyle>
            <a:lvl1pPr>
              <a:defRPr sz="1000" b="1">
                <a:solidFill>
                  <a:srgbClr val="00148C"/>
                </a:solidFill>
              </a:defRPr>
            </a:lvl1pPr>
          </a:lstStyle>
          <a:p>
            <a:fld id="{2167D5C0-EA37-43FD-A9A7-0CAAFD84DAC3}" type="slidenum">
              <a:rPr lang="en-GB" smtClean="0"/>
              <a:pPr/>
              <a:t>‹#›</a:t>
            </a:fld>
            <a:endParaRPr lang="en-GB"/>
          </a:p>
        </p:txBody>
      </p:sp>
    </p:spTree>
    <p:extLst>
      <p:ext uri="{BB962C8B-B14F-4D97-AF65-F5344CB8AC3E}">
        <p14:creationId xmlns:p14="http://schemas.microsoft.com/office/powerpoint/2010/main" val="609715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FDA70-5D25-468C-8D06-6D6A1C37FA5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2B2A219-ED83-48F6-9B99-190C542D2F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F1B42D4-A67A-45F7-ABCE-D0AF437265B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920FE92-BE2D-4E98-8AA0-C4CF349068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3B0C3E5-D543-42E3-8456-3E0DE8DD526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Footer Placeholder 2">
            <a:extLst>
              <a:ext uri="{FF2B5EF4-FFF2-40B4-BE49-F238E27FC236}">
                <a16:creationId xmlns:a16="http://schemas.microsoft.com/office/drawing/2014/main" id="{84113452-4DE8-4302-8D93-E11F8D16FB37}"/>
              </a:ext>
            </a:extLst>
          </p:cNvPr>
          <p:cNvSpPr>
            <a:spLocks noGrp="1"/>
          </p:cNvSpPr>
          <p:nvPr>
            <p:ph type="ftr" sz="quarter" idx="11"/>
          </p:nvPr>
        </p:nvSpPr>
        <p:spPr>
          <a:xfrm>
            <a:off x="7486650" y="6356350"/>
            <a:ext cx="4114800" cy="365125"/>
          </a:xfrm>
          <a:prstGeom prst="rect">
            <a:avLst/>
          </a:prstGeom>
        </p:spPr>
        <p:txBody>
          <a:bodyPr/>
          <a:lstStyle>
            <a:lvl1pPr algn="r">
              <a:defRPr sz="1000">
                <a:solidFill>
                  <a:srgbClr val="00148C"/>
                </a:solidFill>
                <a:latin typeface="Arial" panose="020B0604020202020204" pitchFamily="34" charset="0"/>
                <a:cs typeface="Arial" panose="020B0604020202020204" pitchFamily="34" charset="0"/>
              </a:defRPr>
            </a:lvl1pPr>
          </a:lstStyle>
          <a:p>
            <a:r>
              <a:rPr lang="en-GB" b="1"/>
              <a:t>NEC Industry Exercise </a:t>
            </a:r>
            <a:r>
              <a:rPr lang="en-GB"/>
              <a:t>│ 2020</a:t>
            </a:r>
          </a:p>
        </p:txBody>
      </p:sp>
      <p:sp>
        <p:nvSpPr>
          <p:cNvPr id="11" name="Slide Number Placeholder 3">
            <a:extLst>
              <a:ext uri="{FF2B5EF4-FFF2-40B4-BE49-F238E27FC236}">
                <a16:creationId xmlns:a16="http://schemas.microsoft.com/office/drawing/2014/main" id="{57CB86AB-6AC3-473B-B721-964538E41C4E}"/>
              </a:ext>
            </a:extLst>
          </p:cNvPr>
          <p:cNvSpPr>
            <a:spLocks noGrp="1"/>
          </p:cNvSpPr>
          <p:nvPr>
            <p:ph type="sldNum" sz="quarter" idx="12"/>
          </p:nvPr>
        </p:nvSpPr>
        <p:spPr>
          <a:xfrm>
            <a:off x="11601450" y="6356350"/>
            <a:ext cx="400050" cy="365125"/>
          </a:xfrm>
          <a:prstGeom prst="rect">
            <a:avLst/>
          </a:prstGeom>
        </p:spPr>
        <p:txBody>
          <a:bodyPr/>
          <a:lstStyle>
            <a:lvl1pPr>
              <a:defRPr sz="1000" b="1">
                <a:solidFill>
                  <a:srgbClr val="00148C"/>
                </a:solidFill>
              </a:defRPr>
            </a:lvl1pPr>
          </a:lstStyle>
          <a:p>
            <a:fld id="{2167D5C0-EA37-43FD-A9A7-0CAAFD84DAC3}" type="slidenum">
              <a:rPr lang="en-GB" smtClean="0"/>
              <a:pPr/>
              <a:t>‹#›</a:t>
            </a:fld>
            <a:endParaRPr lang="en-GB"/>
          </a:p>
        </p:txBody>
      </p:sp>
    </p:spTree>
    <p:extLst>
      <p:ext uri="{BB962C8B-B14F-4D97-AF65-F5344CB8AC3E}">
        <p14:creationId xmlns:p14="http://schemas.microsoft.com/office/powerpoint/2010/main" val="3719954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5D95A-0098-49B3-9F5E-8DD566A20900}"/>
              </a:ext>
            </a:extLst>
          </p:cNvPr>
          <p:cNvSpPr>
            <a:spLocks noGrp="1"/>
          </p:cNvSpPr>
          <p:nvPr>
            <p:ph type="title"/>
          </p:nvPr>
        </p:nvSpPr>
        <p:spPr/>
        <p:txBody>
          <a:bodyPr/>
          <a:lstStyle/>
          <a:p>
            <a:r>
              <a:rPr lang="en-US"/>
              <a:t>Click to edit Master title style</a:t>
            </a:r>
            <a:endParaRPr lang="en-GB"/>
          </a:p>
        </p:txBody>
      </p:sp>
      <p:sp>
        <p:nvSpPr>
          <p:cNvPr id="6" name="Footer Placeholder 2">
            <a:extLst>
              <a:ext uri="{FF2B5EF4-FFF2-40B4-BE49-F238E27FC236}">
                <a16:creationId xmlns:a16="http://schemas.microsoft.com/office/drawing/2014/main" id="{B50F6F5B-113E-4534-A3ED-335A19BEF593}"/>
              </a:ext>
            </a:extLst>
          </p:cNvPr>
          <p:cNvSpPr>
            <a:spLocks noGrp="1"/>
          </p:cNvSpPr>
          <p:nvPr>
            <p:ph type="ftr" sz="quarter" idx="11"/>
          </p:nvPr>
        </p:nvSpPr>
        <p:spPr>
          <a:xfrm>
            <a:off x="7486650" y="6356350"/>
            <a:ext cx="4114800" cy="365125"/>
          </a:xfrm>
          <a:prstGeom prst="rect">
            <a:avLst/>
          </a:prstGeom>
        </p:spPr>
        <p:txBody>
          <a:bodyPr/>
          <a:lstStyle>
            <a:lvl1pPr algn="r">
              <a:defRPr sz="1000">
                <a:solidFill>
                  <a:srgbClr val="00148C"/>
                </a:solidFill>
                <a:latin typeface="Arial" panose="020B0604020202020204" pitchFamily="34" charset="0"/>
                <a:cs typeface="Arial" panose="020B0604020202020204" pitchFamily="34" charset="0"/>
              </a:defRPr>
            </a:lvl1pPr>
          </a:lstStyle>
          <a:p>
            <a:r>
              <a:rPr lang="en-GB" b="1"/>
              <a:t>NEC Industry Exercise </a:t>
            </a:r>
            <a:r>
              <a:rPr lang="en-GB"/>
              <a:t>│ 2020</a:t>
            </a:r>
          </a:p>
        </p:txBody>
      </p:sp>
      <p:sp>
        <p:nvSpPr>
          <p:cNvPr id="7" name="Slide Number Placeholder 3">
            <a:extLst>
              <a:ext uri="{FF2B5EF4-FFF2-40B4-BE49-F238E27FC236}">
                <a16:creationId xmlns:a16="http://schemas.microsoft.com/office/drawing/2014/main" id="{B2664353-0F0D-4A0B-84D2-6F085EF65199}"/>
              </a:ext>
            </a:extLst>
          </p:cNvPr>
          <p:cNvSpPr>
            <a:spLocks noGrp="1"/>
          </p:cNvSpPr>
          <p:nvPr>
            <p:ph type="sldNum" sz="quarter" idx="12"/>
          </p:nvPr>
        </p:nvSpPr>
        <p:spPr>
          <a:xfrm>
            <a:off x="11601450" y="6356350"/>
            <a:ext cx="400050" cy="365125"/>
          </a:xfrm>
          <a:prstGeom prst="rect">
            <a:avLst/>
          </a:prstGeom>
        </p:spPr>
        <p:txBody>
          <a:bodyPr/>
          <a:lstStyle>
            <a:lvl1pPr>
              <a:defRPr sz="1000" b="1">
                <a:solidFill>
                  <a:srgbClr val="00148C"/>
                </a:solidFill>
              </a:defRPr>
            </a:lvl1pPr>
          </a:lstStyle>
          <a:p>
            <a:fld id="{2167D5C0-EA37-43FD-A9A7-0CAAFD84DAC3}" type="slidenum">
              <a:rPr lang="en-GB" smtClean="0"/>
              <a:pPr/>
              <a:t>‹#›</a:t>
            </a:fld>
            <a:endParaRPr lang="en-GB"/>
          </a:p>
        </p:txBody>
      </p:sp>
    </p:spTree>
    <p:extLst>
      <p:ext uri="{BB962C8B-B14F-4D97-AF65-F5344CB8AC3E}">
        <p14:creationId xmlns:p14="http://schemas.microsoft.com/office/powerpoint/2010/main" val="2664655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10CF7A-4476-4620-A9A4-AA056D15B5A3}"/>
              </a:ext>
            </a:extLst>
          </p:cNvPr>
          <p:cNvSpPr>
            <a:spLocks noGrp="1"/>
          </p:cNvSpPr>
          <p:nvPr>
            <p:ph type="dt" sz="half" idx="10"/>
          </p:nvPr>
        </p:nvSpPr>
        <p:spPr>
          <a:xfrm>
            <a:off x="838200" y="6356350"/>
            <a:ext cx="2743200" cy="365125"/>
          </a:xfrm>
          <a:prstGeom prst="rect">
            <a:avLst/>
          </a:prstGeom>
        </p:spPr>
        <p:txBody>
          <a:bodyPr/>
          <a:lstStyle/>
          <a:p>
            <a:fld id="{5D176E35-40F6-47E0-B65A-3AE05F04A758}" type="datetime1">
              <a:rPr lang="en-GB" smtClean="0"/>
              <a:t>07/04/2025</a:t>
            </a:fld>
            <a:endParaRPr lang="en-GB"/>
          </a:p>
        </p:txBody>
      </p:sp>
      <p:sp>
        <p:nvSpPr>
          <p:cNvPr id="3" name="Footer Placeholder 2">
            <a:extLst>
              <a:ext uri="{FF2B5EF4-FFF2-40B4-BE49-F238E27FC236}">
                <a16:creationId xmlns:a16="http://schemas.microsoft.com/office/drawing/2014/main" id="{133AE7A6-94CA-40B2-9C67-F95F71DA1F5B}"/>
              </a:ext>
            </a:extLst>
          </p:cNvPr>
          <p:cNvSpPr>
            <a:spLocks noGrp="1"/>
          </p:cNvSpPr>
          <p:nvPr>
            <p:ph type="ftr" sz="quarter" idx="11"/>
          </p:nvPr>
        </p:nvSpPr>
        <p:spPr>
          <a:xfrm>
            <a:off x="7623810" y="6591300"/>
            <a:ext cx="4114800" cy="213995"/>
          </a:xfrm>
          <a:prstGeom prst="rect">
            <a:avLst/>
          </a:prstGeom>
        </p:spPr>
        <p:txBody>
          <a:bodyPr/>
          <a:lstStyle>
            <a:lvl1pPr algn="r">
              <a:defRPr sz="1000">
                <a:solidFill>
                  <a:srgbClr val="00148C"/>
                </a:solidFill>
                <a:latin typeface="Arial" panose="020B0604020202020204" pitchFamily="34" charset="0"/>
                <a:cs typeface="Arial" panose="020B0604020202020204" pitchFamily="34" charset="0"/>
              </a:defRPr>
            </a:lvl1pPr>
          </a:lstStyle>
          <a:p>
            <a:r>
              <a:rPr lang="en-GB" b="1"/>
              <a:t>NEC Industry Exercise </a:t>
            </a:r>
            <a:r>
              <a:rPr lang="en-GB"/>
              <a:t>│ 2020</a:t>
            </a:r>
          </a:p>
        </p:txBody>
      </p:sp>
      <p:sp>
        <p:nvSpPr>
          <p:cNvPr id="4" name="Slide Number Placeholder 3">
            <a:extLst>
              <a:ext uri="{FF2B5EF4-FFF2-40B4-BE49-F238E27FC236}">
                <a16:creationId xmlns:a16="http://schemas.microsoft.com/office/drawing/2014/main" id="{6ACA41E3-A4C5-4DF7-859E-0495ED019308}"/>
              </a:ext>
            </a:extLst>
          </p:cNvPr>
          <p:cNvSpPr>
            <a:spLocks noGrp="1"/>
          </p:cNvSpPr>
          <p:nvPr>
            <p:ph type="sldNum" sz="quarter" idx="12"/>
          </p:nvPr>
        </p:nvSpPr>
        <p:spPr>
          <a:xfrm>
            <a:off x="11738610" y="6591300"/>
            <a:ext cx="400050" cy="213995"/>
          </a:xfrm>
          <a:prstGeom prst="rect">
            <a:avLst/>
          </a:prstGeom>
        </p:spPr>
        <p:txBody>
          <a:bodyPr/>
          <a:lstStyle>
            <a:lvl1pPr>
              <a:defRPr sz="1000" b="1">
                <a:solidFill>
                  <a:srgbClr val="00148C"/>
                </a:solidFill>
              </a:defRPr>
            </a:lvl1pPr>
          </a:lstStyle>
          <a:p>
            <a:fld id="{2167D5C0-EA37-43FD-A9A7-0CAAFD84DAC3}" type="slidenum">
              <a:rPr lang="en-GB" smtClean="0"/>
              <a:pPr/>
              <a:t>‹#›</a:t>
            </a:fld>
            <a:endParaRPr lang="en-GB"/>
          </a:p>
        </p:txBody>
      </p:sp>
    </p:spTree>
    <p:extLst>
      <p:ext uri="{BB962C8B-B14F-4D97-AF65-F5344CB8AC3E}">
        <p14:creationId xmlns:p14="http://schemas.microsoft.com/office/powerpoint/2010/main" val="256438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65496-8EC3-43A6-84D6-3ED16EDC01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A9F31B5-3F2B-4681-BC85-20D6B83EEF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19C3B5A-ED7C-434C-8A82-41A4785968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2">
            <a:extLst>
              <a:ext uri="{FF2B5EF4-FFF2-40B4-BE49-F238E27FC236}">
                <a16:creationId xmlns:a16="http://schemas.microsoft.com/office/drawing/2014/main" id="{A10140E2-013E-4E76-A0A0-EAA061E8413C}"/>
              </a:ext>
            </a:extLst>
          </p:cNvPr>
          <p:cNvSpPr>
            <a:spLocks noGrp="1"/>
          </p:cNvSpPr>
          <p:nvPr>
            <p:ph type="ftr" sz="quarter" idx="11"/>
          </p:nvPr>
        </p:nvSpPr>
        <p:spPr>
          <a:xfrm>
            <a:off x="7486650" y="6356350"/>
            <a:ext cx="4114800" cy="365125"/>
          </a:xfrm>
          <a:prstGeom prst="rect">
            <a:avLst/>
          </a:prstGeom>
        </p:spPr>
        <p:txBody>
          <a:bodyPr/>
          <a:lstStyle>
            <a:lvl1pPr algn="r">
              <a:defRPr sz="1000">
                <a:solidFill>
                  <a:srgbClr val="00148C"/>
                </a:solidFill>
                <a:latin typeface="Arial" panose="020B0604020202020204" pitchFamily="34" charset="0"/>
                <a:cs typeface="Arial" panose="020B0604020202020204" pitchFamily="34" charset="0"/>
              </a:defRPr>
            </a:lvl1pPr>
          </a:lstStyle>
          <a:p>
            <a:r>
              <a:rPr lang="en-GB" b="1"/>
              <a:t>NEC Industry Exercise </a:t>
            </a:r>
            <a:r>
              <a:rPr lang="en-GB"/>
              <a:t>│ 2020</a:t>
            </a:r>
          </a:p>
        </p:txBody>
      </p:sp>
      <p:sp>
        <p:nvSpPr>
          <p:cNvPr id="11" name="Slide Number Placeholder 3">
            <a:extLst>
              <a:ext uri="{FF2B5EF4-FFF2-40B4-BE49-F238E27FC236}">
                <a16:creationId xmlns:a16="http://schemas.microsoft.com/office/drawing/2014/main" id="{32D8DECA-7865-4516-9414-8A1990D69A2B}"/>
              </a:ext>
            </a:extLst>
          </p:cNvPr>
          <p:cNvSpPr>
            <a:spLocks noGrp="1"/>
          </p:cNvSpPr>
          <p:nvPr>
            <p:ph type="sldNum" sz="quarter" idx="12"/>
          </p:nvPr>
        </p:nvSpPr>
        <p:spPr>
          <a:xfrm>
            <a:off x="11601450" y="6356350"/>
            <a:ext cx="400050" cy="365125"/>
          </a:xfrm>
          <a:prstGeom prst="rect">
            <a:avLst/>
          </a:prstGeom>
        </p:spPr>
        <p:txBody>
          <a:bodyPr/>
          <a:lstStyle>
            <a:lvl1pPr>
              <a:defRPr sz="1000" b="1">
                <a:solidFill>
                  <a:srgbClr val="00148C"/>
                </a:solidFill>
              </a:defRPr>
            </a:lvl1pPr>
          </a:lstStyle>
          <a:p>
            <a:fld id="{2167D5C0-EA37-43FD-A9A7-0CAAFD84DAC3}" type="slidenum">
              <a:rPr lang="en-GB" smtClean="0"/>
              <a:pPr/>
              <a:t>‹#›</a:t>
            </a:fld>
            <a:endParaRPr lang="en-GB"/>
          </a:p>
        </p:txBody>
      </p:sp>
    </p:spTree>
    <p:extLst>
      <p:ext uri="{BB962C8B-B14F-4D97-AF65-F5344CB8AC3E}">
        <p14:creationId xmlns:p14="http://schemas.microsoft.com/office/powerpoint/2010/main" val="1634646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56F98-0A2F-4A54-99CC-CEA6CCE1BB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EDE831D-D066-4A13-BFA2-C65202DCB8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333A396-952C-428A-9A88-228F2A082C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2">
            <a:extLst>
              <a:ext uri="{FF2B5EF4-FFF2-40B4-BE49-F238E27FC236}">
                <a16:creationId xmlns:a16="http://schemas.microsoft.com/office/drawing/2014/main" id="{0AB10BD3-BC1B-4D8F-A04D-CE0BB5599273}"/>
              </a:ext>
            </a:extLst>
          </p:cNvPr>
          <p:cNvSpPr>
            <a:spLocks noGrp="1"/>
          </p:cNvSpPr>
          <p:nvPr>
            <p:ph type="ftr" sz="quarter" idx="11"/>
          </p:nvPr>
        </p:nvSpPr>
        <p:spPr>
          <a:xfrm>
            <a:off x="7486650" y="6356350"/>
            <a:ext cx="4114800" cy="365125"/>
          </a:xfrm>
          <a:prstGeom prst="rect">
            <a:avLst/>
          </a:prstGeom>
        </p:spPr>
        <p:txBody>
          <a:bodyPr/>
          <a:lstStyle>
            <a:lvl1pPr algn="r">
              <a:defRPr sz="1000">
                <a:solidFill>
                  <a:srgbClr val="00148C"/>
                </a:solidFill>
                <a:latin typeface="Arial" panose="020B0604020202020204" pitchFamily="34" charset="0"/>
                <a:cs typeface="Arial" panose="020B0604020202020204" pitchFamily="34" charset="0"/>
              </a:defRPr>
            </a:lvl1pPr>
          </a:lstStyle>
          <a:p>
            <a:r>
              <a:rPr lang="en-GB" b="1"/>
              <a:t>NEC Industry Exercise </a:t>
            </a:r>
            <a:r>
              <a:rPr lang="en-GB"/>
              <a:t>│ 2020</a:t>
            </a:r>
          </a:p>
        </p:txBody>
      </p:sp>
      <p:sp>
        <p:nvSpPr>
          <p:cNvPr id="11" name="Slide Number Placeholder 3">
            <a:extLst>
              <a:ext uri="{FF2B5EF4-FFF2-40B4-BE49-F238E27FC236}">
                <a16:creationId xmlns:a16="http://schemas.microsoft.com/office/drawing/2014/main" id="{0D7709B7-88B2-44CF-B565-13261667394B}"/>
              </a:ext>
            </a:extLst>
          </p:cNvPr>
          <p:cNvSpPr>
            <a:spLocks noGrp="1"/>
          </p:cNvSpPr>
          <p:nvPr>
            <p:ph type="sldNum" sz="quarter" idx="12"/>
          </p:nvPr>
        </p:nvSpPr>
        <p:spPr>
          <a:xfrm>
            <a:off x="11601450" y="6356350"/>
            <a:ext cx="400050" cy="365125"/>
          </a:xfrm>
          <a:prstGeom prst="rect">
            <a:avLst/>
          </a:prstGeom>
        </p:spPr>
        <p:txBody>
          <a:bodyPr/>
          <a:lstStyle>
            <a:lvl1pPr>
              <a:defRPr sz="1000" b="1">
                <a:solidFill>
                  <a:srgbClr val="00148C"/>
                </a:solidFill>
              </a:defRPr>
            </a:lvl1pPr>
          </a:lstStyle>
          <a:p>
            <a:fld id="{2167D5C0-EA37-43FD-A9A7-0CAAFD84DAC3}" type="slidenum">
              <a:rPr lang="en-GB" smtClean="0"/>
              <a:pPr/>
              <a:t>‹#›</a:t>
            </a:fld>
            <a:endParaRPr lang="en-GB"/>
          </a:p>
        </p:txBody>
      </p:sp>
    </p:spTree>
    <p:extLst>
      <p:ext uri="{BB962C8B-B14F-4D97-AF65-F5344CB8AC3E}">
        <p14:creationId xmlns:p14="http://schemas.microsoft.com/office/powerpoint/2010/main" val="2371146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0F0F0"/>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B6766C-32EB-4C9D-9955-699CC3E76F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2410607-2615-4E81-8E90-AE29F3906D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Footer Placeholder 2">
            <a:extLst>
              <a:ext uri="{FF2B5EF4-FFF2-40B4-BE49-F238E27FC236}">
                <a16:creationId xmlns:a16="http://schemas.microsoft.com/office/drawing/2014/main" id="{2E7B9839-D412-4D3A-914D-6AA052619B64}"/>
              </a:ext>
            </a:extLst>
          </p:cNvPr>
          <p:cNvSpPr>
            <a:spLocks noGrp="1"/>
          </p:cNvSpPr>
          <p:nvPr>
            <p:ph type="ftr" sz="quarter" idx="3"/>
          </p:nvPr>
        </p:nvSpPr>
        <p:spPr>
          <a:xfrm>
            <a:off x="7486650" y="6356350"/>
            <a:ext cx="4114800" cy="365125"/>
          </a:xfrm>
          <a:prstGeom prst="rect">
            <a:avLst/>
          </a:prstGeom>
        </p:spPr>
        <p:txBody>
          <a:bodyPr/>
          <a:lstStyle>
            <a:lvl1pPr algn="r">
              <a:defRPr sz="1000">
                <a:solidFill>
                  <a:srgbClr val="00148C"/>
                </a:solidFill>
                <a:latin typeface="Arial" panose="020B0604020202020204" pitchFamily="34" charset="0"/>
                <a:cs typeface="Arial" panose="020B0604020202020204" pitchFamily="34" charset="0"/>
              </a:defRPr>
            </a:lvl1pPr>
          </a:lstStyle>
          <a:p>
            <a:r>
              <a:rPr lang="en-GB" b="1"/>
              <a:t>NEC Industry Exercise </a:t>
            </a:r>
            <a:r>
              <a:rPr lang="en-GB"/>
              <a:t>│ 2020</a:t>
            </a:r>
          </a:p>
        </p:txBody>
      </p:sp>
      <p:sp>
        <p:nvSpPr>
          <p:cNvPr id="8" name="Slide Number Placeholder 3">
            <a:extLst>
              <a:ext uri="{FF2B5EF4-FFF2-40B4-BE49-F238E27FC236}">
                <a16:creationId xmlns:a16="http://schemas.microsoft.com/office/drawing/2014/main" id="{CDA2BBE7-372C-4270-9586-2AE3C4845B0B}"/>
              </a:ext>
            </a:extLst>
          </p:cNvPr>
          <p:cNvSpPr>
            <a:spLocks noGrp="1"/>
          </p:cNvSpPr>
          <p:nvPr>
            <p:ph type="sldNum" sz="quarter" idx="4"/>
          </p:nvPr>
        </p:nvSpPr>
        <p:spPr>
          <a:xfrm>
            <a:off x="11601450" y="6356350"/>
            <a:ext cx="400050" cy="365125"/>
          </a:xfrm>
          <a:prstGeom prst="rect">
            <a:avLst/>
          </a:prstGeom>
        </p:spPr>
        <p:txBody>
          <a:bodyPr/>
          <a:lstStyle>
            <a:lvl1pPr>
              <a:defRPr sz="1000" b="1">
                <a:solidFill>
                  <a:srgbClr val="00148C"/>
                </a:solidFill>
              </a:defRPr>
            </a:lvl1pPr>
          </a:lstStyle>
          <a:p>
            <a:fld id="{2167D5C0-EA37-43FD-A9A7-0CAAFD84DAC3}" type="slidenum">
              <a:rPr lang="en-GB" smtClean="0"/>
              <a:pPr/>
              <a:t>‹#›</a:t>
            </a:fld>
            <a:endParaRPr lang="en-GB"/>
          </a:p>
        </p:txBody>
      </p:sp>
    </p:spTree>
    <p:extLst>
      <p:ext uri="{BB962C8B-B14F-4D97-AF65-F5344CB8AC3E}">
        <p14:creationId xmlns:p14="http://schemas.microsoft.com/office/powerpoint/2010/main" val="11125440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slide" Target="slide14.xml"/><Relationship Id="rId18" Type="http://schemas.openxmlformats.org/officeDocument/2006/relationships/image" Target="../media/image9.svg"/><Relationship Id="rId3" Type="http://schemas.microsoft.com/office/2018/10/relationships/comments" Target="../comments/modernComment_111_C870D775.xml"/><Relationship Id="rId21" Type="http://schemas.openxmlformats.org/officeDocument/2006/relationships/slide" Target="slide2.xml"/><Relationship Id="rId7" Type="http://schemas.openxmlformats.org/officeDocument/2006/relationships/slide" Target="slide7.xml"/><Relationship Id="rId12" Type="http://schemas.openxmlformats.org/officeDocument/2006/relationships/slide" Target="slide5.xml"/><Relationship Id="rId17" Type="http://schemas.openxmlformats.org/officeDocument/2006/relationships/image" Target="../media/image8.png"/><Relationship Id="rId2" Type="http://schemas.openxmlformats.org/officeDocument/2006/relationships/notesSlide" Target="../notesSlides/notesSlide9.xml"/><Relationship Id="rId16" Type="http://schemas.openxmlformats.org/officeDocument/2006/relationships/slide" Target="slide27.xml"/><Relationship Id="rId20" Type="http://schemas.openxmlformats.org/officeDocument/2006/relationships/image" Target="../media/image11.svg"/><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slide" Target="slide13.xml"/><Relationship Id="rId5" Type="http://schemas.openxmlformats.org/officeDocument/2006/relationships/slide" Target="slide3.xml"/><Relationship Id="rId15" Type="http://schemas.openxmlformats.org/officeDocument/2006/relationships/slide" Target="slide16.xml"/><Relationship Id="rId23" Type="http://schemas.openxmlformats.org/officeDocument/2006/relationships/image" Target="../media/image7.svg"/><Relationship Id="rId10" Type="http://schemas.openxmlformats.org/officeDocument/2006/relationships/slide" Target="slide8.xml"/><Relationship Id="rId19" Type="http://schemas.openxmlformats.org/officeDocument/2006/relationships/image" Target="../media/image10.png"/><Relationship Id="rId4" Type="http://schemas.openxmlformats.org/officeDocument/2006/relationships/image" Target="../media/image16.png"/><Relationship Id="rId9" Type="http://schemas.openxmlformats.org/officeDocument/2006/relationships/slide" Target="slide12.xml"/><Relationship Id="rId14" Type="http://schemas.openxmlformats.org/officeDocument/2006/relationships/slide" Target="slide23.xml"/><Relationship Id="rId22"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slide" Target="slide13.xml"/><Relationship Id="rId18" Type="http://schemas.openxmlformats.org/officeDocument/2006/relationships/image" Target="../media/image8.png"/><Relationship Id="rId3" Type="http://schemas.microsoft.com/office/2018/10/relationships/comments" Target="../comments/modernComment_134_93F07A4.xml"/><Relationship Id="rId21" Type="http://schemas.openxmlformats.org/officeDocument/2006/relationships/image" Target="../media/image11.svg"/><Relationship Id="rId7" Type="http://schemas.openxmlformats.org/officeDocument/2006/relationships/slide" Target="slide3.xml"/><Relationship Id="rId12" Type="http://schemas.openxmlformats.org/officeDocument/2006/relationships/slide" Target="slide8.xml"/><Relationship Id="rId17" Type="http://schemas.openxmlformats.org/officeDocument/2006/relationships/slide" Target="slide27.xml"/><Relationship Id="rId2" Type="http://schemas.openxmlformats.org/officeDocument/2006/relationships/notesSlide" Target="../notesSlides/notesSlide10.xml"/><Relationship Id="rId16" Type="http://schemas.openxmlformats.org/officeDocument/2006/relationships/slide" Target="slide16.xml"/><Relationship Id="rId20"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slide" Target="slide12.xml"/><Relationship Id="rId24" Type="http://schemas.openxmlformats.org/officeDocument/2006/relationships/image" Target="../media/image7.svg"/><Relationship Id="rId5" Type="http://schemas.openxmlformats.org/officeDocument/2006/relationships/slide" Target="slide29.xml"/><Relationship Id="rId15" Type="http://schemas.openxmlformats.org/officeDocument/2006/relationships/slide" Target="slide23.xml"/><Relationship Id="rId23" Type="http://schemas.openxmlformats.org/officeDocument/2006/relationships/image" Target="../media/image6.png"/><Relationship Id="rId10" Type="http://schemas.openxmlformats.org/officeDocument/2006/relationships/slide" Target="slide11.xml"/><Relationship Id="rId19" Type="http://schemas.openxmlformats.org/officeDocument/2006/relationships/image" Target="../media/image9.svg"/><Relationship Id="rId4" Type="http://schemas.openxmlformats.org/officeDocument/2006/relationships/slide" Target="slide5.xml"/><Relationship Id="rId9" Type="http://schemas.openxmlformats.org/officeDocument/2006/relationships/slide" Target="slide7.xml"/><Relationship Id="rId14" Type="http://schemas.openxmlformats.org/officeDocument/2006/relationships/slide" Target="slide14.xml"/><Relationship Id="rId22" Type="http://schemas.openxmlformats.org/officeDocument/2006/relationships/slide" Target="slide2.xml"/></Relationships>
</file>

<file path=ppt/slides/_rels/slide12.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5.xml"/><Relationship Id="rId18" Type="http://schemas.openxmlformats.org/officeDocument/2006/relationships/image" Target="../media/image8.png"/><Relationship Id="rId3" Type="http://schemas.microsoft.com/office/2018/10/relationships/comments" Target="../comments/modernComment_105_4AA81E54.xml"/><Relationship Id="rId21" Type="http://schemas.openxmlformats.org/officeDocument/2006/relationships/image" Target="../media/image11.svg"/><Relationship Id="rId7" Type="http://schemas.openxmlformats.org/officeDocument/2006/relationships/slide" Target="slide4.xml"/><Relationship Id="rId12" Type="http://schemas.openxmlformats.org/officeDocument/2006/relationships/slide" Target="slide13.xml"/><Relationship Id="rId17" Type="http://schemas.openxmlformats.org/officeDocument/2006/relationships/slide" Target="slide27.xml"/><Relationship Id="rId2" Type="http://schemas.openxmlformats.org/officeDocument/2006/relationships/notesSlide" Target="../notesSlides/notesSlide11.xml"/><Relationship Id="rId16" Type="http://schemas.openxmlformats.org/officeDocument/2006/relationships/slide" Target="slide16.xml"/><Relationship Id="rId20"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slide" Target="slide3.xml"/><Relationship Id="rId11" Type="http://schemas.openxmlformats.org/officeDocument/2006/relationships/slide" Target="slide8.xml"/><Relationship Id="rId24" Type="http://schemas.openxmlformats.org/officeDocument/2006/relationships/image" Target="../media/image7.svg"/><Relationship Id="rId5" Type="http://schemas.openxmlformats.org/officeDocument/2006/relationships/image" Target="../media/image14.png"/><Relationship Id="rId15" Type="http://schemas.openxmlformats.org/officeDocument/2006/relationships/slide" Target="slide23.xml"/><Relationship Id="rId23" Type="http://schemas.openxmlformats.org/officeDocument/2006/relationships/image" Target="../media/image6.png"/><Relationship Id="rId10" Type="http://schemas.openxmlformats.org/officeDocument/2006/relationships/slide" Target="slide12.xml"/><Relationship Id="rId19" Type="http://schemas.openxmlformats.org/officeDocument/2006/relationships/image" Target="../media/image9.svg"/><Relationship Id="rId4" Type="http://schemas.openxmlformats.org/officeDocument/2006/relationships/slide" Target="slide29.xml"/><Relationship Id="rId9" Type="http://schemas.openxmlformats.org/officeDocument/2006/relationships/slide" Target="slide11.xml"/><Relationship Id="rId14" Type="http://schemas.openxmlformats.org/officeDocument/2006/relationships/slide" Target="slide14.xml"/><Relationship Id="rId22" Type="http://schemas.openxmlformats.org/officeDocument/2006/relationships/slide" Target="slide2.xml"/></Relationships>
</file>

<file path=ppt/slides/_rels/slide13.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slide" Target="slide14.xml"/><Relationship Id="rId18" Type="http://schemas.openxmlformats.org/officeDocument/2006/relationships/image" Target="../media/image9.svg"/><Relationship Id="rId3" Type="http://schemas.microsoft.com/office/2018/10/relationships/comments" Target="../comments/modernComment_114_20EFA09.xml"/><Relationship Id="rId21" Type="http://schemas.openxmlformats.org/officeDocument/2006/relationships/slide" Target="slide2.xml"/><Relationship Id="rId7" Type="http://schemas.openxmlformats.org/officeDocument/2006/relationships/slide" Target="slide7.xml"/><Relationship Id="rId12" Type="http://schemas.openxmlformats.org/officeDocument/2006/relationships/slide" Target="slide5.xml"/><Relationship Id="rId17" Type="http://schemas.openxmlformats.org/officeDocument/2006/relationships/image" Target="../media/image8.png"/><Relationship Id="rId2" Type="http://schemas.openxmlformats.org/officeDocument/2006/relationships/notesSlide" Target="../notesSlides/notesSlide12.xml"/><Relationship Id="rId16" Type="http://schemas.openxmlformats.org/officeDocument/2006/relationships/slide" Target="slide27.xml"/><Relationship Id="rId20" Type="http://schemas.openxmlformats.org/officeDocument/2006/relationships/image" Target="../media/image11.svg"/><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slide" Target="slide13.xml"/><Relationship Id="rId5" Type="http://schemas.openxmlformats.org/officeDocument/2006/relationships/slide" Target="slide3.xml"/><Relationship Id="rId15" Type="http://schemas.openxmlformats.org/officeDocument/2006/relationships/slide" Target="slide16.xml"/><Relationship Id="rId23" Type="http://schemas.openxmlformats.org/officeDocument/2006/relationships/image" Target="../media/image7.svg"/><Relationship Id="rId10" Type="http://schemas.openxmlformats.org/officeDocument/2006/relationships/slide" Target="slide8.xml"/><Relationship Id="rId19" Type="http://schemas.openxmlformats.org/officeDocument/2006/relationships/image" Target="../media/image10.png"/><Relationship Id="rId4" Type="http://schemas.openxmlformats.org/officeDocument/2006/relationships/image" Target="../media/image17.jpeg"/><Relationship Id="rId9" Type="http://schemas.openxmlformats.org/officeDocument/2006/relationships/slide" Target="slide12.xml"/><Relationship Id="rId14" Type="http://schemas.openxmlformats.org/officeDocument/2006/relationships/slide" Target="slide23.xml"/><Relationship Id="rId22" Type="http://schemas.openxmlformats.org/officeDocument/2006/relationships/image" Target="../media/image6.png"/></Relationships>
</file>

<file path=ppt/slides/_rels/slide14.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slide" Target="slide16.xml"/><Relationship Id="rId18" Type="http://schemas.openxmlformats.org/officeDocument/2006/relationships/image" Target="../media/image11.svg"/><Relationship Id="rId3" Type="http://schemas.openxmlformats.org/officeDocument/2006/relationships/slide" Target="slide3.xml"/><Relationship Id="rId21" Type="http://schemas.openxmlformats.org/officeDocument/2006/relationships/image" Target="../media/image7.svg"/><Relationship Id="rId7" Type="http://schemas.openxmlformats.org/officeDocument/2006/relationships/slide" Target="slide12.xml"/><Relationship Id="rId12" Type="http://schemas.openxmlformats.org/officeDocument/2006/relationships/slide" Target="slide23.xml"/><Relationship Id="rId17" Type="http://schemas.openxmlformats.org/officeDocument/2006/relationships/image" Target="../media/image10.png"/><Relationship Id="rId2" Type="http://schemas.microsoft.com/office/2018/10/relationships/comments" Target="../comments/modernComment_119_60746769.xml"/><Relationship Id="rId16" Type="http://schemas.openxmlformats.org/officeDocument/2006/relationships/image" Target="../media/image9.svg"/><Relationship Id="rId20"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slide" Target="slide11.xml"/><Relationship Id="rId11" Type="http://schemas.openxmlformats.org/officeDocument/2006/relationships/slide" Target="slide14.xml"/><Relationship Id="rId5" Type="http://schemas.openxmlformats.org/officeDocument/2006/relationships/slide" Target="slide7.xml"/><Relationship Id="rId15" Type="http://schemas.openxmlformats.org/officeDocument/2006/relationships/image" Target="../media/image8.png"/><Relationship Id="rId10" Type="http://schemas.openxmlformats.org/officeDocument/2006/relationships/slide" Target="slide5.xml"/><Relationship Id="rId19" Type="http://schemas.openxmlformats.org/officeDocument/2006/relationships/slide" Target="slide2.xml"/><Relationship Id="rId4" Type="http://schemas.openxmlformats.org/officeDocument/2006/relationships/slide" Target="slide4.xml"/><Relationship Id="rId9" Type="http://schemas.openxmlformats.org/officeDocument/2006/relationships/slide" Target="slide13.xml"/><Relationship Id="rId14" Type="http://schemas.openxmlformats.org/officeDocument/2006/relationships/slide" Target="slide27.xml"/></Relationships>
</file>

<file path=ppt/slides/_rels/slide15.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slide" Target="slide16.xml"/><Relationship Id="rId18" Type="http://schemas.openxmlformats.org/officeDocument/2006/relationships/image" Target="../media/image11.svg"/><Relationship Id="rId3" Type="http://schemas.openxmlformats.org/officeDocument/2006/relationships/slide" Target="slide3.xml"/><Relationship Id="rId21" Type="http://schemas.openxmlformats.org/officeDocument/2006/relationships/image" Target="../media/image7.svg"/><Relationship Id="rId7" Type="http://schemas.openxmlformats.org/officeDocument/2006/relationships/slide" Target="slide12.xml"/><Relationship Id="rId12" Type="http://schemas.openxmlformats.org/officeDocument/2006/relationships/slide" Target="slide23.xml"/><Relationship Id="rId17" Type="http://schemas.openxmlformats.org/officeDocument/2006/relationships/image" Target="../media/image10.png"/><Relationship Id="rId2" Type="http://schemas.microsoft.com/office/2018/10/relationships/comments" Target="../comments/modernComment_135_8B8DC2A3.xml"/><Relationship Id="rId16" Type="http://schemas.openxmlformats.org/officeDocument/2006/relationships/image" Target="../media/image9.svg"/><Relationship Id="rId20"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slide" Target="slide11.xml"/><Relationship Id="rId11" Type="http://schemas.openxmlformats.org/officeDocument/2006/relationships/slide" Target="slide14.xml"/><Relationship Id="rId5" Type="http://schemas.openxmlformats.org/officeDocument/2006/relationships/slide" Target="slide7.xml"/><Relationship Id="rId15" Type="http://schemas.openxmlformats.org/officeDocument/2006/relationships/image" Target="../media/image8.png"/><Relationship Id="rId10" Type="http://schemas.openxmlformats.org/officeDocument/2006/relationships/slide" Target="slide5.xml"/><Relationship Id="rId19" Type="http://schemas.openxmlformats.org/officeDocument/2006/relationships/slide" Target="slide2.xml"/><Relationship Id="rId4" Type="http://schemas.openxmlformats.org/officeDocument/2006/relationships/slide" Target="slide4.xml"/><Relationship Id="rId9" Type="http://schemas.openxmlformats.org/officeDocument/2006/relationships/slide" Target="slide13.xml"/><Relationship Id="rId14" Type="http://schemas.openxmlformats.org/officeDocument/2006/relationships/slide" Target="slide27.xml"/></Relationships>
</file>

<file path=ppt/slides/_rels/slide16.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slide" Target="slide16.xml"/><Relationship Id="rId18" Type="http://schemas.openxmlformats.org/officeDocument/2006/relationships/image" Target="../media/image11.svg"/><Relationship Id="rId3" Type="http://schemas.openxmlformats.org/officeDocument/2006/relationships/slide" Target="slide3.xml"/><Relationship Id="rId21" Type="http://schemas.openxmlformats.org/officeDocument/2006/relationships/image" Target="../media/image7.svg"/><Relationship Id="rId7" Type="http://schemas.openxmlformats.org/officeDocument/2006/relationships/slide" Target="slide12.xml"/><Relationship Id="rId12" Type="http://schemas.openxmlformats.org/officeDocument/2006/relationships/slide" Target="slide23.xml"/><Relationship Id="rId17" Type="http://schemas.openxmlformats.org/officeDocument/2006/relationships/image" Target="../media/image10.png"/><Relationship Id="rId2" Type="http://schemas.openxmlformats.org/officeDocument/2006/relationships/notesSlide" Target="../notesSlides/notesSlide13.xml"/><Relationship Id="rId16" Type="http://schemas.openxmlformats.org/officeDocument/2006/relationships/image" Target="../media/image9.svg"/><Relationship Id="rId20"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slide" Target="slide11.xml"/><Relationship Id="rId11" Type="http://schemas.openxmlformats.org/officeDocument/2006/relationships/slide" Target="slide14.xml"/><Relationship Id="rId5" Type="http://schemas.openxmlformats.org/officeDocument/2006/relationships/slide" Target="slide7.xml"/><Relationship Id="rId15" Type="http://schemas.openxmlformats.org/officeDocument/2006/relationships/image" Target="../media/image8.png"/><Relationship Id="rId10" Type="http://schemas.openxmlformats.org/officeDocument/2006/relationships/slide" Target="slide5.xml"/><Relationship Id="rId19" Type="http://schemas.openxmlformats.org/officeDocument/2006/relationships/slide" Target="slide2.xml"/><Relationship Id="rId4" Type="http://schemas.openxmlformats.org/officeDocument/2006/relationships/slide" Target="slide4.xml"/><Relationship Id="rId9" Type="http://schemas.openxmlformats.org/officeDocument/2006/relationships/slide" Target="slide13.xml"/><Relationship Id="rId14" Type="http://schemas.openxmlformats.org/officeDocument/2006/relationships/slide" Target="slide27.xml"/></Relationships>
</file>

<file path=ppt/slides/_rels/slide17.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23.xml"/><Relationship Id="rId18" Type="http://schemas.openxmlformats.org/officeDocument/2006/relationships/image" Target="../media/image10.png"/><Relationship Id="rId3" Type="http://schemas.microsoft.com/office/2018/10/relationships/comments" Target="../comments/modernComment_12C_8A82F7D0.xml"/><Relationship Id="rId21" Type="http://schemas.openxmlformats.org/officeDocument/2006/relationships/image" Target="../media/image6.png"/><Relationship Id="rId7" Type="http://schemas.openxmlformats.org/officeDocument/2006/relationships/slide" Target="slide11.xml"/><Relationship Id="rId12" Type="http://schemas.openxmlformats.org/officeDocument/2006/relationships/slide" Target="slide14.xml"/><Relationship Id="rId17" Type="http://schemas.openxmlformats.org/officeDocument/2006/relationships/image" Target="../media/image9.svg"/><Relationship Id="rId2" Type="http://schemas.openxmlformats.org/officeDocument/2006/relationships/notesSlide" Target="../notesSlides/notesSlide14.xml"/><Relationship Id="rId16" Type="http://schemas.openxmlformats.org/officeDocument/2006/relationships/image" Target="../media/image8.png"/><Relationship Id="rId20"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7.xml"/><Relationship Id="rId11" Type="http://schemas.openxmlformats.org/officeDocument/2006/relationships/slide" Target="slide5.xml"/><Relationship Id="rId5" Type="http://schemas.openxmlformats.org/officeDocument/2006/relationships/slide" Target="slide4.xml"/><Relationship Id="rId15" Type="http://schemas.openxmlformats.org/officeDocument/2006/relationships/slide" Target="slide27.xml"/><Relationship Id="rId10" Type="http://schemas.openxmlformats.org/officeDocument/2006/relationships/slide" Target="slide13.xml"/><Relationship Id="rId19" Type="http://schemas.openxmlformats.org/officeDocument/2006/relationships/image" Target="../media/image11.svg"/><Relationship Id="rId4" Type="http://schemas.openxmlformats.org/officeDocument/2006/relationships/slide" Target="slide3.xml"/><Relationship Id="rId9" Type="http://schemas.openxmlformats.org/officeDocument/2006/relationships/slide" Target="slide8.xml"/><Relationship Id="rId14" Type="http://schemas.openxmlformats.org/officeDocument/2006/relationships/slide" Target="slide16.xml"/><Relationship Id="rId22" Type="http://schemas.openxmlformats.org/officeDocument/2006/relationships/image" Target="../media/image7.svg"/></Relationships>
</file>

<file path=ppt/slides/_rels/slide18.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23.xml"/><Relationship Id="rId18" Type="http://schemas.openxmlformats.org/officeDocument/2006/relationships/image" Target="../media/image10.png"/><Relationship Id="rId3" Type="http://schemas.microsoft.com/office/2018/10/relationships/comments" Target="../comments/modernComment_138_3543D1DF.xml"/><Relationship Id="rId21" Type="http://schemas.openxmlformats.org/officeDocument/2006/relationships/image" Target="../media/image6.png"/><Relationship Id="rId7" Type="http://schemas.openxmlformats.org/officeDocument/2006/relationships/slide" Target="slide11.xml"/><Relationship Id="rId12" Type="http://schemas.openxmlformats.org/officeDocument/2006/relationships/slide" Target="slide14.xml"/><Relationship Id="rId17" Type="http://schemas.openxmlformats.org/officeDocument/2006/relationships/image" Target="../media/image9.svg"/><Relationship Id="rId2" Type="http://schemas.openxmlformats.org/officeDocument/2006/relationships/notesSlide" Target="../notesSlides/notesSlide15.xml"/><Relationship Id="rId16" Type="http://schemas.openxmlformats.org/officeDocument/2006/relationships/image" Target="../media/image8.png"/><Relationship Id="rId20"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7.xml"/><Relationship Id="rId11" Type="http://schemas.openxmlformats.org/officeDocument/2006/relationships/slide" Target="slide5.xml"/><Relationship Id="rId5" Type="http://schemas.openxmlformats.org/officeDocument/2006/relationships/slide" Target="slide4.xml"/><Relationship Id="rId15" Type="http://schemas.openxmlformats.org/officeDocument/2006/relationships/slide" Target="slide27.xml"/><Relationship Id="rId10" Type="http://schemas.openxmlformats.org/officeDocument/2006/relationships/slide" Target="slide13.xml"/><Relationship Id="rId19" Type="http://schemas.openxmlformats.org/officeDocument/2006/relationships/image" Target="../media/image11.svg"/><Relationship Id="rId4" Type="http://schemas.openxmlformats.org/officeDocument/2006/relationships/slide" Target="slide3.xml"/><Relationship Id="rId9" Type="http://schemas.openxmlformats.org/officeDocument/2006/relationships/slide" Target="slide8.xml"/><Relationship Id="rId14" Type="http://schemas.openxmlformats.org/officeDocument/2006/relationships/slide" Target="slide16.xml"/><Relationship Id="rId22" Type="http://schemas.openxmlformats.org/officeDocument/2006/relationships/image" Target="../media/image7.svg"/></Relationships>
</file>

<file path=ppt/slides/_rels/slide19.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slide" Target="slide16.xml"/><Relationship Id="rId18" Type="http://schemas.openxmlformats.org/officeDocument/2006/relationships/image" Target="../media/image11.svg"/><Relationship Id="rId3" Type="http://schemas.openxmlformats.org/officeDocument/2006/relationships/slide" Target="slide3.xml"/><Relationship Id="rId21" Type="http://schemas.openxmlformats.org/officeDocument/2006/relationships/image" Target="../media/image7.svg"/><Relationship Id="rId7" Type="http://schemas.openxmlformats.org/officeDocument/2006/relationships/slide" Target="slide12.xml"/><Relationship Id="rId12" Type="http://schemas.openxmlformats.org/officeDocument/2006/relationships/slide" Target="slide23.xml"/><Relationship Id="rId17" Type="http://schemas.openxmlformats.org/officeDocument/2006/relationships/image" Target="../media/image10.png"/><Relationship Id="rId2" Type="http://schemas.microsoft.com/office/2018/10/relationships/comments" Target="../comments/modernComment_132_EBA0D4C3.xml"/><Relationship Id="rId16" Type="http://schemas.openxmlformats.org/officeDocument/2006/relationships/image" Target="../media/image9.svg"/><Relationship Id="rId20"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slide" Target="slide11.xml"/><Relationship Id="rId11" Type="http://schemas.openxmlformats.org/officeDocument/2006/relationships/slide" Target="slide14.xml"/><Relationship Id="rId5" Type="http://schemas.openxmlformats.org/officeDocument/2006/relationships/slide" Target="slide7.xml"/><Relationship Id="rId15" Type="http://schemas.openxmlformats.org/officeDocument/2006/relationships/image" Target="../media/image8.png"/><Relationship Id="rId10" Type="http://schemas.openxmlformats.org/officeDocument/2006/relationships/slide" Target="slide5.xml"/><Relationship Id="rId19" Type="http://schemas.openxmlformats.org/officeDocument/2006/relationships/slide" Target="slide2.xml"/><Relationship Id="rId4" Type="http://schemas.openxmlformats.org/officeDocument/2006/relationships/slide" Target="slide4.xml"/><Relationship Id="rId9" Type="http://schemas.openxmlformats.org/officeDocument/2006/relationships/slide" Target="slide13.xml"/><Relationship Id="rId14" Type="http://schemas.openxmlformats.org/officeDocument/2006/relationships/slide" Target="slide27.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0.png"/><Relationship Id="rId18" Type="http://schemas.openxmlformats.org/officeDocument/2006/relationships/slide" Target="slide11.xml"/><Relationship Id="rId26" Type="http://schemas.openxmlformats.org/officeDocument/2006/relationships/hyperlink" Target="https://www.nationalgas.com/sites/default/files/documents/E1%20NGSE%20Procedure%20-%20Version%2012.1_0.pdf" TargetMode="External"/><Relationship Id="rId3" Type="http://schemas.microsoft.com/office/2018/10/relationships/comments" Target="../comments/modernComment_112_6912A62.xml"/><Relationship Id="rId21" Type="http://schemas.openxmlformats.org/officeDocument/2006/relationships/slide" Target="slide13.xml"/><Relationship Id="rId7" Type="http://schemas.openxmlformats.org/officeDocument/2006/relationships/slide" Target="slide2.xml"/><Relationship Id="rId12" Type="http://schemas.openxmlformats.org/officeDocument/2006/relationships/image" Target="../media/image9.svg"/><Relationship Id="rId17" Type="http://schemas.openxmlformats.org/officeDocument/2006/relationships/slide" Target="slide7.xml"/><Relationship Id="rId25" Type="http://schemas.openxmlformats.org/officeDocument/2006/relationships/slide" Target="slide5.xml"/><Relationship Id="rId2" Type="http://schemas.openxmlformats.org/officeDocument/2006/relationships/notesSlide" Target="../notesSlides/notesSlide2.xml"/><Relationship Id="rId16" Type="http://schemas.openxmlformats.org/officeDocument/2006/relationships/slide" Target="slide4.xml"/><Relationship Id="rId20" Type="http://schemas.openxmlformats.org/officeDocument/2006/relationships/slide" Target="slide8.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8.png"/><Relationship Id="rId24" Type="http://schemas.openxmlformats.org/officeDocument/2006/relationships/slide" Target="slide16.xml"/><Relationship Id="rId5" Type="http://schemas.openxmlformats.org/officeDocument/2006/relationships/hyperlink" Target="https://players.brightcove.net/6415615480001/default_default/index.html?videoId=6331821213112" TargetMode="External"/><Relationship Id="rId15" Type="http://schemas.openxmlformats.org/officeDocument/2006/relationships/slide" Target="slide3.xml"/><Relationship Id="rId23" Type="http://schemas.openxmlformats.org/officeDocument/2006/relationships/slide" Target="slide23.xml"/><Relationship Id="rId10" Type="http://schemas.openxmlformats.org/officeDocument/2006/relationships/slide" Target="slide27.xml"/><Relationship Id="rId19" Type="http://schemas.openxmlformats.org/officeDocument/2006/relationships/slide" Target="slide12.xml"/><Relationship Id="rId4" Type="http://schemas.openxmlformats.org/officeDocument/2006/relationships/image" Target="../media/image4.jpeg"/><Relationship Id="rId9" Type="http://schemas.openxmlformats.org/officeDocument/2006/relationships/image" Target="../media/image7.svg"/><Relationship Id="rId14" Type="http://schemas.openxmlformats.org/officeDocument/2006/relationships/image" Target="../media/image11.svg"/><Relationship Id="rId22" Type="http://schemas.openxmlformats.org/officeDocument/2006/relationships/slide" Target="slide14.xml"/><Relationship Id="rId27" Type="http://schemas.openxmlformats.org/officeDocument/2006/relationships/image" Target="../media/image12.png"/></Relationships>
</file>

<file path=ppt/slides/_rels/slide20.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27.xml"/><Relationship Id="rId18" Type="http://schemas.openxmlformats.org/officeDocument/2006/relationships/slide" Target="slide2.xml"/><Relationship Id="rId3" Type="http://schemas.openxmlformats.org/officeDocument/2006/relationships/slide" Target="slide4.xml"/><Relationship Id="rId7" Type="http://schemas.openxmlformats.org/officeDocument/2006/relationships/slide" Target="slide8.xml"/><Relationship Id="rId12" Type="http://schemas.openxmlformats.org/officeDocument/2006/relationships/slide" Target="slide16.xml"/><Relationship Id="rId17" Type="http://schemas.openxmlformats.org/officeDocument/2006/relationships/image" Target="../media/image11.svg"/><Relationship Id="rId2" Type="http://schemas.openxmlformats.org/officeDocument/2006/relationships/slide" Target="slide3.xml"/><Relationship Id="rId16" Type="http://schemas.openxmlformats.org/officeDocument/2006/relationships/image" Target="../media/image10.png"/><Relationship Id="rId20" Type="http://schemas.openxmlformats.org/officeDocument/2006/relationships/image" Target="../media/image7.svg"/><Relationship Id="rId1" Type="http://schemas.openxmlformats.org/officeDocument/2006/relationships/slideLayout" Target="../slideLayouts/slideLayout7.xml"/><Relationship Id="rId6" Type="http://schemas.openxmlformats.org/officeDocument/2006/relationships/slide" Target="slide12.xml"/><Relationship Id="rId11" Type="http://schemas.openxmlformats.org/officeDocument/2006/relationships/slide" Target="slide23.xml"/><Relationship Id="rId5" Type="http://schemas.openxmlformats.org/officeDocument/2006/relationships/slide" Target="slide11.xml"/><Relationship Id="rId15" Type="http://schemas.openxmlformats.org/officeDocument/2006/relationships/image" Target="../media/image9.svg"/><Relationship Id="rId10" Type="http://schemas.openxmlformats.org/officeDocument/2006/relationships/slide" Target="slide14.xml"/><Relationship Id="rId19" Type="http://schemas.openxmlformats.org/officeDocument/2006/relationships/image" Target="../media/image6.png"/><Relationship Id="rId4" Type="http://schemas.openxmlformats.org/officeDocument/2006/relationships/slide" Target="slide7.xml"/><Relationship Id="rId9" Type="http://schemas.openxmlformats.org/officeDocument/2006/relationships/slide" Target="slide5.xml"/><Relationship Id="rId14" Type="http://schemas.openxmlformats.org/officeDocument/2006/relationships/image" Target="../media/image8.png"/></Relationships>
</file>

<file path=ppt/slides/_rels/slide21.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slide" Target="slide16.xml"/><Relationship Id="rId18" Type="http://schemas.openxmlformats.org/officeDocument/2006/relationships/image" Target="../media/image11.svg"/><Relationship Id="rId3" Type="http://schemas.openxmlformats.org/officeDocument/2006/relationships/slide" Target="slide3.xml"/><Relationship Id="rId21" Type="http://schemas.openxmlformats.org/officeDocument/2006/relationships/image" Target="../media/image7.svg"/><Relationship Id="rId7" Type="http://schemas.openxmlformats.org/officeDocument/2006/relationships/slide" Target="slide12.xml"/><Relationship Id="rId12" Type="http://schemas.openxmlformats.org/officeDocument/2006/relationships/slide" Target="slide23.xml"/><Relationship Id="rId17" Type="http://schemas.openxmlformats.org/officeDocument/2006/relationships/image" Target="../media/image10.png"/><Relationship Id="rId2" Type="http://schemas.openxmlformats.org/officeDocument/2006/relationships/notesSlide" Target="../notesSlides/notesSlide16.xml"/><Relationship Id="rId16" Type="http://schemas.openxmlformats.org/officeDocument/2006/relationships/image" Target="../media/image9.svg"/><Relationship Id="rId20"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slide" Target="slide11.xml"/><Relationship Id="rId11" Type="http://schemas.openxmlformats.org/officeDocument/2006/relationships/slide" Target="slide14.xml"/><Relationship Id="rId5" Type="http://schemas.openxmlformats.org/officeDocument/2006/relationships/slide" Target="slide7.xml"/><Relationship Id="rId15" Type="http://schemas.openxmlformats.org/officeDocument/2006/relationships/image" Target="../media/image8.png"/><Relationship Id="rId10" Type="http://schemas.openxmlformats.org/officeDocument/2006/relationships/slide" Target="slide5.xml"/><Relationship Id="rId19" Type="http://schemas.openxmlformats.org/officeDocument/2006/relationships/slide" Target="slide2.xml"/><Relationship Id="rId4" Type="http://schemas.openxmlformats.org/officeDocument/2006/relationships/slide" Target="slide4.xml"/><Relationship Id="rId9" Type="http://schemas.openxmlformats.org/officeDocument/2006/relationships/slide" Target="slide13.xml"/><Relationship Id="rId14" Type="http://schemas.openxmlformats.org/officeDocument/2006/relationships/slide" Target="slide27.xml"/></Relationships>
</file>

<file path=ppt/slides/_rels/slide22.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slide" Target="slide16.xml"/><Relationship Id="rId18" Type="http://schemas.openxmlformats.org/officeDocument/2006/relationships/image" Target="../media/image11.svg"/><Relationship Id="rId3" Type="http://schemas.openxmlformats.org/officeDocument/2006/relationships/slide" Target="slide3.xml"/><Relationship Id="rId21" Type="http://schemas.openxmlformats.org/officeDocument/2006/relationships/image" Target="../media/image7.svg"/><Relationship Id="rId7" Type="http://schemas.openxmlformats.org/officeDocument/2006/relationships/slide" Target="slide12.xml"/><Relationship Id="rId12" Type="http://schemas.openxmlformats.org/officeDocument/2006/relationships/slide" Target="slide23.xml"/><Relationship Id="rId17" Type="http://schemas.openxmlformats.org/officeDocument/2006/relationships/image" Target="../media/image10.png"/><Relationship Id="rId2" Type="http://schemas.openxmlformats.org/officeDocument/2006/relationships/notesSlide" Target="../notesSlides/notesSlide17.xml"/><Relationship Id="rId16" Type="http://schemas.openxmlformats.org/officeDocument/2006/relationships/image" Target="../media/image9.svg"/><Relationship Id="rId20"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slide" Target="slide11.xml"/><Relationship Id="rId11" Type="http://schemas.openxmlformats.org/officeDocument/2006/relationships/slide" Target="slide14.xml"/><Relationship Id="rId5" Type="http://schemas.openxmlformats.org/officeDocument/2006/relationships/slide" Target="slide7.xml"/><Relationship Id="rId15" Type="http://schemas.openxmlformats.org/officeDocument/2006/relationships/image" Target="../media/image8.png"/><Relationship Id="rId10" Type="http://schemas.openxmlformats.org/officeDocument/2006/relationships/slide" Target="slide5.xml"/><Relationship Id="rId19" Type="http://schemas.openxmlformats.org/officeDocument/2006/relationships/slide" Target="slide2.xml"/><Relationship Id="rId4" Type="http://schemas.openxmlformats.org/officeDocument/2006/relationships/slide" Target="slide4.xml"/><Relationship Id="rId9" Type="http://schemas.openxmlformats.org/officeDocument/2006/relationships/slide" Target="slide13.xml"/><Relationship Id="rId14" Type="http://schemas.openxmlformats.org/officeDocument/2006/relationships/slide" Target="slide27.xml"/></Relationships>
</file>

<file path=ppt/slides/_rels/slide23.xml.rels><?xml version="1.0" encoding="UTF-8" standalone="yes"?>
<Relationships xmlns="http://schemas.openxmlformats.org/package/2006/relationships"><Relationship Id="rId8" Type="http://schemas.openxmlformats.org/officeDocument/2006/relationships/slide" Target="slide29.xml"/><Relationship Id="rId13" Type="http://schemas.openxmlformats.org/officeDocument/2006/relationships/slide" Target="slide11.xml"/><Relationship Id="rId18" Type="http://schemas.openxmlformats.org/officeDocument/2006/relationships/slide" Target="slide14.xml"/><Relationship Id="rId26" Type="http://schemas.openxmlformats.org/officeDocument/2006/relationships/image" Target="../media/image6.png"/><Relationship Id="rId3" Type="http://schemas.openxmlformats.org/officeDocument/2006/relationships/slide" Target="slide30.xml"/><Relationship Id="rId21" Type="http://schemas.openxmlformats.org/officeDocument/2006/relationships/image" Target="../media/image8.png"/><Relationship Id="rId7" Type="http://schemas.openxmlformats.org/officeDocument/2006/relationships/slide" Target="slide27.xml"/><Relationship Id="rId12" Type="http://schemas.openxmlformats.org/officeDocument/2006/relationships/slide" Target="slide7.xml"/><Relationship Id="rId17" Type="http://schemas.openxmlformats.org/officeDocument/2006/relationships/slide" Target="slide5.xml"/><Relationship Id="rId25" Type="http://schemas.openxmlformats.org/officeDocument/2006/relationships/slide" Target="slide2.xml"/><Relationship Id="rId2" Type="http://schemas.openxmlformats.org/officeDocument/2006/relationships/notesSlide" Target="../notesSlides/notesSlide18.xml"/><Relationship Id="rId16" Type="http://schemas.openxmlformats.org/officeDocument/2006/relationships/slide" Target="slide13.xml"/><Relationship Id="rId20" Type="http://schemas.openxmlformats.org/officeDocument/2006/relationships/slide" Target="slide16.xml"/><Relationship Id="rId1" Type="http://schemas.openxmlformats.org/officeDocument/2006/relationships/slideLayout" Target="../slideLayouts/slideLayout7.xml"/><Relationship Id="rId6" Type="http://schemas.openxmlformats.org/officeDocument/2006/relationships/slide" Target="slide26.xml"/><Relationship Id="rId11" Type="http://schemas.openxmlformats.org/officeDocument/2006/relationships/slide" Target="slide4.xml"/><Relationship Id="rId24" Type="http://schemas.openxmlformats.org/officeDocument/2006/relationships/image" Target="../media/image11.svg"/><Relationship Id="rId5" Type="http://schemas.openxmlformats.org/officeDocument/2006/relationships/slide" Target="slide25.xml"/><Relationship Id="rId15" Type="http://schemas.openxmlformats.org/officeDocument/2006/relationships/slide" Target="slide8.xml"/><Relationship Id="rId23" Type="http://schemas.openxmlformats.org/officeDocument/2006/relationships/image" Target="../media/image10.png"/><Relationship Id="rId10" Type="http://schemas.openxmlformats.org/officeDocument/2006/relationships/slide" Target="slide3.xml"/><Relationship Id="rId19" Type="http://schemas.openxmlformats.org/officeDocument/2006/relationships/slide" Target="slide23.xml"/><Relationship Id="rId4" Type="http://schemas.openxmlformats.org/officeDocument/2006/relationships/slide" Target="slide24.xml"/><Relationship Id="rId9" Type="http://schemas.openxmlformats.org/officeDocument/2006/relationships/image" Target="../media/image18.jpeg"/><Relationship Id="rId14" Type="http://schemas.openxmlformats.org/officeDocument/2006/relationships/slide" Target="slide12.xml"/><Relationship Id="rId22" Type="http://schemas.openxmlformats.org/officeDocument/2006/relationships/image" Target="../media/image9.svg"/><Relationship Id="rId27" Type="http://schemas.openxmlformats.org/officeDocument/2006/relationships/image" Target="../media/image7.svg"/></Relationships>
</file>

<file path=ppt/slides/_rels/slide24.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16.xml"/><Relationship Id="rId18" Type="http://schemas.openxmlformats.org/officeDocument/2006/relationships/image" Target="../media/image11.svg"/><Relationship Id="rId3" Type="http://schemas.openxmlformats.org/officeDocument/2006/relationships/slide" Target="slide4.xml"/><Relationship Id="rId21" Type="http://schemas.openxmlformats.org/officeDocument/2006/relationships/image" Target="../media/image7.svg"/><Relationship Id="rId7" Type="http://schemas.openxmlformats.org/officeDocument/2006/relationships/slide" Target="slide8.xml"/><Relationship Id="rId12" Type="http://schemas.openxmlformats.org/officeDocument/2006/relationships/slide" Target="slide23.xml"/><Relationship Id="rId17" Type="http://schemas.openxmlformats.org/officeDocument/2006/relationships/image" Target="../media/image10.png"/><Relationship Id="rId2" Type="http://schemas.openxmlformats.org/officeDocument/2006/relationships/slide" Target="slide3.xml"/><Relationship Id="rId16" Type="http://schemas.openxmlformats.org/officeDocument/2006/relationships/image" Target="../media/image9.svg"/><Relationship Id="rId20"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slide" Target="slide12.xml"/><Relationship Id="rId11" Type="http://schemas.openxmlformats.org/officeDocument/2006/relationships/slide" Target="slide14.xml"/><Relationship Id="rId5" Type="http://schemas.openxmlformats.org/officeDocument/2006/relationships/slide" Target="slide11.xml"/><Relationship Id="rId15" Type="http://schemas.openxmlformats.org/officeDocument/2006/relationships/image" Target="../media/image8.png"/><Relationship Id="rId10" Type="http://schemas.openxmlformats.org/officeDocument/2006/relationships/image" Target="../media/image19.jpeg"/><Relationship Id="rId19" Type="http://schemas.openxmlformats.org/officeDocument/2006/relationships/slide" Target="slide2.xml"/><Relationship Id="rId4" Type="http://schemas.openxmlformats.org/officeDocument/2006/relationships/slide" Target="slide7.xml"/><Relationship Id="rId9" Type="http://schemas.openxmlformats.org/officeDocument/2006/relationships/slide" Target="slide5.xml"/><Relationship Id="rId14" Type="http://schemas.openxmlformats.org/officeDocument/2006/relationships/slide" Target="slide27.xml"/></Relationships>
</file>

<file path=ppt/slides/_rels/slide25.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23.xml"/><Relationship Id="rId18" Type="http://schemas.openxmlformats.org/officeDocument/2006/relationships/image" Target="../media/image10.png"/><Relationship Id="rId3" Type="http://schemas.openxmlformats.org/officeDocument/2006/relationships/image" Target="../media/image20.jpeg"/><Relationship Id="rId21" Type="http://schemas.openxmlformats.org/officeDocument/2006/relationships/image" Target="../media/image6.png"/><Relationship Id="rId7" Type="http://schemas.openxmlformats.org/officeDocument/2006/relationships/slide" Target="slide11.xml"/><Relationship Id="rId12" Type="http://schemas.openxmlformats.org/officeDocument/2006/relationships/slide" Target="slide14.xml"/><Relationship Id="rId17" Type="http://schemas.openxmlformats.org/officeDocument/2006/relationships/image" Target="../media/image9.svg"/><Relationship Id="rId2" Type="http://schemas.microsoft.com/office/2018/10/relationships/comments" Target="../comments/modernComment_10B_D14A5A48.xml"/><Relationship Id="rId16" Type="http://schemas.openxmlformats.org/officeDocument/2006/relationships/image" Target="../media/image8.png"/><Relationship Id="rId20"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7.xml"/><Relationship Id="rId11" Type="http://schemas.openxmlformats.org/officeDocument/2006/relationships/slide" Target="slide5.xml"/><Relationship Id="rId5" Type="http://schemas.openxmlformats.org/officeDocument/2006/relationships/slide" Target="slide4.xml"/><Relationship Id="rId15" Type="http://schemas.openxmlformats.org/officeDocument/2006/relationships/slide" Target="slide27.xml"/><Relationship Id="rId10" Type="http://schemas.openxmlformats.org/officeDocument/2006/relationships/slide" Target="slide13.xml"/><Relationship Id="rId19" Type="http://schemas.openxmlformats.org/officeDocument/2006/relationships/image" Target="../media/image11.svg"/><Relationship Id="rId4" Type="http://schemas.openxmlformats.org/officeDocument/2006/relationships/slide" Target="slide3.xml"/><Relationship Id="rId9" Type="http://schemas.openxmlformats.org/officeDocument/2006/relationships/slide" Target="slide8.xml"/><Relationship Id="rId14" Type="http://schemas.openxmlformats.org/officeDocument/2006/relationships/slide" Target="slide16.xml"/><Relationship Id="rId22" Type="http://schemas.openxmlformats.org/officeDocument/2006/relationships/image" Target="../media/image7.svg"/></Relationships>
</file>

<file path=ppt/slides/_rels/slide26.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slide" Target="slide16.xml"/><Relationship Id="rId18" Type="http://schemas.openxmlformats.org/officeDocument/2006/relationships/image" Target="../media/image11.svg"/><Relationship Id="rId3" Type="http://schemas.openxmlformats.org/officeDocument/2006/relationships/slide" Target="slide3.xml"/><Relationship Id="rId21" Type="http://schemas.openxmlformats.org/officeDocument/2006/relationships/image" Target="../media/image7.svg"/><Relationship Id="rId7" Type="http://schemas.openxmlformats.org/officeDocument/2006/relationships/slide" Target="slide12.xml"/><Relationship Id="rId12" Type="http://schemas.openxmlformats.org/officeDocument/2006/relationships/slide" Target="slide23.xml"/><Relationship Id="rId17" Type="http://schemas.openxmlformats.org/officeDocument/2006/relationships/image" Target="../media/image10.png"/><Relationship Id="rId2" Type="http://schemas.microsoft.com/office/2018/10/relationships/comments" Target="../comments/modernComment_117_893BD697.xml"/><Relationship Id="rId16" Type="http://schemas.openxmlformats.org/officeDocument/2006/relationships/image" Target="../media/image9.svg"/><Relationship Id="rId20"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slide" Target="slide11.xml"/><Relationship Id="rId11" Type="http://schemas.openxmlformats.org/officeDocument/2006/relationships/slide" Target="slide14.xml"/><Relationship Id="rId5" Type="http://schemas.openxmlformats.org/officeDocument/2006/relationships/slide" Target="slide7.xml"/><Relationship Id="rId15" Type="http://schemas.openxmlformats.org/officeDocument/2006/relationships/image" Target="../media/image8.png"/><Relationship Id="rId10" Type="http://schemas.openxmlformats.org/officeDocument/2006/relationships/slide" Target="slide5.xml"/><Relationship Id="rId19" Type="http://schemas.openxmlformats.org/officeDocument/2006/relationships/slide" Target="slide2.xml"/><Relationship Id="rId4" Type="http://schemas.openxmlformats.org/officeDocument/2006/relationships/slide" Target="slide4.xml"/><Relationship Id="rId9" Type="http://schemas.openxmlformats.org/officeDocument/2006/relationships/slide" Target="slide13.xml"/><Relationship Id="rId14" Type="http://schemas.openxmlformats.org/officeDocument/2006/relationships/slide" Target="slide27.xml"/></Relationships>
</file>

<file path=ppt/slides/_rels/slide27.xml.rels><?xml version="1.0" encoding="UTF-8" standalone="yes"?>
<Relationships xmlns="http://schemas.openxmlformats.org/package/2006/relationships"><Relationship Id="rId8" Type="http://schemas.openxmlformats.org/officeDocument/2006/relationships/slide" Target="slide25.xml"/><Relationship Id="rId13" Type="http://schemas.openxmlformats.org/officeDocument/2006/relationships/slide" Target="slide4.xml"/><Relationship Id="rId18" Type="http://schemas.openxmlformats.org/officeDocument/2006/relationships/slide" Target="slide13.xml"/><Relationship Id="rId26" Type="http://schemas.openxmlformats.org/officeDocument/2006/relationships/image" Target="../media/image10.png"/><Relationship Id="rId3" Type="http://schemas.microsoft.com/office/2018/10/relationships/comments" Target="../comments/modernComment_10D_801418E4.xml"/><Relationship Id="rId21" Type="http://schemas.openxmlformats.org/officeDocument/2006/relationships/slide" Target="slide23.xml"/><Relationship Id="rId7" Type="http://schemas.openxmlformats.org/officeDocument/2006/relationships/hyperlink" Target="https://www.energynetworks.org/" TargetMode="External"/><Relationship Id="rId12" Type="http://schemas.openxmlformats.org/officeDocument/2006/relationships/slide" Target="slide3.xml"/><Relationship Id="rId17" Type="http://schemas.openxmlformats.org/officeDocument/2006/relationships/slide" Target="slide8.xml"/><Relationship Id="rId25" Type="http://schemas.openxmlformats.org/officeDocument/2006/relationships/image" Target="../media/image9.svg"/><Relationship Id="rId2" Type="http://schemas.openxmlformats.org/officeDocument/2006/relationships/notesSlide" Target="../notesSlides/notesSlide19.xml"/><Relationship Id="rId16" Type="http://schemas.openxmlformats.org/officeDocument/2006/relationships/slide" Target="slide12.xml"/><Relationship Id="rId20" Type="http://schemas.openxmlformats.org/officeDocument/2006/relationships/slide" Target="slide14.xml"/><Relationship Id="rId29"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hyperlink" Target="https://www.nationalgrid.com/uk/gas-transmission/balancing/margins-notices-and-gas-balancing-notifications" TargetMode="External"/><Relationship Id="rId11" Type="http://schemas.openxmlformats.org/officeDocument/2006/relationships/hyperlink" Target="https://www.xoserve.com/" TargetMode="External"/><Relationship Id="rId24" Type="http://schemas.openxmlformats.org/officeDocument/2006/relationships/image" Target="../media/image8.png"/><Relationship Id="rId5" Type="http://schemas.openxmlformats.org/officeDocument/2006/relationships/hyperlink" Target="https://www.energynetworks.org/operating-the-networks/whos-my-network-operator" TargetMode="External"/><Relationship Id="rId15" Type="http://schemas.openxmlformats.org/officeDocument/2006/relationships/slide" Target="slide11.xml"/><Relationship Id="rId23" Type="http://schemas.openxmlformats.org/officeDocument/2006/relationships/slide" Target="slide27.xml"/><Relationship Id="rId28" Type="http://schemas.openxmlformats.org/officeDocument/2006/relationships/slide" Target="slide2.xml"/><Relationship Id="rId10" Type="http://schemas.openxmlformats.org/officeDocument/2006/relationships/hyperlink" Target="https://www.ogauthority.co.uk/about-us/our-mission-statement/" TargetMode="External"/><Relationship Id="rId19" Type="http://schemas.openxmlformats.org/officeDocument/2006/relationships/slide" Target="slide5.xml"/><Relationship Id="rId4" Type="http://schemas.openxmlformats.org/officeDocument/2006/relationships/slide" Target="slide29.xml"/><Relationship Id="rId9" Type="http://schemas.openxmlformats.org/officeDocument/2006/relationships/hyperlink" Target="https://www.nationalgas.com/our-businesses/emergencies" TargetMode="External"/><Relationship Id="rId14" Type="http://schemas.openxmlformats.org/officeDocument/2006/relationships/slide" Target="slide7.xml"/><Relationship Id="rId22" Type="http://schemas.openxmlformats.org/officeDocument/2006/relationships/slide" Target="slide16.xml"/><Relationship Id="rId27" Type="http://schemas.openxmlformats.org/officeDocument/2006/relationships/image" Target="../media/image11.svg"/><Relationship Id="rId30" Type="http://schemas.openxmlformats.org/officeDocument/2006/relationships/image" Target="../media/image7.svg"/></Relationships>
</file>

<file path=ppt/slides/_rels/slide28.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slide" Target="slide14.xml"/><Relationship Id="rId18" Type="http://schemas.openxmlformats.org/officeDocument/2006/relationships/image" Target="../media/image9.svg"/><Relationship Id="rId3" Type="http://schemas.microsoft.com/office/2018/10/relationships/comments" Target="../comments/modernComment_140_8D854AB6.xml"/><Relationship Id="rId21" Type="http://schemas.openxmlformats.org/officeDocument/2006/relationships/slide" Target="slide2.xml"/><Relationship Id="rId7" Type="http://schemas.openxmlformats.org/officeDocument/2006/relationships/slide" Target="slide7.xml"/><Relationship Id="rId12" Type="http://schemas.openxmlformats.org/officeDocument/2006/relationships/slide" Target="slide5.xml"/><Relationship Id="rId17" Type="http://schemas.openxmlformats.org/officeDocument/2006/relationships/image" Target="../media/image8.png"/><Relationship Id="rId2" Type="http://schemas.openxmlformats.org/officeDocument/2006/relationships/notesSlide" Target="../notesSlides/notesSlide20.xml"/><Relationship Id="rId16" Type="http://schemas.openxmlformats.org/officeDocument/2006/relationships/slide" Target="slide27.xml"/><Relationship Id="rId20" Type="http://schemas.openxmlformats.org/officeDocument/2006/relationships/image" Target="../media/image11.svg"/><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slide" Target="slide13.xml"/><Relationship Id="rId5" Type="http://schemas.openxmlformats.org/officeDocument/2006/relationships/slide" Target="slide3.xml"/><Relationship Id="rId15" Type="http://schemas.openxmlformats.org/officeDocument/2006/relationships/slide" Target="slide16.xml"/><Relationship Id="rId23" Type="http://schemas.openxmlformats.org/officeDocument/2006/relationships/image" Target="../media/image7.svg"/><Relationship Id="rId10" Type="http://schemas.openxmlformats.org/officeDocument/2006/relationships/slide" Target="slide8.xml"/><Relationship Id="rId19" Type="http://schemas.openxmlformats.org/officeDocument/2006/relationships/image" Target="../media/image10.png"/><Relationship Id="rId4" Type="http://schemas.openxmlformats.org/officeDocument/2006/relationships/hyperlink" Target="https://assets.publishing.service.gov.uk/government/uploads/system/uploads/attachment_data/file/995049/esec-guidance.pdf" TargetMode="External"/><Relationship Id="rId9" Type="http://schemas.openxmlformats.org/officeDocument/2006/relationships/slide" Target="slide12.xml"/><Relationship Id="rId14" Type="http://schemas.openxmlformats.org/officeDocument/2006/relationships/slide" Target="slide23.xml"/><Relationship Id="rId22" Type="http://schemas.openxmlformats.org/officeDocument/2006/relationships/image" Target="../media/image6.png"/></Relationships>
</file>

<file path=ppt/slides/_rels/slide29.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23.xml"/><Relationship Id="rId18" Type="http://schemas.openxmlformats.org/officeDocument/2006/relationships/image" Target="../media/image10.png"/><Relationship Id="rId3" Type="http://schemas.microsoft.com/office/2018/10/relationships/comments" Target="../comments/modernComment_11B_60CF060B.xml"/><Relationship Id="rId21" Type="http://schemas.openxmlformats.org/officeDocument/2006/relationships/image" Target="../media/image6.png"/><Relationship Id="rId7" Type="http://schemas.openxmlformats.org/officeDocument/2006/relationships/slide" Target="slide11.xml"/><Relationship Id="rId12" Type="http://schemas.openxmlformats.org/officeDocument/2006/relationships/slide" Target="slide14.xml"/><Relationship Id="rId17" Type="http://schemas.openxmlformats.org/officeDocument/2006/relationships/image" Target="../media/image9.svg"/><Relationship Id="rId2" Type="http://schemas.openxmlformats.org/officeDocument/2006/relationships/notesSlide" Target="../notesSlides/notesSlide21.xml"/><Relationship Id="rId16" Type="http://schemas.openxmlformats.org/officeDocument/2006/relationships/image" Target="../media/image8.png"/><Relationship Id="rId20"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7.xml"/><Relationship Id="rId11" Type="http://schemas.openxmlformats.org/officeDocument/2006/relationships/slide" Target="slide5.xml"/><Relationship Id="rId5" Type="http://schemas.openxmlformats.org/officeDocument/2006/relationships/slide" Target="slide4.xml"/><Relationship Id="rId15" Type="http://schemas.openxmlformats.org/officeDocument/2006/relationships/slide" Target="slide27.xml"/><Relationship Id="rId10" Type="http://schemas.openxmlformats.org/officeDocument/2006/relationships/slide" Target="slide13.xml"/><Relationship Id="rId19" Type="http://schemas.openxmlformats.org/officeDocument/2006/relationships/image" Target="../media/image11.svg"/><Relationship Id="rId4" Type="http://schemas.openxmlformats.org/officeDocument/2006/relationships/slide" Target="slide3.xml"/><Relationship Id="rId9" Type="http://schemas.openxmlformats.org/officeDocument/2006/relationships/slide" Target="slide8.xml"/><Relationship Id="rId14" Type="http://schemas.openxmlformats.org/officeDocument/2006/relationships/slide" Target="slide16.xml"/><Relationship Id="rId22" Type="http://schemas.openxmlformats.org/officeDocument/2006/relationships/image" Target="../media/image7.svg"/></Relationships>
</file>

<file path=ppt/slides/_rels/slide3.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23.xml"/><Relationship Id="rId18" Type="http://schemas.openxmlformats.org/officeDocument/2006/relationships/image" Target="../media/image9.svg"/><Relationship Id="rId3" Type="http://schemas.microsoft.com/office/2018/10/relationships/comments" Target="../comments/modernComment_13D_BEA73DBE.xml"/><Relationship Id="rId21" Type="http://schemas.openxmlformats.org/officeDocument/2006/relationships/slide" Target="slide2.xml"/><Relationship Id="rId7" Type="http://schemas.openxmlformats.org/officeDocument/2006/relationships/slide" Target="slide4.xml"/><Relationship Id="rId12" Type="http://schemas.openxmlformats.org/officeDocument/2006/relationships/slide" Target="slide13.xml"/><Relationship Id="rId17" Type="http://schemas.openxmlformats.org/officeDocument/2006/relationships/image" Target="../media/image8.png"/><Relationship Id="rId2" Type="http://schemas.openxmlformats.org/officeDocument/2006/relationships/notesSlide" Target="../notesSlides/notesSlide3.xml"/><Relationship Id="rId16" Type="http://schemas.openxmlformats.org/officeDocument/2006/relationships/slide" Target="slide27.xml"/><Relationship Id="rId20" Type="http://schemas.openxmlformats.org/officeDocument/2006/relationships/image" Target="../media/image11.svg"/><Relationship Id="rId1" Type="http://schemas.openxmlformats.org/officeDocument/2006/relationships/slideLayout" Target="../slideLayouts/slideLayout7.xml"/><Relationship Id="rId6" Type="http://schemas.openxmlformats.org/officeDocument/2006/relationships/slide" Target="slide3.xml"/><Relationship Id="rId11" Type="http://schemas.openxmlformats.org/officeDocument/2006/relationships/slide" Target="slide8.xml"/><Relationship Id="rId5" Type="http://schemas.openxmlformats.org/officeDocument/2006/relationships/slide" Target="slide14.xml"/><Relationship Id="rId15" Type="http://schemas.openxmlformats.org/officeDocument/2006/relationships/slide" Target="slide5.xml"/><Relationship Id="rId23" Type="http://schemas.openxmlformats.org/officeDocument/2006/relationships/image" Target="../media/image7.svg"/><Relationship Id="rId10" Type="http://schemas.openxmlformats.org/officeDocument/2006/relationships/slide" Target="slide12.xml"/><Relationship Id="rId19" Type="http://schemas.openxmlformats.org/officeDocument/2006/relationships/image" Target="../media/image10.png"/><Relationship Id="rId4" Type="http://schemas.openxmlformats.org/officeDocument/2006/relationships/slide" Target="slide26.xml"/><Relationship Id="rId9" Type="http://schemas.openxmlformats.org/officeDocument/2006/relationships/slide" Target="slide11.xml"/><Relationship Id="rId14" Type="http://schemas.openxmlformats.org/officeDocument/2006/relationships/slide" Target="slide16.xml"/><Relationship Id="rId22" Type="http://schemas.openxmlformats.org/officeDocument/2006/relationships/image" Target="../media/image6.png"/></Relationships>
</file>

<file path=ppt/slides/_rels/slide30.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27.xml"/><Relationship Id="rId18" Type="http://schemas.openxmlformats.org/officeDocument/2006/relationships/slide" Target="slide2.xml"/><Relationship Id="rId3" Type="http://schemas.openxmlformats.org/officeDocument/2006/relationships/slide" Target="slide3.xml"/><Relationship Id="rId7" Type="http://schemas.openxmlformats.org/officeDocument/2006/relationships/slide" Target="slide8.xml"/><Relationship Id="rId12" Type="http://schemas.openxmlformats.org/officeDocument/2006/relationships/slide" Target="slide16.xml"/><Relationship Id="rId17" Type="http://schemas.openxmlformats.org/officeDocument/2006/relationships/image" Target="../media/image11.svg"/><Relationship Id="rId2" Type="http://schemas.openxmlformats.org/officeDocument/2006/relationships/slide" Target="slide11.xml"/><Relationship Id="rId16" Type="http://schemas.openxmlformats.org/officeDocument/2006/relationships/image" Target="../media/image10.png"/><Relationship Id="rId20" Type="http://schemas.openxmlformats.org/officeDocument/2006/relationships/image" Target="../media/image7.svg"/><Relationship Id="rId1" Type="http://schemas.openxmlformats.org/officeDocument/2006/relationships/slideLayout" Target="../slideLayouts/slideLayout7.xml"/><Relationship Id="rId6" Type="http://schemas.openxmlformats.org/officeDocument/2006/relationships/slide" Target="slide12.xml"/><Relationship Id="rId11" Type="http://schemas.openxmlformats.org/officeDocument/2006/relationships/slide" Target="slide23.xml"/><Relationship Id="rId5" Type="http://schemas.openxmlformats.org/officeDocument/2006/relationships/slide" Target="slide7.xml"/><Relationship Id="rId15" Type="http://schemas.openxmlformats.org/officeDocument/2006/relationships/image" Target="../media/image9.svg"/><Relationship Id="rId10" Type="http://schemas.openxmlformats.org/officeDocument/2006/relationships/slide" Target="slide14.xml"/><Relationship Id="rId19" Type="http://schemas.openxmlformats.org/officeDocument/2006/relationships/image" Target="../media/image6.png"/><Relationship Id="rId4" Type="http://schemas.openxmlformats.org/officeDocument/2006/relationships/slide" Target="slide4.xml"/><Relationship Id="rId9" Type="http://schemas.openxmlformats.org/officeDocument/2006/relationships/slide" Target="slide5.xml"/><Relationship Id="rId14" Type="http://schemas.openxmlformats.org/officeDocument/2006/relationships/image" Target="../media/image8.png"/></Relationships>
</file>

<file path=ppt/slides/_rels/slide31.xml.rels><?xml version="1.0" encoding="UTF-8" standalone="yes"?>
<Relationships xmlns="http://schemas.openxmlformats.org/package/2006/relationships"><Relationship Id="rId3" Type="http://schemas.openxmlformats.org/officeDocument/2006/relationships/slide" Target="slide2.xml"/><Relationship Id="rId2" Type="http://schemas.microsoft.com/office/2018/10/relationships/comments" Target="../comments/modernComment_121_81446A46.xml"/><Relationship Id="rId1" Type="http://schemas.openxmlformats.org/officeDocument/2006/relationships/slideLayout" Target="../slideLayouts/slideLayout1.xml"/><Relationship Id="rId5" Type="http://schemas.openxmlformats.org/officeDocument/2006/relationships/image" Target="../media/image7.sv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23.xml"/><Relationship Id="rId18" Type="http://schemas.openxmlformats.org/officeDocument/2006/relationships/image" Target="../media/image10.png"/><Relationship Id="rId3" Type="http://schemas.microsoft.com/office/2018/10/relationships/comments" Target="../comments/modernComment_13F_64144F56.xml"/><Relationship Id="rId21" Type="http://schemas.openxmlformats.org/officeDocument/2006/relationships/image" Target="../media/image6.png"/><Relationship Id="rId7" Type="http://schemas.openxmlformats.org/officeDocument/2006/relationships/slide" Target="slide11.xml"/><Relationship Id="rId12" Type="http://schemas.openxmlformats.org/officeDocument/2006/relationships/slide" Target="slide14.xml"/><Relationship Id="rId17" Type="http://schemas.openxmlformats.org/officeDocument/2006/relationships/image" Target="../media/image9.svg"/><Relationship Id="rId2" Type="http://schemas.openxmlformats.org/officeDocument/2006/relationships/notesSlide" Target="../notesSlides/notesSlide4.xml"/><Relationship Id="rId16" Type="http://schemas.openxmlformats.org/officeDocument/2006/relationships/image" Target="../media/image8.png"/><Relationship Id="rId20" Type="http://schemas.openxmlformats.org/officeDocument/2006/relationships/slide" Target="slide2.xml"/><Relationship Id="rId1" Type="http://schemas.openxmlformats.org/officeDocument/2006/relationships/slideLayout" Target="../slideLayouts/slideLayout1.xml"/><Relationship Id="rId6" Type="http://schemas.openxmlformats.org/officeDocument/2006/relationships/slide" Target="slide7.xml"/><Relationship Id="rId11" Type="http://schemas.openxmlformats.org/officeDocument/2006/relationships/slide" Target="slide8.xml"/><Relationship Id="rId5" Type="http://schemas.openxmlformats.org/officeDocument/2006/relationships/slide" Target="slide12.xml"/><Relationship Id="rId15" Type="http://schemas.openxmlformats.org/officeDocument/2006/relationships/slide" Target="slide27.xml"/><Relationship Id="rId10" Type="http://schemas.openxmlformats.org/officeDocument/2006/relationships/slide" Target="slide4.xml"/><Relationship Id="rId19" Type="http://schemas.openxmlformats.org/officeDocument/2006/relationships/image" Target="../media/image11.svg"/><Relationship Id="rId4" Type="http://schemas.openxmlformats.org/officeDocument/2006/relationships/slide" Target="slide5.xml"/><Relationship Id="rId9" Type="http://schemas.openxmlformats.org/officeDocument/2006/relationships/slide" Target="slide3.xml"/><Relationship Id="rId14" Type="http://schemas.openxmlformats.org/officeDocument/2006/relationships/slide" Target="slide16.xml"/><Relationship Id="rId22" Type="http://schemas.openxmlformats.org/officeDocument/2006/relationships/image" Target="../media/image7.svg"/></Relationships>
</file>

<file path=ppt/slides/_rels/slide5.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slide" Target="slide23.xml"/><Relationship Id="rId18" Type="http://schemas.openxmlformats.org/officeDocument/2006/relationships/image" Target="../media/image10.png"/><Relationship Id="rId3" Type="http://schemas.microsoft.com/office/2018/10/relationships/comments" Target="../comments/modernComment_106_7164D23B.xml"/><Relationship Id="rId21" Type="http://schemas.openxmlformats.org/officeDocument/2006/relationships/image" Target="../media/image6.png"/><Relationship Id="rId7" Type="http://schemas.openxmlformats.org/officeDocument/2006/relationships/slide" Target="slide7.xml"/><Relationship Id="rId12" Type="http://schemas.openxmlformats.org/officeDocument/2006/relationships/slide" Target="slide14.xml"/><Relationship Id="rId17" Type="http://schemas.openxmlformats.org/officeDocument/2006/relationships/image" Target="../media/image9.svg"/><Relationship Id="rId2" Type="http://schemas.openxmlformats.org/officeDocument/2006/relationships/notesSlide" Target="../notesSlides/notesSlide5.xml"/><Relationship Id="rId16" Type="http://schemas.openxmlformats.org/officeDocument/2006/relationships/image" Target="../media/image8.png"/><Relationship Id="rId20"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slide" Target="slide5.xml"/><Relationship Id="rId5" Type="http://schemas.openxmlformats.org/officeDocument/2006/relationships/slide" Target="slide3.xml"/><Relationship Id="rId15" Type="http://schemas.openxmlformats.org/officeDocument/2006/relationships/slide" Target="slide27.xml"/><Relationship Id="rId10" Type="http://schemas.openxmlformats.org/officeDocument/2006/relationships/slide" Target="slide13.xml"/><Relationship Id="rId19" Type="http://schemas.openxmlformats.org/officeDocument/2006/relationships/image" Target="../media/image11.svg"/><Relationship Id="rId4" Type="http://schemas.openxmlformats.org/officeDocument/2006/relationships/slide" Target="slide8.xml"/><Relationship Id="rId9" Type="http://schemas.openxmlformats.org/officeDocument/2006/relationships/slide" Target="slide12.xml"/><Relationship Id="rId14" Type="http://schemas.openxmlformats.org/officeDocument/2006/relationships/slide" Target="slide16.xml"/><Relationship Id="rId22" Type="http://schemas.openxmlformats.org/officeDocument/2006/relationships/image" Target="../media/image7.svg"/></Relationships>
</file>

<file path=ppt/slides/_rels/slide6.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slide" Target="slide14.xml"/><Relationship Id="rId18" Type="http://schemas.openxmlformats.org/officeDocument/2006/relationships/image" Target="../media/image9.svg"/><Relationship Id="rId3" Type="http://schemas.microsoft.com/office/2018/10/relationships/comments" Target="../comments/modernComment_13C_D474A7F0.xml"/><Relationship Id="rId21" Type="http://schemas.openxmlformats.org/officeDocument/2006/relationships/slide" Target="slide2.xml"/><Relationship Id="rId7" Type="http://schemas.openxmlformats.org/officeDocument/2006/relationships/slide" Target="slide7.xml"/><Relationship Id="rId12" Type="http://schemas.openxmlformats.org/officeDocument/2006/relationships/slide" Target="slide5.xml"/><Relationship Id="rId17" Type="http://schemas.openxmlformats.org/officeDocument/2006/relationships/image" Target="../media/image8.png"/><Relationship Id="rId25" Type="http://schemas.openxmlformats.org/officeDocument/2006/relationships/image" Target="../media/image14.png"/><Relationship Id="rId2" Type="http://schemas.openxmlformats.org/officeDocument/2006/relationships/notesSlide" Target="../notesSlides/notesSlide6.xml"/><Relationship Id="rId16" Type="http://schemas.openxmlformats.org/officeDocument/2006/relationships/slide" Target="slide27.xml"/><Relationship Id="rId20" Type="http://schemas.openxmlformats.org/officeDocument/2006/relationships/image" Target="../media/image11.svg"/><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slide" Target="slide13.xml"/><Relationship Id="rId24" Type="http://schemas.openxmlformats.org/officeDocument/2006/relationships/slide" Target="slide29.xml"/><Relationship Id="rId5" Type="http://schemas.openxmlformats.org/officeDocument/2006/relationships/slide" Target="slide3.xml"/><Relationship Id="rId15" Type="http://schemas.openxmlformats.org/officeDocument/2006/relationships/slide" Target="slide16.xml"/><Relationship Id="rId23" Type="http://schemas.openxmlformats.org/officeDocument/2006/relationships/image" Target="../media/image7.svg"/><Relationship Id="rId10" Type="http://schemas.openxmlformats.org/officeDocument/2006/relationships/slide" Target="slide8.xml"/><Relationship Id="rId19" Type="http://schemas.openxmlformats.org/officeDocument/2006/relationships/image" Target="../media/image10.png"/><Relationship Id="rId4" Type="http://schemas.openxmlformats.org/officeDocument/2006/relationships/image" Target="../media/image13.jpeg"/><Relationship Id="rId9" Type="http://schemas.openxmlformats.org/officeDocument/2006/relationships/slide" Target="slide12.xml"/><Relationship Id="rId14" Type="http://schemas.openxmlformats.org/officeDocument/2006/relationships/slide" Target="slide23.xml"/><Relationship Id="rId22"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23.xml"/><Relationship Id="rId18" Type="http://schemas.openxmlformats.org/officeDocument/2006/relationships/image" Target="../media/image10.png"/><Relationship Id="rId3" Type="http://schemas.microsoft.com/office/2018/10/relationships/comments" Target="../comments/modernComment_10E_83EA3EEE.xml"/><Relationship Id="rId21" Type="http://schemas.openxmlformats.org/officeDocument/2006/relationships/image" Target="../media/image6.png"/><Relationship Id="rId7" Type="http://schemas.openxmlformats.org/officeDocument/2006/relationships/slide" Target="slide11.xml"/><Relationship Id="rId12" Type="http://schemas.openxmlformats.org/officeDocument/2006/relationships/slide" Target="slide14.xml"/><Relationship Id="rId17" Type="http://schemas.openxmlformats.org/officeDocument/2006/relationships/image" Target="../media/image9.svg"/><Relationship Id="rId2" Type="http://schemas.openxmlformats.org/officeDocument/2006/relationships/notesSlide" Target="../notesSlides/notesSlide7.xml"/><Relationship Id="rId16" Type="http://schemas.openxmlformats.org/officeDocument/2006/relationships/image" Target="../media/image8.png"/><Relationship Id="rId20"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7.xml"/><Relationship Id="rId11" Type="http://schemas.openxmlformats.org/officeDocument/2006/relationships/slide" Target="slide5.xml"/><Relationship Id="rId24" Type="http://schemas.openxmlformats.org/officeDocument/2006/relationships/image" Target="../media/image14.png"/><Relationship Id="rId5" Type="http://schemas.openxmlformats.org/officeDocument/2006/relationships/slide" Target="slide4.xml"/><Relationship Id="rId15" Type="http://schemas.openxmlformats.org/officeDocument/2006/relationships/slide" Target="slide27.xml"/><Relationship Id="rId23" Type="http://schemas.openxmlformats.org/officeDocument/2006/relationships/slide" Target="slide29.xml"/><Relationship Id="rId10" Type="http://schemas.openxmlformats.org/officeDocument/2006/relationships/slide" Target="slide13.xml"/><Relationship Id="rId19" Type="http://schemas.openxmlformats.org/officeDocument/2006/relationships/image" Target="../media/image11.svg"/><Relationship Id="rId4" Type="http://schemas.openxmlformats.org/officeDocument/2006/relationships/slide" Target="slide3.xml"/><Relationship Id="rId9" Type="http://schemas.openxmlformats.org/officeDocument/2006/relationships/slide" Target="slide8.xml"/><Relationship Id="rId14" Type="http://schemas.openxmlformats.org/officeDocument/2006/relationships/slide" Target="slide16.xml"/><Relationship Id="rId22" Type="http://schemas.openxmlformats.org/officeDocument/2006/relationships/image" Target="../media/image7.svg"/></Relationships>
</file>

<file path=ppt/slides/_rels/slide8.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slide" Target="slide14.xml"/><Relationship Id="rId18" Type="http://schemas.openxmlformats.org/officeDocument/2006/relationships/image" Target="../media/image9.svg"/><Relationship Id="rId3" Type="http://schemas.microsoft.com/office/2018/10/relationships/comments" Target="../comments/modernComment_10F_A070B97F.xml"/><Relationship Id="rId21" Type="http://schemas.openxmlformats.org/officeDocument/2006/relationships/slide" Target="slide2.xml"/><Relationship Id="rId7" Type="http://schemas.openxmlformats.org/officeDocument/2006/relationships/slide" Target="slide7.xml"/><Relationship Id="rId12" Type="http://schemas.openxmlformats.org/officeDocument/2006/relationships/slide" Target="slide5.xml"/><Relationship Id="rId17" Type="http://schemas.openxmlformats.org/officeDocument/2006/relationships/image" Target="../media/image8.png"/><Relationship Id="rId25" Type="http://schemas.openxmlformats.org/officeDocument/2006/relationships/image" Target="../media/image14.png"/><Relationship Id="rId2" Type="http://schemas.openxmlformats.org/officeDocument/2006/relationships/notesSlide" Target="../notesSlides/notesSlide8.xml"/><Relationship Id="rId16" Type="http://schemas.openxmlformats.org/officeDocument/2006/relationships/slide" Target="slide27.xml"/><Relationship Id="rId20" Type="http://schemas.openxmlformats.org/officeDocument/2006/relationships/image" Target="../media/image11.svg"/><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slide" Target="slide13.xml"/><Relationship Id="rId24" Type="http://schemas.openxmlformats.org/officeDocument/2006/relationships/slide" Target="slide29.xml"/><Relationship Id="rId5" Type="http://schemas.openxmlformats.org/officeDocument/2006/relationships/slide" Target="slide3.xml"/><Relationship Id="rId15" Type="http://schemas.openxmlformats.org/officeDocument/2006/relationships/slide" Target="slide16.xml"/><Relationship Id="rId23" Type="http://schemas.openxmlformats.org/officeDocument/2006/relationships/image" Target="../media/image7.svg"/><Relationship Id="rId10" Type="http://schemas.openxmlformats.org/officeDocument/2006/relationships/slide" Target="slide8.xml"/><Relationship Id="rId19" Type="http://schemas.openxmlformats.org/officeDocument/2006/relationships/image" Target="../media/image10.png"/><Relationship Id="rId4" Type="http://schemas.openxmlformats.org/officeDocument/2006/relationships/slide" Target="slide9.xml"/><Relationship Id="rId9" Type="http://schemas.openxmlformats.org/officeDocument/2006/relationships/slide" Target="slide12.xml"/><Relationship Id="rId14" Type="http://schemas.openxmlformats.org/officeDocument/2006/relationships/slide" Target="slide23.xml"/><Relationship Id="rId22"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slide" Target="slide16.xml"/><Relationship Id="rId18" Type="http://schemas.openxmlformats.org/officeDocument/2006/relationships/image" Target="../media/image11.svg"/><Relationship Id="rId3" Type="http://schemas.openxmlformats.org/officeDocument/2006/relationships/slide" Target="slide3.xml"/><Relationship Id="rId21" Type="http://schemas.openxmlformats.org/officeDocument/2006/relationships/image" Target="../media/image7.svg"/><Relationship Id="rId7" Type="http://schemas.openxmlformats.org/officeDocument/2006/relationships/slide" Target="slide12.xml"/><Relationship Id="rId12" Type="http://schemas.openxmlformats.org/officeDocument/2006/relationships/slide" Target="slide23.xml"/><Relationship Id="rId17" Type="http://schemas.openxmlformats.org/officeDocument/2006/relationships/image" Target="../media/image10.png"/><Relationship Id="rId2" Type="http://schemas.openxmlformats.org/officeDocument/2006/relationships/image" Target="../media/image15.png"/><Relationship Id="rId16" Type="http://schemas.openxmlformats.org/officeDocument/2006/relationships/image" Target="../media/image9.svg"/><Relationship Id="rId20"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slide" Target="slide11.xml"/><Relationship Id="rId11" Type="http://schemas.openxmlformats.org/officeDocument/2006/relationships/slide" Target="slide14.xml"/><Relationship Id="rId5" Type="http://schemas.openxmlformats.org/officeDocument/2006/relationships/slide" Target="slide7.xml"/><Relationship Id="rId15" Type="http://schemas.openxmlformats.org/officeDocument/2006/relationships/image" Target="../media/image8.png"/><Relationship Id="rId10" Type="http://schemas.openxmlformats.org/officeDocument/2006/relationships/slide" Target="slide5.xml"/><Relationship Id="rId19" Type="http://schemas.openxmlformats.org/officeDocument/2006/relationships/slide" Target="slide2.xml"/><Relationship Id="rId4" Type="http://schemas.openxmlformats.org/officeDocument/2006/relationships/slide" Target="slide4.xml"/><Relationship Id="rId9" Type="http://schemas.openxmlformats.org/officeDocument/2006/relationships/slide" Target="slide13.xml"/><Relationship Id="rId14" Type="http://schemas.openxmlformats.org/officeDocument/2006/relationships/slide" Target="slide2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313A9C3-7B6E-E9F1-997C-7BF4EB35EAB1}"/>
              </a:ext>
            </a:extLst>
          </p:cNvPr>
          <p:cNvPicPr>
            <a:picLocks noChangeAspect="1"/>
          </p:cNvPicPr>
          <p:nvPr/>
        </p:nvPicPr>
        <p:blipFill rotWithShape="1">
          <a:blip r:embed="rId3"/>
          <a:srcRect l="30974" t="53129" r="-1217" b="-3103"/>
          <a:stretch/>
        </p:blipFill>
        <p:spPr>
          <a:xfrm>
            <a:off x="6629400" y="-300567"/>
            <a:ext cx="6571975" cy="7772400"/>
          </a:xfrm>
          <a:prstGeom prst="rect">
            <a:avLst/>
          </a:prstGeom>
          <a:ln>
            <a:noFill/>
          </a:ln>
          <a:effectLst>
            <a:softEdge rad="63500"/>
          </a:effectLst>
        </p:spPr>
      </p:pic>
      <p:grpSp>
        <p:nvGrpSpPr>
          <p:cNvPr id="8" name="Group 7">
            <a:extLst>
              <a:ext uri="{FF2B5EF4-FFF2-40B4-BE49-F238E27FC236}">
                <a16:creationId xmlns:a16="http://schemas.microsoft.com/office/drawing/2014/main" id="{4AE4F41F-CF29-8F01-30AE-6F6B28535B51}"/>
              </a:ext>
            </a:extLst>
          </p:cNvPr>
          <p:cNvGrpSpPr/>
          <p:nvPr/>
        </p:nvGrpSpPr>
        <p:grpSpPr>
          <a:xfrm>
            <a:off x="266237" y="4838700"/>
            <a:ext cx="4149347" cy="1637399"/>
            <a:chOff x="1093838" y="5212266"/>
            <a:chExt cx="4149347" cy="1030017"/>
          </a:xfrm>
        </p:grpSpPr>
        <p:sp>
          <p:nvSpPr>
            <p:cNvPr id="10" name="Rectangle 9">
              <a:extLst>
                <a:ext uri="{FF2B5EF4-FFF2-40B4-BE49-F238E27FC236}">
                  <a16:creationId xmlns:a16="http://schemas.microsoft.com/office/drawing/2014/main" id="{EB81835F-5679-0BB5-D411-14341E40E37F}"/>
                </a:ext>
              </a:extLst>
            </p:cNvPr>
            <p:cNvSpPr/>
            <p:nvPr/>
          </p:nvSpPr>
          <p:spPr>
            <a:xfrm>
              <a:off x="1096487" y="5212266"/>
              <a:ext cx="4146698" cy="4496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3600" b="1">
                  <a:latin typeface="Arial" panose="020B0604020202020204" pitchFamily="34" charset="0"/>
                  <a:cs typeface="Arial" panose="020B0604020202020204" pitchFamily="34" charset="0"/>
                </a:rPr>
                <a:t>N</a:t>
              </a:r>
              <a:r>
                <a:rPr lang="en-GB" sz="3600">
                  <a:latin typeface="Arial Nova Light" panose="020B0604020202020204" pitchFamily="34" charset="0"/>
                  <a:cs typeface="Arial" panose="020B0604020202020204" pitchFamily="34" charset="0"/>
                </a:rPr>
                <a:t>etwork</a:t>
              </a:r>
            </a:p>
          </p:txBody>
        </p:sp>
        <p:sp>
          <p:nvSpPr>
            <p:cNvPr id="11" name="Rectangle 10">
              <a:extLst>
                <a:ext uri="{FF2B5EF4-FFF2-40B4-BE49-F238E27FC236}">
                  <a16:creationId xmlns:a16="http://schemas.microsoft.com/office/drawing/2014/main" id="{C617FC91-E685-140E-69B5-5533D62E3860}"/>
                </a:ext>
              </a:extLst>
            </p:cNvPr>
            <p:cNvSpPr/>
            <p:nvPr/>
          </p:nvSpPr>
          <p:spPr>
            <a:xfrm>
              <a:off x="1093838" y="5827806"/>
              <a:ext cx="4146698" cy="4144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a:latin typeface="Arial" panose="020B0604020202020204" pitchFamily="34" charset="0"/>
                  <a:cs typeface="Arial" panose="020B0604020202020204" pitchFamily="34" charset="0"/>
                </a:rPr>
                <a:t>C</a:t>
              </a:r>
              <a:r>
                <a:rPr lang="en-GB" sz="3600">
                  <a:latin typeface="Arial Nova Light" panose="020B0604020202020204" pitchFamily="34" charset="0"/>
                  <a:cs typeface="Arial" panose="020B0604020202020204" pitchFamily="34" charset="0"/>
                </a:rPr>
                <a:t>o-ordinator</a:t>
              </a:r>
            </a:p>
          </p:txBody>
        </p:sp>
        <p:sp>
          <p:nvSpPr>
            <p:cNvPr id="12" name="Rectangle 11">
              <a:extLst>
                <a:ext uri="{FF2B5EF4-FFF2-40B4-BE49-F238E27FC236}">
                  <a16:creationId xmlns:a16="http://schemas.microsoft.com/office/drawing/2014/main" id="{7856EF07-BBBC-DF74-C6AB-F9D3E8C87239}"/>
                </a:ext>
              </a:extLst>
            </p:cNvPr>
            <p:cNvSpPr/>
            <p:nvPr/>
          </p:nvSpPr>
          <p:spPr>
            <a:xfrm>
              <a:off x="1094946" y="5691166"/>
              <a:ext cx="4146698" cy="795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a:latin typeface="Arial" panose="020B0604020202020204" pitchFamily="34" charset="0"/>
                  <a:cs typeface="Arial" panose="020B0604020202020204" pitchFamily="34" charset="0"/>
                </a:rPr>
                <a:t>E</a:t>
              </a:r>
              <a:r>
                <a:rPr lang="en-GB" sz="3600">
                  <a:latin typeface="Arial Nova Light" panose="020B0604020202020204" pitchFamily="34" charset="0"/>
                  <a:cs typeface="Arial" panose="020B0604020202020204" pitchFamily="34" charset="0"/>
                </a:rPr>
                <a:t>mergency</a:t>
              </a:r>
            </a:p>
          </p:txBody>
        </p:sp>
      </p:grpSp>
      <p:sp>
        <p:nvSpPr>
          <p:cNvPr id="14" name="Oval 13">
            <a:extLst>
              <a:ext uri="{FF2B5EF4-FFF2-40B4-BE49-F238E27FC236}">
                <a16:creationId xmlns:a16="http://schemas.microsoft.com/office/drawing/2014/main" id="{EFA626B1-ADF4-746F-FAAF-290DD45D9E81}"/>
              </a:ext>
            </a:extLst>
          </p:cNvPr>
          <p:cNvSpPr/>
          <p:nvPr/>
        </p:nvSpPr>
        <p:spPr>
          <a:xfrm>
            <a:off x="5689600" y="-609600"/>
            <a:ext cx="1999373" cy="79121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itle 1">
            <a:extLst>
              <a:ext uri="{FF2B5EF4-FFF2-40B4-BE49-F238E27FC236}">
                <a16:creationId xmlns:a16="http://schemas.microsoft.com/office/drawing/2014/main" id="{6326AC57-9124-FCBD-3C95-A6D7D590ECEA}"/>
              </a:ext>
            </a:extLst>
          </p:cNvPr>
          <p:cNvSpPr txBox="1">
            <a:spLocks/>
          </p:cNvSpPr>
          <p:nvPr/>
        </p:nvSpPr>
        <p:spPr>
          <a:xfrm>
            <a:off x="187581" y="1025236"/>
            <a:ext cx="7413946" cy="3284032"/>
          </a:xfrm>
          <a:prstGeom prst="rect">
            <a:avLst/>
          </a:prstGeom>
        </p:spPr>
        <p:txBody>
          <a:bodyPr vert="horz" lIns="91440" tIns="45720" rIns="91440" bIns="45720" rtlCol="0" anchor="t" anchorCtr="0">
            <a:noAutofit/>
          </a:bodyPr>
          <a:lstStyle>
            <a:lvl1pPr algn="ctr" defTabSz="914400" rtl="0" eaLnBrk="1" latinLnBrk="0" hangingPunct="1">
              <a:lnSpc>
                <a:spcPct val="80000"/>
              </a:lnSpc>
              <a:spcBef>
                <a:spcPct val="0"/>
              </a:spcBef>
              <a:buNone/>
              <a:defRPr sz="3200" kern="1200">
                <a:solidFill>
                  <a:schemeClr val="bg1"/>
                </a:solidFill>
                <a:latin typeface="+mj-lt"/>
                <a:ea typeface="+mj-ea"/>
                <a:cs typeface="+mj-cs"/>
              </a:defRPr>
            </a:lvl1pPr>
          </a:lstStyle>
          <a:p>
            <a:pPr algn="l" fontAlgn="base">
              <a:lnSpc>
                <a:spcPct val="100000"/>
              </a:lnSpc>
              <a:spcBef>
                <a:spcPts val="0"/>
              </a:spcBef>
            </a:pPr>
            <a:r>
              <a:rPr lang="en-US" sz="4000" b="1">
                <a:latin typeface="Tenorite"/>
                <a:cs typeface="Arial"/>
              </a:rPr>
              <a:t>Exercise Fahrenheit 2024 </a:t>
            </a:r>
          </a:p>
          <a:p>
            <a:pPr algn="l" fontAlgn="base">
              <a:lnSpc>
                <a:spcPct val="100000"/>
              </a:lnSpc>
              <a:spcBef>
                <a:spcPts val="0"/>
              </a:spcBef>
              <a:spcAft>
                <a:spcPts val="600"/>
              </a:spcAft>
            </a:pPr>
            <a:r>
              <a:rPr lang="en-US" sz="4000" b="1">
                <a:latin typeface="Tenorite" panose="00000500000000000000" pitchFamily="2" charset="0"/>
                <a:cs typeface="Arial" panose="020B0604020202020204" pitchFamily="34" charset="0"/>
              </a:rPr>
              <a:t>NEC Assurance Exercise</a:t>
            </a:r>
            <a:endParaRPr lang="en-US" sz="4000" b="1">
              <a:solidFill>
                <a:srgbClr val="00AFF0"/>
              </a:solidFill>
              <a:latin typeface="Tenorite" panose="00000500000000000000" pitchFamily="2" charset="0"/>
              <a:cs typeface="Arial" panose="020B0604020202020204" pitchFamily="34" charset="0"/>
            </a:endParaRPr>
          </a:p>
          <a:p>
            <a:pPr algn="l" fontAlgn="base">
              <a:lnSpc>
                <a:spcPct val="100000"/>
              </a:lnSpc>
              <a:spcBef>
                <a:spcPts val="600"/>
              </a:spcBef>
              <a:spcAft>
                <a:spcPts val="600"/>
              </a:spcAft>
            </a:pPr>
            <a:r>
              <a:rPr lang="en-US" sz="4000" b="1">
                <a:solidFill>
                  <a:schemeClr val="bg1">
                    <a:lumMod val="75000"/>
                  </a:schemeClr>
                </a:solidFill>
                <a:latin typeface="Tenorite" panose="00000500000000000000" pitchFamily="2" charset="0"/>
                <a:cs typeface="Arial" panose="020B0604020202020204" pitchFamily="34" charset="0"/>
              </a:rPr>
              <a:t>Post Exercise Report</a:t>
            </a:r>
            <a:endParaRPr lang="en-GB" sz="4000" b="1">
              <a:solidFill>
                <a:schemeClr val="bg1">
                  <a:lumMod val="75000"/>
                </a:schemeClr>
              </a:solidFill>
              <a:latin typeface="Tenorite" panose="00000500000000000000" pitchFamily="2" charset="0"/>
              <a:cs typeface="Arial" panose="020B0604020202020204" pitchFamily="34" charset="0"/>
            </a:endParaRPr>
          </a:p>
        </p:txBody>
      </p:sp>
      <p:pic>
        <p:nvPicPr>
          <p:cNvPr id="18" name="Picture 17">
            <a:hlinkClick r:id="" action="ppaction://hlinkshowjump?jump=nextslide"/>
            <a:extLst>
              <a:ext uri="{FF2B5EF4-FFF2-40B4-BE49-F238E27FC236}">
                <a16:creationId xmlns:a16="http://schemas.microsoft.com/office/drawing/2014/main" id="{5BE628BA-5A0D-88DC-435D-9B67AE4F8DFB}"/>
              </a:ext>
            </a:extLst>
          </p:cNvPr>
          <p:cNvPicPr>
            <a:picLocks noChangeAspect="1"/>
          </p:cNvPicPr>
          <p:nvPr/>
        </p:nvPicPr>
        <p:blipFill rotWithShape="1">
          <a:blip r:embed="rId4">
            <a:duotone>
              <a:schemeClr val="accent1">
                <a:shade val="45000"/>
                <a:satMod val="135000"/>
              </a:schemeClr>
              <a:prstClr val="white"/>
            </a:duotone>
          </a:blip>
          <a:srcRect r="527"/>
          <a:stretch/>
        </p:blipFill>
        <p:spPr>
          <a:xfrm>
            <a:off x="11506118" y="5646307"/>
            <a:ext cx="481472" cy="490166"/>
          </a:xfrm>
          <a:prstGeom prst="rect">
            <a:avLst/>
          </a:prstGeom>
        </p:spPr>
      </p:pic>
      <p:sp>
        <p:nvSpPr>
          <p:cNvPr id="19" name="Rectangle 18">
            <a:extLst>
              <a:ext uri="{FF2B5EF4-FFF2-40B4-BE49-F238E27FC236}">
                <a16:creationId xmlns:a16="http://schemas.microsoft.com/office/drawing/2014/main" id="{59F6F4F4-A7B6-A026-B316-C136FF342D03}"/>
              </a:ext>
            </a:extLst>
          </p:cNvPr>
          <p:cNvSpPr/>
          <p:nvPr/>
        </p:nvSpPr>
        <p:spPr>
          <a:xfrm>
            <a:off x="11445648" y="6264431"/>
            <a:ext cx="1912641" cy="295810"/>
          </a:xfrm>
          <a:prstGeom prst="rect">
            <a:avLst/>
          </a:prstGeom>
        </p:spPr>
        <p:txBody>
          <a:bodyPr wrap="square" anchor="ctr" anchorCtr="0">
            <a:noAutofit/>
          </a:bodyPr>
          <a:lstStyle/>
          <a:p>
            <a:r>
              <a:rPr lang="en-GB" sz="1400">
                <a:solidFill>
                  <a:schemeClr val="bg1"/>
                </a:solidFill>
                <a:latin typeface="Arial" panose="020B0604020202020204" pitchFamily="34" charset="0"/>
                <a:cs typeface="Arial" panose="020B0604020202020204" pitchFamily="34" charset="0"/>
              </a:rPr>
              <a:t>Next </a:t>
            </a:r>
          </a:p>
          <a:p>
            <a:r>
              <a:rPr lang="en-GB" sz="1400">
                <a:solidFill>
                  <a:schemeClr val="bg1"/>
                </a:solidFill>
                <a:latin typeface="Arial" panose="020B0604020202020204" pitchFamily="34" charset="0"/>
                <a:cs typeface="Arial" panose="020B0604020202020204" pitchFamily="34" charset="0"/>
              </a:rPr>
              <a:t>Page</a:t>
            </a:r>
          </a:p>
        </p:txBody>
      </p:sp>
      <p:pic>
        <p:nvPicPr>
          <p:cNvPr id="3" name="Picture 2">
            <a:extLst>
              <a:ext uri="{FF2B5EF4-FFF2-40B4-BE49-F238E27FC236}">
                <a16:creationId xmlns:a16="http://schemas.microsoft.com/office/drawing/2014/main" id="{9D243115-C941-C604-3068-D0D3B6050698}"/>
              </a:ext>
            </a:extLst>
          </p:cNvPr>
          <p:cNvPicPr>
            <a:picLocks noChangeAspect="1"/>
          </p:cNvPicPr>
          <p:nvPr/>
        </p:nvPicPr>
        <p:blipFill>
          <a:blip r:embed="rId5"/>
          <a:stretch>
            <a:fillRect/>
          </a:stretch>
        </p:blipFill>
        <p:spPr>
          <a:xfrm>
            <a:off x="5557922" y="4838700"/>
            <a:ext cx="1286816" cy="1573636"/>
          </a:xfrm>
          <a:prstGeom prst="rect">
            <a:avLst/>
          </a:prstGeom>
        </p:spPr>
      </p:pic>
    </p:spTree>
    <p:extLst>
      <p:ext uri="{BB962C8B-B14F-4D97-AF65-F5344CB8AC3E}">
        <p14:creationId xmlns:p14="http://schemas.microsoft.com/office/powerpoint/2010/main" val="8715211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9BA6B646-54AE-431C-8A68-2E87577085C5}"/>
              </a:ext>
            </a:extLst>
          </p:cNvPr>
          <p:cNvGraphicFramePr>
            <a:graphicFrameLocks noGrp="1"/>
          </p:cNvGraphicFramePr>
          <p:nvPr>
            <p:extLst>
              <p:ext uri="{D42A27DB-BD31-4B8C-83A1-F6EECF244321}">
                <p14:modId xmlns:p14="http://schemas.microsoft.com/office/powerpoint/2010/main" val="3534062411"/>
              </p:ext>
            </p:extLst>
          </p:nvPr>
        </p:nvGraphicFramePr>
        <p:xfrm>
          <a:off x="1842659" y="3065486"/>
          <a:ext cx="5839977" cy="3130622"/>
        </p:xfrm>
        <a:graphic>
          <a:graphicData uri="http://schemas.openxmlformats.org/drawingml/2006/table">
            <a:tbl>
              <a:tblPr firstRow="1" firstCol="1" bandRow="1">
                <a:tableStyleId>{93296810-A885-4BE3-A3E7-6D5BEEA58F35}</a:tableStyleId>
              </a:tblPr>
              <a:tblGrid>
                <a:gridCol w="699994">
                  <a:extLst>
                    <a:ext uri="{9D8B030D-6E8A-4147-A177-3AD203B41FA5}">
                      <a16:colId xmlns:a16="http://schemas.microsoft.com/office/drawing/2014/main" val="539099094"/>
                    </a:ext>
                  </a:extLst>
                </a:gridCol>
                <a:gridCol w="834319">
                  <a:extLst>
                    <a:ext uri="{9D8B030D-6E8A-4147-A177-3AD203B41FA5}">
                      <a16:colId xmlns:a16="http://schemas.microsoft.com/office/drawing/2014/main" val="4066545698"/>
                    </a:ext>
                  </a:extLst>
                </a:gridCol>
                <a:gridCol w="675205">
                  <a:extLst>
                    <a:ext uri="{9D8B030D-6E8A-4147-A177-3AD203B41FA5}">
                      <a16:colId xmlns:a16="http://schemas.microsoft.com/office/drawing/2014/main" val="4150986694"/>
                    </a:ext>
                  </a:extLst>
                </a:gridCol>
                <a:gridCol w="594833">
                  <a:extLst>
                    <a:ext uri="{9D8B030D-6E8A-4147-A177-3AD203B41FA5}">
                      <a16:colId xmlns:a16="http://schemas.microsoft.com/office/drawing/2014/main" val="2782705884"/>
                    </a:ext>
                  </a:extLst>
                </a:gridCol>
                <a:gridCol w="769007">
                  <a:extLst>
                    <a:ext uri="{9D8B030D-6E8A-4147-A177-3AD203B41FA5}">
                      <a16:colId xmlns:a16="http://schemas.microsoft.com/office/drawing/2014/main" val="2295172109"/>
                    </a:ext>
                  </a:extLst>
                </a:gridCol>
                <a:gridCol w="688515">
                  <a:extLst>
                    <a:ext uri="{9D8B030D-6E8A-4147-A177-3AD203B41FA5}">
                      <a16:colId xmlns:a16="http://schemas.microsoft.com/office/drawing/2014/main" val="3164270852"/>
                    </a:ext>
                  </a:extLst>
                </a:gridCol>
                <a:gridCol w="772349">
                  <a:extLst>
                    <a:ext uri="{9D8B030D-6E8A-4147-A177-3AD203B41FA5}">
                      <a16:colId xmlns:a16="http://schemas.microsoft.com/office/drawing/2014/main" val="3337363769"/>
                    </a:ext>
                  </a:extLst>
                </a:gridCol>
                <a:gridCol w="805755">
                  <a:extLst>
                    <a:ext uri="{9D8B030D-6E8A-4147-A177-3AD203B41FA5}">
                      <a16:colId xmlns:a16="http://schemas.microsoft.com/office/drawing/2014/main" val="3704649166"/>
                    </a:ext>
                  </a:extLst>
                </a:gridCol>
              </a:tblGrid>
              <a:tr h="316750">
                <a:tc gridSpan="8">
                  <a:txBody>
                    <a:bodyPr/>
                    <a:lstStyle/>
                    <a:p>
                      <a:pPr marL="0" algn="l" defTabSz="914400" rtl="0" eaLnBrk="1" latinLnBrk="0" hangingPunct="1">
                        <a:spcBef>
                          <a:spcPts val="300"/>
                        </a:spcBef>
                        <a:spcAft>
                          <a:spcPts val="300"/>
                        </a:spcAft>
                      </a:pPr>
                      <a:r>
                        <a:rPr lang="en-GB" sz="1200" b="1" kern="1200">
                          <a:solidFill>
                            <a:schemeClr val="lt1"/>
                          </a:solidFill>
                          <a:effectLst/>
                          <a:latin typeface="Tenorite"/>
                        </a:rPr>
                        <a:t>Exercise Fahrenheit 2024 – Performance Breakdown</a:t>
                      </a:r>
                      <a:endParaRPr lang="en-GB" sz="1200" b="1" kern="1200">
                        <a:solidFill>
                          <a:schemeClr val="lt1"/>
                        </a:solidFill>
                        <a:effectLst/>
                        <a:latin typeface="Tenorite"/>
                        <a:ea typeface="+mn-ea"/>
                        <a:cs typeface="+mn-cs"/>
                      </a:endParaRPr>
                    </a:p>
                  </a:txBody>
                  <a:tcPr marL="68580" marR="68580" marT="0" marB="0" anchor="ctr">
                    <a:solidFill>
                      <a:schemeClr val="tx1">
                        <a:lumMod val="65000"/>
                        <a:lumOff val="35000"/>
                      </a:schemeClr>
                    </a:solidFill>
                  </a:tcPr>
                </a:tc>
                <a:tc hMerge="1">
                  <a:txBody>
                    <a:bodyPr/>
                    <a:lstStyle/>
                    <a:p>
                      <a:pPr algn="ctr">
                        <a:spcBef>
                          <a:spcPts val="300"/>
                        </a:spcBef>
                        <a:spcAft>
                          <a:spcPts val="300"/>
                        </a:spcAft>
                      </a:pPr>
                      <a:endParaRPr lang="en-GB" sz="1200" b="1">
                        <a:solidFill>
                          <a:srgbClr val="00148C"/>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tc>
                <a:tc hMerge="1">
                  <a:txBody>
                    <a:bodyPr/>
                    <a:lstStyle/>
                    <a:p>
                      <a:pPr algn="ctr">
                        <a:spcBef>
                          <a:spcPts val="300"/>
                        </a:spcBef>
                        <a:spcAft>
                          <a:spcPts val="300"/>
                        </a:spcAft>
                      </a:pPr>
                      <a:endParaRPr lang="en-GB" sz="1200" b="1">
                        <a:solidFill>
                          <a:srgbClr val="00148C"/>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tc>
                <a:tc hMerge="1">
                  <a:txBody>
                    <a:bodyPr/>
                    <a:lstStyle/>
                    <a:p>
                      <a:endParaRPr lang="en-GB"/>
                    </a:p>
                  </a:txBody>
                  <a:tcPr/>
                </a:tc>
                <a:tc hMerge="1">
                  <a:txBody>
                    <a:bodyPr/>
                    <a:lstStyle/>
                    <a:p>
                      <a:pPr algn="ctr">
                        <a:spcBef>
                          <a:spcPts val="300"/>
                        </a:spcBef>
                        <a:spcAft>
                          <a:spcPts val="300"/>
                        </a:spcAft>
                      </a:pPr>
                      <a:endParaRPr lang="en-GB" sz="1200" b="1">
                        <a:solidFill>
                          <a:srgbClr val="00148C"/>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tc>
                <a:tc hMerge="1">
                  <a:txBody>
                    <a:bodyPr/>
                    <a:lstStyle/>
                    <a:p>
                      <a:endParaRPr lang="en-GB"/>
                    </a:p>
                  </a:txBody>
                  <a:tcPr/>
                </a:tc>
                <a:tc hMerge="1">
                  <a:txBody>
                    <a:bodyPr/>
                    <a:lstStyle/>
                    <a:p>
                      <a:pPr algn="ctr">
                        <a:spcBef>
                          <a:spcPts val="300"/>
                        </a:spcBef>
                        <a:spcAft>
                          <a:spcPts val="300"/>
                        </a:spcAft>
                      </a:pPr>
                      <a:endParaRPr lang="en-GB" sz="1200" b="1">
                        <a:solidFill>
                          <a:srgbClr val="00148C"/>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tc>
                <a:tc hMerge="1">
                  <a:txBody>
                    <a:bodyPr/>
                    <a:lstStyle/>
                    <a:p>
                      <a:endParaRPr lang="en-GB"/>
                    </a:p>
                  </a:txBody>
                  <a:tcPr/>
                </a:tc>
                <a:extLst>
                  <a:ext uri="{0D108BD9-81ED-4DB2-BD59-A6C34878D82A}">
                    <a16:rowId xmlns:a16="http://schemas.microsoft.com/office/drawing/2014/main" val="1694135444"/>
                  </a:ext>
                </a:extLst>
              </a:tr>
              <a:tr h="1175208">
                <a:tc>
                  <a:txBody>
                    <a:bodyPr/>
                    <a:lstStyle/>
                    <a:p>
                      <a:pPr algn="l">
                        <a:spcBef>
                          <a:spcPts val="300"/>
                        </a:spcBef>
                        <a:spcAft>
                          <a:spcPts val="300"/>
                        </a:spcAft>
                      </a:pPr>
                      <a:r>
                        <a:rPr lang="en-GB" sz="1200">
                          <a:effectLst/>
                          <a:latin typeface="Tenorite"/>
                        </a:rPr>
                        <a:t>GDN</a:t>
                      </a:r>
                      <a:endParaRPr lang="en-GB" sz="1200" b="1">
                        <a:solidFill>
                          <a:srgbClr val="00148C"/>
                        </a:solidFill>
                        <a:effectLst/>
                        <a:latin typeface="Tenorite"/>
                        <a:ea typeface="Arial" panose="020B0604020202020204" pitchFamily="34" charset="0"/>
                        <a:cs typeface="Arial" panose="020B0604020202020204" pitchFamily="34" charset="0"/>
                      </a:endParaRPr>
                    </a:p>
                  </a:txBody>
                  <a:tcPr marL="68580" marR="68580" marT="0" marB="0" anchor="ctr">
                    <a:solidFill>
                      <a:schemeClr val="tx1">
                        <a:lumMod val="65000"/>
                        <a:lumOff val="35000"/>
                      </a:schemeClr>
                    </a:solidFill>
                  </a:tcPr>
                </a:tc>
                <a:tc>
                  <a:txBody>
                    <a:bodyPr/>
                    <a:lstStyle/>
                    <a:p>
                      <a:pPr algn="ctr">
                        <a:spcBef>
                          <a:spcPts val="300"/>
                        </a:spcBef>
                        <a:spcAft>
                          <a:spcPts val="300"/>
                        </a:spcAft>
                      </a:pPr>
                      <a:r>
                        <a:rPr lang="en-GB" sz="1200">
                          <a:effectLst/>
                          <a:latin typeface="Tenorite"/>
                        </a:rPr>
                        <a:t>No. of sites attempted to be contacted</a:t>
                      </a:r>
                      <a:endParaRPr lang="en-GB" sz="1200" b="1">
                        <a:solidFill>
                          <a:srgbClr val="00148C"/>
                        </a:solidFill>
                        <a:effectLst/>
                        <a:latin typeface="Tenorite"/>
                        <a:ea typeface="Arial" panose="020B0604020202020204" pitchFamily="34" charset="0"/>
                        <a:cs typeface="Arial" panose="020B0604020202020204" pitchFamily="34" charset="0"/>
                      </a:endParaRPr>
                    </a:p>
                  </a:txBody>
                  <a:tcPr marL="68580" marR="68580" marT="0" marB="0" anchor="ctr"/>
                </a:tc>
                <a:tc gridSpan="2">
                  <a:txBody>
                    <a:bodyPr/>
                    <a:lstStyle/>
                    <a:p>
                      <a:pPr algn="ctr">
                        <a:spcBef>
                          <a:spcPts val="300"/>
                        </a:spcBef>
                        <a:spcAft>
                          <a:spcPts val="300"/>
                        </a:spcAft>
                      </a:pPr>
                      <a:r>
                        <a:rPr lang="en-GB" sz="1200">
                          <a:effectLst/>
                          <a:latin typeface="Tenorite"/>
                        </a:rPr>
                        <a:t>No. of sites where contact was made, and site </a:t>
                      </a:r>
                      <a:r>
                        <a:rPr lang="en-GB" sz="1200" u="sng">
                          <a:effectLst/>
                          <a:latin typeface="Tenorite"/>
                        </a:rPr>
                        <a:t>would</a:t>
                      </a:r>
                      <a:r>
                        <a:rPr lang="en-GB" sz="1200">
                          <a:effectLst/>
                          <a:latin typeface="Tenorite"/>
                        </a:rPr>
                        <a:t> stop using gas</a:t>
                      </a:r>
                      <a:endParaRPr lang="en-GB" sz="1200" b="1">
                        <a:solidFill>
                          <a:srgbClr val="00148C"/>
                        </a:solidFill>
                        <a:effectLst/>
                        <a:latin typeface="Tenorite"/>
                        <a:ea typeface="Arial" panose="020B0604020202020204" pitchFamily="34" charset="0"/>
                        <a:cs typeface="Arial" panose="020B0604020202020204" pitchFamily="34" charset="0"/>
                      </a:endParaRPr>
                    </a:p>
                  </a:txBody>
                  <a:tcPr marL="68580" marR="68580" marT="0" marB="0" anchor="ctr"/>
                </a:tc>
                <a:tc hMerge="1">
                  <a:txBody>
                    <a:bodyPr/>
                    <a:lstStyle/>
                    <a:p>
                      <a:endParaRPr lang="en-GB"/>
                    </a:p>
                  </a:txBody>
                  <a:tcPr/>
                </a:tc>
                <a:tc gridSpan="2">
                  <a:txBody>
                    <a:bodyPr/>
                    <a:lstStyle/>
                    <a:p>
                      <a:pPr algn="ctr">
                        <a:spcBef>
                          <a:spcPts val="300"/>
                        </a:spcBef>
                        <a:spcAft>
                          <a:spcPts val="300"/>
                        </a:spcAft>
                      </a:pPr>
                      <a:r>
                        <a:rPr lang="en-GB" sz="1200">
                          <a:effectLst/>
                          <a:latin typeface="Tenorite"/>
                        </a:rPr>
                        <a:t>No. of sites where contact was made, and site would </a:t>
                      </a:r>
                      <a:r>
                        <a:rPr lang="en-GB" sz="1200" u="sng">
                          <a:effectLst/>
                          <a:latin typeface="Tenorite"/>
                        </a:rPr>
                        <a:t>not </a:t>
                      </a:r>
                      <a:r>
                        <a:rPr lang="en-GB" sz="1200">
                          <a:effectLst/>
                          <a:latin typeface="Tenorite"/>
                        </a:rPr>
                        <a:t>stop using gas</a:t>
                      </a:r>
                      <a:endParaRPr lang="en-GB" sz="1200" b="1">
                        <a:solidFill>
                          <a:srgbClr val="00148C"/>
                        </a:solidFill>
                        <a:effectLst/>
                        <a:latin typeface="Tenorite"/>
                        <a:ea typeface="Arial" panose="020B0604020202020204" pitchFamily="34" charset="0"/>
                        <a:cs typeface="Arial" panose="020B0604020202020204" pitchFamily="34" charset="0"/>
                      </a:endParaRPr>
                    </a:p>
                  </a:txBody>
                  <a:tcPr marL="68580" marR="68580" marT="0" marB="0" anchor="ctr"/>
                </a:tc>
                <a:tc hMerge="1">
                  <a:txBody>
                    <a:bodyPr/>
                    <a:lstStyle/>
                    <a:p>
                      <a:endParaRPr lang="en-GB"/>
                    </a:p>
                  </a:txBody>
                  <a:tcPr/>
                </a:tc>
                <a:tc gridSpan="2">
                  <a:txBody>
                    <a:bodyPr/>
                    <a:lstStyle/>
                    <a:p>
                      <a:pPr algn="ctr">
                        <a:spcBef>
                          <a:spcPts val="300"/>
                        </a:spcBef>
                        <a:spcAft>
                          <a:spcPts val="300"/>
                        </a:spcAft>
                      </a:pPr>
                      <a:r>
                        <a:rPr lang="en-GB" sz="1200">
                          <a:effectLst/>
                          <a:latin typeface="Tenorite"/>
                        </a:rPr>
                        <a:t>No. of sites who could </a:t>
                      </a:r>
                      <a:r>
                        <a:rPr lang="en-GB" sz="1200" u="sng">
                          <a:effectLst/>
                          <a:latin typeface="Tenorite"/>
                        </a:rPr>
                        <a:t>not</a:t>
                      </a:r>
                      <a:r>
                        <a:rPr lang="en-GB" sz="1200" u="none">
                          <a:effectLst/>
                          <a:latin typeface="Tenorite"/>
                        </a:rPr>
                        <a:t> </a:t>
                      </a:r>
                      <a:r>
                        <a:rPr lang="en-GB" sz="1200">
                          <a:effectLst/>
                          <a:latin typeface="Tenorite"/>
                        </a:rPr>
                        <a:t>be contacted</a:t>
                      </a:r>
                      <a:endParaRPr lang="en-GB" sz="1200" b="1">
                        <a:solidFill>
                          <a:srgbClr val="00148C"/>
                        </a:solidFill>
                        <a:effectLst/>
                        <a:latin typeface="Tenorite"/>
                        <a:ea typeface="Arial" panose="020B0604020202020204" pitchFamily="34" charset="0"/>
                        <a:cs typeface="Arial" panose="020B0604020202020204" pitchFamily="34" charset="0"/>
                      </a:endParaRPr>
                    </a:p>
                  </a:txBody>
                  <a:tcPr marL="68580" marR="68580" marT="0" marB="0" anchor="ctr"/>
                </a:tc>
                <a:tc hMerge="1">
                  <a:txBody>
                    <a:bodyPr/>
                    <a:lstStyle/>
                    <a:p>
                      <a:endParaRPr lang="en-GB"/>
                    </a:p>
                  </a:txBody>
                  <a:tcPr/>
                </a:tc>
                <a:extLst>
                  <a:ext uri="{0D108BD9-81ED-4DB2-BD59-A6C34878D82A}">
                    <a16:rowId xmlns:a16="http://schemas.microsoft.com/office/drawing/2014/main" val="3372739910"/>
                  </a:ext>
                </a:extLst>
              </a:tr>
              <a:tr h="409666">
                <a:tc>
                  <a:txBody>
                    <a:bodyPr/>
                    <a:lstStyle/>
                    <a:p>
                      <a:pPr>
                        <a:spcAft>
                          <a:spcPts val="0"/>
                        </a:spcAft>
                      </a:pPr>
                      <a:r>
                        <a:rPr lang="en-GB" sz="1200">
                          <a:effectLst/>
                          <a:latin typeface="Tenorite"/>
                        </a:rPr>
                        <a:t>Cadent</a:t>
                      </a:r>
                      <a:endParaRPr lang="en-GB" sz="1200">
                        <a:solidFill>
                          <a:srgbClr val="55555A"/>
                        </a:solidFill>
                        <a:effectLst/>
                        <a:latin typeface="Tenorite"/>
                        <a:ea typeface="Arial" panose="020B0604020202020204" pitchFamily="34" charset="0"/>
                        <a:cs typeface="Arial" panose="020B0604020202020204" pitchFamily="34" charset="0"/>
                      </a:endParaRPr>
                    </a:p>
                  </a:txBody>
                  <a:tcPr marL="68580" marR="68580" marT="0" marB="0" anchor="ctr">
                    <a:solidFill>
                      <a:schemeClr val="tx1">
                        <a:lumMod val="65000"/>
                        <a:lumOff val="35000"/>
                      </a:schemeClr>
                    </a:solidFill>
                  </a:tcPr>
                </a:tc>
                <a:tc>
                  <a:txBody>
                    <a:bodyPr/>
                    <a:lstStyle/>
                    <a:p>
                      <a:pPr marL="0" algn="ctr" defTabSz="914400" rtl="0" eaLnBrk="1" latinLnBrk="0" hangingPunct="1"/>
                      <a:r>
                        <a:rPr lang="en-GB" sz="1100" kern="1200">
                          <a:solidFill>
                            <a:srgbClr val="000000"/>
                          </a:solidFill>
                          <a:effectLst/>
                          <a:latin typeface="Tenorite"/>
                          <a:ea typeface="Calibri" panose="020F0502020204030204" pitchFamily="34" charset="0"/>
                          <a:cs typeface="+mn-cs"/>
                        </a:rPr>
                        <a:t>1000</a:t>
                      </a:r>
                    </a:p>
                  </a:txBody>
                  <a:tcPr marL="68580" marR="68580" marT="9525" marB="0" anchor="ctr">
                    <a:solidFill>
                      <a:schemeClr val="bg1"/>
                    </a:solidFill>
                  </a:tcPr>
                </a:tc>
                <a:tc>
                  <a:txBody>
                    <a:bodyPr/>
                    <a:lstStyle/>
                    <a:p>
                      <a:pPr marL="0" algn="ctr" defTabSz="914400" rtl="0" eaLnBrk="1" latinLnBrk="0" hangingPunct="1"/>
                      <a:r>
                        <a:rPr lang="en-GB" sz="1100" kern="1200">
                          <a:solidFill>
                            <a:srgbClr val="000000"/>
                          </a:solidFill>
                          <a:effectLst/>
                          <a:latin typeface="Tenorite"/>
                          <a:ea typeface="Calibri" panose="020F0502020204030204" pitchFamily="34" charset="0"/>
                          <a:cs typeface="+mn-cs"/>
                        </a:rPr>
                        <a:t>884</a:t>
                      </a:r>
                    </a:p>
                  </a:txBody>
                  <a:tcPr marL="68580" marR="68580" marT="9525" marB="0" anchor="ctr">
                    <a:solidFill>
                      <a:schemeClr val="bg1"/>
                    </a:solidFill>
                  </a:tcPr>
                </a:tc>
                <a:tc>
                  <a:txBody>
                    <a:bodyPr/>
                    <a:lstStyle/>
                    <a:p>
                      <a:pPr marL="0" algn="ctr" defTabSz="914400" rtl="0" eaLnBrk="1" latinLnBrk="0" hangingPunct="1"/>
                      <a:r>
                        <a:rPr lang="en-GB" sz="1100" kern="1200">
                          <a:solidFill>
                            <a:srgbClr val="000000"/>
                          </a:solidFill>
                          <a:effectLst/>
                          <a:latin typeface="Tenorite"/>
                          <a:ea typeface="Calibri" panose="020F0502020204030204" pitchFamily="34" charset="0"/>
                          <a:cs typeface="+mn-cs"/>
                        </a:rPr>
                        <a:t> 88.40%</a:t>
                      </a:r>
                    </a:p>
                  </a:txBody>
                  <a:tcPr marL="68580" marR="68580" marT="9525" marB="0" anchor="ctr">
                    <a:solidFill>
                      <a:schemeClr val="bg1"/>
                    </a:solidFill>
                  </a:tcPr>
                </a:tc>
                <a:tc>
                  <a:txBody>
                    <a:bodyPr/>
                    <a:lstStyle/>
                    <a:p>
                      <a:pPr marL="0" algn="ctr" defTabSz="914400" rtl="0" eaLnBrk="1" latinLnBrk="0" hangingPunct="1"/>
                      <a:r>
                        <a:rPr lang="en-GB" sz="1100" kern="1200">
                          <a:solidFill>
                            <a:srgbClr val="000000"/>
                          </a:solidFill>
                          <a:effectLst/>
                          <a:latin typeface="Tenorite"/>
                          <a:ea typeface="Calibri" panose="020F0502020204030204" pitchFamily="34" charset="0"/>
                          <a:cs typeface="+mn-cs"/>
                        </a:rPr>
                        <a:t>8</a:t>
                      </a:r>
                    </a:p>
                  </a:txBody>
                  <a:tcPr marL="68580" marR="68580" marT="9525" marB="0" anchor="ctr">
                    <a:solidFill>
                      <a:schemeClr val="bg1"/>
                    </a:solidFill>
                  </a:tcPr>
                </a:tc>
                <a:tc>
                  <a:txBody>
                    <a:bodyPr/>
                    <a:lstStyle/>
                    <a:p>
                      <a:pPr marL="0" algn="ctr" defTabSz="914400" rtl="0" eaLnBrk="1" latinLnBrk="0" hangingPunct="1"/>
                      <a:r>
                        <a:rPr lang="en-GB" sz="1100" kern="1200">
                          <a:solidFill>
                            <a:srgbClr val="000000"/>
                          </a:solidFill>
                          <a:effectLst/>
                          <a:latin typeface="Tenorite"/>
                          <a:ea typeface="Calibri" panose="020F0502020204030204" pitchFamily="34" charset="0"/>
                          <a:cs typeface="+mn-cs"/>
                        </a:rPr>
                        <a:t>0.80% </a:t>
                      </a:r>
                    </a:p>
                  </a:txBody>
                  <a:tcPr marL="68580" marR="68580" marT="9525" marB="0" anchor="ctr">
                    <a:solidFill>
                      <a:schemeClr val="bg1"/>
                    </a:solidFill>
                  </a:tcPr>
                </a:tc>
                <a:tc>
                  <a:txBody>
                    <a:bodyPr/>
                    <a:lstStyle/>
                    <a:p>
                      <a:pPr marL="0" algn="ctr" defTabSz="914400" rtl="0" eaLnBrk="1" latinLnBrk="0" hangingPunct="1"/>
                      <a:r>
                        <a:rPr lang="en-GB" sz="1100" kern="1200">
                          <a:solidFill>
                            <a:srgbClr val="000000"/>
                          </a:solidFill>
                          <a:effectLst/>
                          <a:latin typeface="Tenorite"/>
                          <a:ea typeface="Calibri" panose="020F0502020204030204" pitchFamily="34" charset="0"/>
                          <a:cs typeface="+mn-cs"/>
                        </a:rPr>
                        <a:t>165</a:t>
                      </a:r>
                    </a:p>
                  </a:txBody>
                  <a:tcPr marL="68580" marR="68580" marT="9525" marB="0" anchor="ctr">
                    <a:solidFill>
                      <a:schemeClr val="bg1"/>
                    </a:solidFill>
                  </a:tcPr>
                </a:tc>
                <a:tc>
                  <a:txBody>
                    <a:bodyPr/>
                    <a:lstStyle/>
                    <a:p>
                      <a:pPr marL="0" algn="ctr" defTabSz="914400" rtl="0" eaLnBrk="1" latinLnBrk="0" hangingPunct="1">
                        <a:spcBef>
                          <a:spcPts val="300"/>
                        </a:spcBef>
                        <a:spcAft>
                          <a:spcPts val="300"/>
                        </a:spcAft>
                      </a:pPr>
                      <a:r>
                        <a:rPr lang="en-GB" sz="1100" kern="1200">
                          <a:solidFill>
                            <a:srgbClr val="000000"/>
                          </a:solidFill>
                          <a:effectLst/>
                          <a:latin typeface="Tenorite"/>
                          <a:ea typeface="Arial" panose="020B0604020202020204" pitchFamily="34" charset="0"/>
                          <a:cs typeface="+mn-cs"/>
                        </a:rPr>
                        <a:t>14.73%</a:t>
                      </a:r>
                    </a:p>
                  </a:txBody>
                  <a:tcPr marL="68580" marR="68580" marT="0" marB="0" anchor="ctr">
                    <a:solidFill>
                      <a:schemeClr val="bg1"/>
                    </a:solidFill>
                  </a:tcPr>
                </a:tc>
                <a:extLst>
                  <a:ext uri="{0D108BD9-81ED-4DB2-BD59-A6C34878D82A}">
                    <a16:rowId xmlns:a16="http://schemas.microsoft.com/office/drawing/2014/main" val="1836148195"/>
                  </a:ext>
                </a:extLst>
              </a:tr>
              <a:tr h="409666">
                <a:tc>
                  <a:txBody>
                    <a:bodyPr/>
                    <a:lstStyle/>
                    <a:p>
                      <a:pPr>
                        <a:spcAft>
                          <a:spcPts val="0"/>
                        </a:spcAft>
                      </a:pPr>
                      <a:r>
                        <a:rPr lang="en-GB" sz="1200">
                          <a:effectLst/>
                          <a:latin typeface="Tenorite"/>
                        </a:rPr>
                        <a:t>NGN</a:t>
                      </a:r>
                      <a:endParaRPr lang="en-GB" sz="1200">
                        <a:solidFill>
                          <a:srgbClr val="55555A"/>
                        </a:solidFill>
                        <a:effectLst/>
                        <a:latin typeface="Tenorite"/>
                        <a:ea typeface="Arial" panose="020B0604020202020204" pitchFamily="34" charset="0"/>
                        <a:cs typeface="Arial" panose="020B0604020202020204" pitchFamily="34" charset="0"/>
                      </a:endParaRPr>
                    </a:p>
                  </a:txBody>
                  <a:tcPr marL="68580" marR="68580" marT="0" marB="0" anchor="ctr">
                    <a:solidFill>
                      <a:schemeClr val="tx1">
                        <a:lumMod val="65000"/>
                        <a:lumOff val="35000"/>
                      </a:schemeClr>
                    </a:solidFill>
                  </a:tcPr>
                </a:tc>
                <a:tc>
                  <a:txBody>
                    <a:bodyPr/>
                    <a:lstStyle/>
                    <a:p>
                      <a:pPr algn="ctr"/>
                      <a:r>
                        <a:rPr lang="en-GB" sz="1100">
                          <a:solidFill>
                            <a:srgbClr val="000000"/>
                          </a:solidFill>
                          <a:effectLst/>
                          <a:latin typeface="Tenorite"/>
                          <a:ea typeface="Calibri" panose="020F0502020204030204" pitchFamily="34" charset="0"/>
                        </a:rPr>
                        <a:t>400</a:t>
                      </a:r>
                      <a:endParaRPr lang="en-GB" sz="1100">
                        <a:effectLst/>
                        <a:latin typeface="Tenorite"/>
                        <a:ea typeface="Calibri" panose="020F0502020204030204" pitchFamily="34" charset="0"/>
                      </a:endParaRPr>
                    </a:p>
                  </a:txBody>
                  <a:tcPr marL="68580" marR="68580" marT="9525" marB="0" anchor="ctr">
                    <a:solidFill>
                      <a:schemeClr val="bg1"/>
                    </a:solidFill>
                  </a:tcPr>
                </a:tc>
                <a:tc>
                  <a:txBody>
                    <a:bodyPr/>
                    <a:lstStyle/>
                    <a:p>
                      <a:pPr algn="ctr"/>
                      <a:r>
                        <a:rPr lang="en-GB" sz="1100">
                          <a:solidFill>
                            <a:srgbClr val="000000"/>
                          </a:solidFill>
                          <a:effectLst/>
                          <a:latin typeface="Tenorite"/>
                          <a:ea typeface="Calibri" panose="020F0502020204030204" pitchFamily="34" charset="0"/>
                        </a:rPr>
                        <a:t>333</a:t>
                      </a:r>
                      <a:endParaRPr lang="en-GB" sz="1100">
                        <a:effectLst/>
                        <a:latin typeface="Tenorite"/>
                        <a:ea typeface="Calibri" panose="020F0502020204030204" pitchFamily="34" charset="0"/>
                      </a:endParaRPr>
                    </a:p>
                  </a:txBody>
                  <a:tcPr marL="68580" marR="68580" marT="9525" marB="0" anchor="ctr">
                    <a:solidFill>
                      <a:schemeClr val="bg1"/>
                    </a:solidFill>
                  </a:tcPr>
                </a:tc>
                <a:tc>
                  <a:txBody>
                    <a:bodyPr/>
                    <a:lstStyle/>
                    <a:p>
                      <a:pPr algn="ctr"/>
                      <a:r>
                        <a:rPr lang="en-GB" sz="1100">
                          <a:solidFill>
                            <a:srgbClr val="000000"/>
                          </a:solidFill>
                          <a:effectLst/>
                          <a:latin typeface="Tenorite"/>
                          <a:ea typeface="Calibri" panose="020F0502020204030204" pitchFamily="34" charset="0"/>
                        </a:rPr>
                        <a:t>83.25%</a:t>
                      </a:r>
                      <a:endParaRPr lang="en-GB" sz="1100">
                        <a:effectLst/>
                        <a:latin typeface="Tenorite"/>
                        <a:ea typeface="Calibri" panose="020F0502020204030204" pitchFamily="34" charset="0"/>
                      </a:endParaRPr>
                    </a:p>
                  </a:txBody>
                  <a:tcPr marL="68580" marR="68580" marT="9525" marB="0" anchor="ctr">
                    <a:solidFill>
                      <a:schemeClr val="bg1"/>
                    </a:solidFill>
                  </a:tcPr>
                </a:tc>
                <a:tc>
                  <a:txBody>
                    <a:bodyPr/>
                    <a:lstStyle/>
                    <a:p>
                      <a:pPr algn="ctr"/>
                      <a:r>
                        <a:rPr lang="en-GB" sz="1100">
                          <a:solidFill>
                            <a:srgbClr val="000000"/>
                          </a:solidFill>
                          <a:effectLst/>
                          <a:latin typeface="Tenorite"/>
                          <a:ea typeface="Calibri" panose="020F0502020204030204" pitchFamily="34" charset="0"/>
                        </a:rPr>
                        <a:t>34</a:t>
                      </a:r>
                      <a:endParaRPr lang="en-GB" sz="1100">
                        <a:effectLst/>
                        <a:latin typeface="Tenorite"/>
                        <a:ea typeface="Calibri" panose="020F0502020204030204" pitchFamily="34" charset="0"/>
                      </a:endParaRPr>
                    </a:p>
                  </a:txBody>
                  <a:tcPr marL="68580" marR="68580" marT="9525" marB="0" anchor="ctr">
                    <a:solidFill>
                      <a:schemeClr val="bg1"/>
                    </a:solidFill>
                  </a:tcPr>
                </a:tc>
                <a:tc>
                  <a:txBody>
                    <a:bodyPr/>
                    <a:lstStyle/>
                    <a:p>
                      <a:pPr algn="ctr"/>
                      <a:r>
                        <a:rPr lang="en-GB" sz="1100">
                          <a:solidFill>
                            <a:srgbClr val="000000"/>
                          </a:solidFill>
                          <a:effectLst/>
                          <a:latin typeface="Tenorite"/>
                          <a:ea typeface="Calibri" panose="020F0502020204030204" pitchFamily="34" charset="0"/>
                        </a:rPr>
                        <a:t>8.5%</a:t>
                      </a:r>
                      <a:endParaRPr lang="en-GB" sz="1100">
                        <a:effectLst/>
                        <a:latin typeface="Tenorite"/>
                        <a:ea typeface="Calibri" panose="020F0502020204030204" pitchFamily="34" charset="0"/>
                      </a:endParaRPr>
                    </a:p>
                  </a:txBody>
                  <a:tcPr marL="68580" marR="68580" marT="9525" marB="0" anchor="ctr">
                    <a:solidFill>
                      <a:schemeClr val="bg1"/>
                    </a:solidFill>
                  </a:tcPr>
                </a:tc>
                <a:tc>
                  <a:txBody>
                    <a:bodyPr/>
                    <a:lstStyle/>
                    <a:p>
                      <a:pPr algn="ctr"/>
                      <a:r>
                        <a:rPr lang="en-GB" sz="1100">
                          <a:solidFill>
                            <a:srgbClr val="000000"/>
                          </a:solidFill>
                          <a:effectLst/>
                          <a:latin typeface="Tenorite"/>
                          <a:ea typeface="Calibri" panose="020F0502020204030204" pitchFamily="34" charset="0"/>
                        </a:rPr>
                        <a:t>33</a:t>
                      </a:r>
                      <a:endParaRPr lang="en-GB" sz="1100">
                        <a:effectLst/>
                        <a:latin typeface="Tenorite"/>
                        <a:ea typeface="Calibri" panose="020F0502020204030204" pitchFamily="34" charset="0"/>
                      </a:endParaRPr>
                    </a:p>
                  </a:txBody>
                  <a:tcPr marL="68580" marR="68580" marT="9525" marB="0" anchor="ctr">
                    <a:solidFill>
                      <a:schemeClr val="bg1"/>
                    </a:solidFill>
                  </a:tcPr>
                </a:tc>
                <a:tc>
                  <a:txBody>
                    <a:bodyPr/>
                    <a:lstStyle/>
                    <a:p>
                      <a:pPr algn="ctr"/>
                      <a:r>
                        <a:rPr lang="en-GB" sz="1100">
                          <a:solidFill>
                            <a:srgbClr val="000000"/>
                          </a:solidFill>
                          <a:effectLst/>
                          <a:latin typeface="Tenorite"/>
                          <a:ea typeface="Calibri" panose="020F0502020204030204" pitchFamily="34" charset="0"/>
                        </a:rPr>
                        <a:t>8.25%</a:t>
                      </a:r>
                      <a:endParaRPr lang="en-GB" sz="1100">
                        <a:effectLst/>
                        <a:latin typeface="Tenorite"/>
                        <a:ea typeface="Calibri" panose="020F0502020204030204" pitchFamily="34" charset="0"/>
                      </a:endParaRPr>
                    </a:p>
                  </a:txBody>
                  <a:tcPr marL="68580" marR="68580" marT="9525" marB="0" anchor="ctr">
                    <a:solidFill>
                      <a:schemeClr val="bg1"/>
                    </a:solidFill>
                  </a:tcPr>
                </a:tc>
                <a:extLst>
                  <a:ext uri="{0D108BD9-81ED-4DB2-BD59-A6C34878D82A}">
                    <a16:rowId xmlns:a16="http://schemas.microsoft.com/office/drawing/2014/main" val="1732427886"/>
                  </a:ext>
                </a:extLst>
              </a:tr>
              <a:tr h="409666">
                <a:tc>
                  <a:txBody>
                    <a:bodyPr/>
                    <a:lstStyle/>
                    <a:p>
                      <a:pPr>
                        <a:spcAft>
                          <a:spcPts val="0"/>
                        </a:spcAft>
                      </a:pPr>
                      <a:r>
                        <a:rPr lang="en-GB" sz="1200">
                          <a:effectLst/>
                          <a:latin typeface="Tenorite"/>
                        </a:rPr>
                        <a:t>SGN</a:t>
                      </a:r>
                      <a:endParaRPr lang="en-GB" sz="1200">
                        <a:solidFill>
                          <a:srgbClr val="55555A"/>
                        </a:solidFill>
                        <a:effectLst/>
                        <a:latin typeface="Tenorite"/>
                        <a:ea typeface="Arial" panose="020B0604020202020204" pitchFamily="34" charset="0"/>
                        <a:cs typeface="Arial" panose="020B0604020202020204" pitchFamily="34" charset="0"/>
                      </a:endParaRPr>
                    </a:p>
                  </a:txBody>
                  <a:tcPr marL="68580" marR="68580" marT="0" marB="0" anchor="ctr">
                    <a:solidFill>
                      <a:schemeClr val="tx1">
                        <a:lumMod val="65000"/>
                        <a:lumOff val="35000"/>
                      </a:schemeClr>
                    </a:solidFill>
                  </a:tcPr>
                </a:tc>
                <a:tc>
                  <a:txBody>
                    <a:bodyPr/>
                    <a:lstStyle/>
                    <a:p>
                      <a:pPr marL="0" algn="ctr" defTabSz="914400" rtl="0" eaLnBrk="1" latinLnBrk="0" hangingPunct="1"/>
                      <a:r>
                        <a:rPr lang="en-GB" sz="1100" kern="1200">
                          <a:solidFill>
                            <a:srgbClr val="000000"/>
                          </a:solidFill>
                          <a:effectLst/>
                          <a:latin typeface="Tenorite"/>
                          <a:ea typeface="Calibri" panose="020F0502020204030204" pitchFamily="34" charset="0"/>
                          <a:cs typeface="+mn-cs"/>
                        </a:rPr>
                        <a:t>600</a:t>
                      </a:r>
                    </a:p>
                  </a:txBody>
                  <a:tcPr marL="68580" marR="68580" marT="9525" marB="0" anchor="ctr">
                    <a:solidFill>
                      <a:schemeClr val="bg1"/>
                    </a:solidFill>
                  </a:tcPr>
                </a:tc>
                <a:tc>
                  <a:txBody>
                    <a:bodyPr/>
                    <a:lstStyle/>
                    <a:p>
                      <a:pPr marL="0" algn="ctr" defTabSz="914400" rtl="0" eaLnBrk="1" latinLnBrk="0" hangingPunct="1"/>
                      <a:r>
                        <a:rPr lang="en-GB" sz="1100" kern="1200">
                          <a:solidFill>
                            <a:srgbClr val="000000"/>
                          </a:solidFill>
                          <a:effectLst/>
                          <a:latin typeface="Tenorite"/>
                          <a:ea typeface="Calibri" panose="020F0502020204030204" pitchFamily="34" charset="0"/>
                          <a:cs typeface="+mn-cs"/>
                        </a:rPr>
                        <a:t>457</a:t>
                      </a:r>
                    </a:p>
                  </a:txBody>
                  <a:tcPr marL="68580" marR="68580" marT="9525" marB="0" anchor="ctr">
                    <a:solidFill>
                      <a:schemeClr val="bg1"/>
                    </a:solidFill>
                  </a:tcPr>
                </a:tc>
                <a:tc>
                  <a:txBody>
                    <a:bodyPr/>
                    <a:lstStyle/>
                    <a:p>
                      <a:pPr marL="0" algn="ctr" defTabSz="914400" rtl="0" eaLnBrk="1" latinLnBrk="0" hangingPunct="1"/>
                      <a:r>
                        <a:rPr lang="en-GB" sz="1100" kern="1200">
                          <a:solidFill>
                            <a:srgbClr val="000000"/>
                          </a:solidFill>
                          <a:effectLst/>
                          <a:latin typeface="Tenorite"/>
                          <a:ea typeface="Calibri" panose="020F0502020204030204" pitchFamily="34" charset="0"/>
                          <a:cs typeface="+mn-cs"/>
                        </a:rPr>
                        <a:t> 76%</a:t>
                      </a:r>
                    </a:p>
                  </a:txBody>
                  <a:tcPr marL="68580" marR="68580" marT="9525" marB="0" anchor="ctr">
                    <a:solidFill>
                      <a:schemeClr val="bg1"/>
                    </a:solidFill>
                  </a:tcPr>
                </a:tc>
                <a:tc>
                  <a:txBody>
                    <a:bodyPr/>
                    <a:lstStyle/>
                    <a:p>
                      <a:pPr marL="0" algn="ctr" defTabSz="914400" rtl="0" eaLnBrk="1" latinLnBrk="0" hangingPunct="1"/>
                      <a:r>
                        <a:rPr lang="en-GB" sz="1100" kern="1200">
                          <a:solidFill>
                            <a:srgbClr val="000000"/>
                          </a:solidFill>
                          <a:effectLst/>
                          <a:latin typeface="Tenorite"/>
                          <a:ea typeface="Calibri" panose="020F0502020204030204" pitchFamily="34" charset="0"/>
                          <a:cs typeface="+mn-cs"/>
                        </a:rPr>
                        <a:t>0</a:t>
                      </a:r>
                    </a:p>
                  </a:txBody>
                  <a:tcPr marL="68580" marR="68580" marT="9525" marB="0" anchor="ctr">
                    <a:solidFill>
                      <a:schemeClr val="bg1"/>
                    </a:solidFill>
                  </a:tcPr>
                </a:tc>
                <a:tc>
                  <a:txBody>
                    <a:bodyPr/>
                    <a:lstStyle/>
                    <a:p>
                      <a:pPr marL="0" algn="ctr" defTabSz="914400" rtl="0" eaLnBrk="1" latinLnBrk="0" hangingPunct="1"/>
                      <a:r>
                        <a:rPr lang="en-GB" sz="1100" kern="1200">
                          <a:solidFill>
                            <a:srgbClr val="000000"/>
                          </a:solidFill>
                          <a:effectLst/>
                          <a:latin typeface="Tenorite"/>
                          <a:ea typeface="Calibri" panose="020F0502020204030204" pitchFamily="34" charset="0"/>
                          <a:cs typeface="+mn-cs"/>
                        </a:rPr>
                        <a:t> 0%</a:t>
                      </a:r>
                    </a:p>
                  </a:txBody>
                  <a:tcPr marL="68580" marR="68580" marT="9525" marB="0" anchor="ctr">
                    <a:solidFill>
                      <a:schemeClr val="bg1"/>
                    </a:solidFill>
                  </a:tcPr>
                </a:tc>
                <a:tc>
                  <a:txBody>
                    <a:bodyPr/>
                    <a:lstStyle/>
                    <a:p>
                      <a:pPr marL="0" algn="ctr" defTabSz="914400" rtl="0" eaLnBrk="1" latinLnBrk="0" hangingPunct="1"/>
                      <a:r>
                        <a:rPr lang="en-GB" sz="1100" kern="1200">
                          <a:solidFill>
                            <a:srgbClr val="000000"/>
                          </a:solidFill>
                          <a:effectLst/>
                          <a:latin typeface="Tenorite"/>
                          <a:ea typeface="Calibri" panose="020F0502020204030204" pitchFamily="34" charset="0"/>
                          <a:cs typeface="+mn-cs"/>
                        </a:rPr>
                        <a:t>143</a:t>
                      </a:r>
                    </a:p>
                  </a:txBody>
                  <a:tcPr marL="68580" marR="68580" marT="9525" marB="0" anchor="ctr">
                    <a:solidFill>
                      <a:schemeClr val="bg1"/>
                    </a:solidFill>
                  </a:tcPr>
                </a:tc>
                <a:tc>
                  <a:txBody>
                    <a:bodyPr/>
                    <a:lstStyle/>
                    <a:p>
                      <a:pPr marL="0" algn="ctr" defTabSz="914400" rtl="0" eaLnBrk="1" latinLnBrk="0" hangingPunct="1">
                        <a:spcBef>
                          <a:spcPts val="300"/>
                        </a:spcBef>
                        <a:spcAft>
                          <a:spcPts val="300"/>
                        </a:spcAft>
                      </a:pPr>
                      <a:r>
                        <a:rPr lang="en-GB" sz="1100" kern="1200">
                          <a:solidFill>
                            <a:srgbClr val="000000"/>
                          </a:solidFill>
                          <a:effectLst/>
                          <a:latin typeface="Tenorite"/>
                          <a:ea typeface="+mn-ea"/>
                          <a:cs typeface="+mn-cs"/>
                        </a:rPr>
                        <a:t>23.83%</a:t>
                      </a:r>
                    </a:p>
                  </a:txBody>
                  <a:tcPr marL="68580" marR="68580" marT="0" marB="0" anchor="ctr">
                    <a:solidFill>
                      <a:schemeClr val="bg1"/>
                    </a:solidFill>
                  </a:tcPr>
                </a:tc>
                <a:extLst>
                  <a:ext uri="{0D108BD9-81ED-4DB2-BD59-A6C34878D82A}">
                    <a16:rowId xmlns:a16="http://schemas.microsoft.com/office/drawing/2014/main" val="3242496611"/>
                  </a:ext>
                </a:extLst>
              </a:tr>
              <a:tr h="409666">
                <a:tc>
                  <a:txBody>
                    <a:bodyPr/>
                    <a:lstStyle/>
                    <a:p>
                      <a:pPr marL="0" algn="l" defTabSz="914400" rtl="0" eaLnBrk="1" latinLnBrk="0" hangingPunct="1">
                        <a:spcAft>
                          <a:spcPts val="0"/>
                        </a:spcAft>
                      </a:pPr>
                      <a:r>
                        <a:rPr lang="en-GB" sz="1200" b="1" kern="1200">
                          <a:solidFill>
                            <a:schemeClr val="lt1"/>
                          </a:solidFill>
                          <a:effectLst/>
                          <a:latin typeface="Tenorite"/>
                          <a:ea typeface="+mn-ea"/>
                          <a:cs typeface="+mn-cs"/>
                        </a:rPr>
                        <a:t>WWU</a:t>
                      </a:r>
                    </a:p>
                  </a:txBody>
                  <a:tcPr marL="68580" marR="68580" marT="0" marB="0" anchor="ctr">
                    <a:solidFill>
                      <a:schemeClr val="tx1">
                        <a:lumMod val="65000"/>
                        <a:lumOff val="35000"/>
                      </a:schemeClr>
                    </a:solidFill>
                  </a:tcPr>
                </a:tc>
                <a:tc>
                  <a:txBody>
                    <a:bodyPr/>
                    <a:lstStyle/>
                    <a:p>
                      <a:pPr marL="0" algn="ctr" defTabSz="914400" rtl="0" eaLnBrk="1" latinLnBrk="0" hangingPunct="1"/>
                      <a:r>
                        <a:rPr lang="en-GB" sz="1100" kern="1200">
                          <a:solidFill>
                            <a:srgbClr val="000000"/>
                          </a:solidFill>
                          <a:effectLst/>
                          <a:latin typeface="Tenorite"/>
                          <a:ea typeface="Calibri" panose="020F0502020204030204" pitchFamily="34" charset="0"/>
                          <a:cs typeface="+mn-cs"/>
                        </a:rPr>
                        <a:t>600</a:t>
                      </a:r>
                    </a:p>
                  </a:txBody>
                  <a:tcPr marL="68580" marR="68580" marT="9525" marB="0" anchor="ctr">
                    <a:solidFill>
                      <a:schemeClr val="bg1"/>
                    </a:solidFill>
                  </a:tcPr>
                </a:tc>
                <a:tc>
                  <a:txBody>
                    <a:bodyPr/>
                    <a:lstStyle/>
                    <a:p>
                      <a:pPr marL="0" algn="ctr" defTabSz="914400" rtl="0" eaLnBrk="1" latinLnBrk="0" hangingPunct="1"/>
                      <a:r>
                        <a:rPr lang="en-GB" sz="1100" kern="1200">
                          <a:solidFill>
                            <a:srgbClr val="000000"/>
                          </a:solidFill>
                          <a:effectLst/>
                          <a:latin typeface="Tenorite"/>
                          <a:ea typeface="Calibri" panose="020F0502020204030204" pitchFamily="34" charset="0"/>
                          <a:cs typeface="+mn-cs"/>
                        </a:rPr>
                        <a:t>600</a:t>
                      </a:r>
                    </a:p>
                  </a:txBody>
                  <a:tcPr marL="68580" marR="68580" marT="9525" marB="0" anchor="ctr">
                    <a:solidFill>
                      <a:schemeClr val="bg1"/>
                    </a:solidFill>
                  </a:tcPr>
                </a:tc>
                <a:tc>
                  <a:txBody>
                    <a:bodyPr/>
                    <a:lstStyle/>
                    <a:p>
                      <a:pPr marL="0" algn="ctr" defTabSz="914400" rtl="0" eaLnBrk="1" latinLnBrk="0" hangingPunct="1"/>
                      <a:r>
                        <a:rPr lang="en-GB" sz="1100" kern="1200">
                          <a:solidFill>
                            <a:srgbClr val="000000"/>
                          </a:solidFill>
                          <a:effectLst/>
                          <a:latin typeface="Tenorite"/>
                          <a:ea typeface="Calibri" panose="020F0502020204030204" pitchFamily="34" charset="0"/>
                          <a:cs typeface="+mn-cs"/>
                        </a:rPr>
                        <a:t>100%</a:t>
                      </a:r>
                    </a:p>
                  </a:txBody>
                  <a:tcPr marL="68580" marR="68580" marT="9525" marB="0" anchor="ctr">
                    <a:solidFill>
                      <a:schemeClr val="bg1"/>
                    </a:solidFill>
                  </a:tcPr>
                </a:tc>
                <a:tc>
                  <a:txBody>
                    <a:bodyPr/>
                    <a:lstStyle/>
                    <a:p>
                      <a:pPr marL="0" algn="ctr" defTabSz="914400" rtl="0" eaLnBrk="1" latinLnBrk="0" hangingPunct="1"/>
                      <a:r>
                        <a:rPr lang="en-GB" sz="1100" kern="1200">
                          <a:solidFill>
                            <a:srgbClr val="000000"/>
                          </a:solidFill>
                          <a:effectLst/>
                          <a:latin typeface="Tenorite"/>
                          <a:ea typeface="Calibri" panose="020F0502020204030204" pitchFamily="34" charset="0"/>
                          <a:cs typeface="+mn-cs"/>
                        </a:rPr>
                        <a:t>0</a:t>
                      </a:r>
                    </a:p>
                  </a:txBody>
                  <a:tcPr marL="68580" marR="68580" marT="9525" marB="0" anchor="ctr">
                    <a:solidFill>
                      <a:schemeClr val="bg1"/>
                    </a:solidFill>
                  </a:tcPr>
                </a:tc>
                <a:tc>
                  <a:txBody>
                    <a:bodyPr/>
                    <a:lstStyle/>
                    <a:p>
                      <a:pPr marL="0" algn="ctr" defTabSz="914400" rtl="0" eaLnBrk="1" latinLnBrk="0" hangingPunct="1">
                        <a:spcBef>
                          <a:spcPts val="300"/>
                        </a:spcBef>
                        <a:spcAft>
                          <a:spcPts val="300"/>
                        </a:spcAft>
                      </a:pPr>
                      <a:r>
                        <a:rPr lang="en-GB" sz="1100" kern="1200">
                          <a:solidFill>
                            <a:srgbClr val="000000"/>
                          </a:solidFill>
                          <a:effectLst/>
                          <a:latin typeface="Tenorite"/>
                          <a:ea typeface="+mn-ea"/>
                          <a:cs typeface="+mn-cs"/>
                        </a:rPr>
                        <a:t>0%</a:t>
                      </a:r>
                    </a:p>
                  </a:txBody>
                  <a:tcPr marL="68580" marR="68580" marT="0" marB="0" anchor="ctr">
                    <a:solidFill>
                      <a:schemeClr val="bg1"/>
                    </a:solidFill>
                  </a:tcPr>
                </a:tc>
                <a:tc>
                  <a:txBody>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lang="en-GB" sz="1100" kern="1200">
                          <a:solidFill>
                            <a:srgbClr val="000000"/>
                          </a:solidFill>
                          <a:effectLst/>
                          <a:latin typeface="Tenorite"/>
                          <a:ea typeface="Calibri" panose="020F0502020204030204" pitchFamily="34" charset="0"/>
                          <a:cs typeface="+mn-cs"/>
                        </a:rPr>
                        <a:t>0</a:t>
                      </a:r>
                    </a:p>
                  </a:txBody>
                  <a:tcPr marL="68580" marR="68580" marT="0" marB="0" anchor="ctr">
                    <a:solidFill>
                      <a:schemeClr val="bg1"/>
                    </a:solidFill>
                  </a:tcPr>
                </a:tc>
                <a:tc>
                  <a:txBody>
                    <a:bodyPr/>
                    <a:lstStyle/>
                    <a:p>
                      <a:pPr marL="0" algn="ctr" defTabSz="914400" rtl="0" eaLnBrk="1" latinLnBrk="0" hangingPunct="1">
                        <a:spcBef>
                          <a:spcPts val="300"/>
                        </a:spcBef>
                        <a:spcAft>
                          <a:spcPts val="300"/>
                        </a:spcAft>
                      </a:pPr>
                      <a:r>
                        <a:rPr lang="en-GB" sz="1100" kern="1200">
                          <a:solidFill>
                            <a:srgbClr val="000000"/>
                          </a:solidFill>
                          <a:effectLst/>
                          <a:latin typeface="Tenorite"/>
                          <a:ea typeface="+mn-ea"/>
                          <a:cs typeface="+mn-cs"/>
                        </a:rPr>
                        <a:t>0%</a:t>
                      </a:r>
                    </a:p>
                  </a:txBody>
                  <a:tcPr marL="68580" marR="68580" marT="0" marB="0" anchor="ctr">
                    <a:solidFill>
                      <a:schemeClr val="bg1"/>
                    </a:solidFill>
                  </a:tcPr>
                </a:tc>
                <a:extLst>
                  <a:ext uri="{0D108BD9-81ED-4DB2-BD59-A6C34878D82A}">
                    <a16:rowId xmlns:a16="http://schemas.microsoft.com/office/drawing/2014/main" val="2156254424"/>
                  </a:ext>
                </a:extLst>
              </a:tr>
            </a:tbl>
          </a:graphicData>
        </a:graphic>
      </p:graphicFrame>
      <p:sp>
        <p:nvSpPr>
          <p:cNvPr id="11" name="Title 1">
            <a:extLst>
              <a:ext uri="{FF2B5EF4-FFF2-40B4-BE49-F238E27FC236}">
                <a16:creationId xmlns:a16="http://schemas.microsoft.com/office/drawing/2014/main" id="{BBB8CA19-4005-44D5-8F42-B6584199DEAA}"/>
              </a:ext>
            </a:extLst>
          </p:cNvPr>
          <p:cNvSpPr txBox="1">
            <a:spLocks/>
          </p:cNvSpPr>
          <p:nvPr/>
        </p:nvSpPr>
        <p:spPr>
          <a:xfrm>
            <a:off x="1724170" y="332706"/>
            <a:ext cx="10515600" cy="5733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a:solidFill>
                  <a:schemeClr val="tx1">
                    <a:lumMod val="65000"/>
                    <a:lumOff val="35000"/>
                  </a:schemeClr>
                </a:solidFill>
                <a:latin typeface="Tenorite" panose="00000500000000000000" pitchFamily="2" charset="0"/>
                <a:cs typeface="Arial" panose="020B0604020202020204" pitchFamily="34" charset="0"/>
              </a:rPr>
              <a:t>Load Shedding Performance - LDZs</a:t>
            </a:r>
          </a:p>
        </p:txBody>
      </p:sp>
      <p:pic>
        <p:nvPicPr>
          <p:cNvPr id="5122" name="Picture 2" descr="Map: who operates the gas distribution network? | Ofgem">
            <a:extLst>
              <a:ext uri="{FF2B5EF4-FFF2-40B4-BE49-F238E27FC236}">
                <a16:creationId xmlns:a16="http://schemas.microsoft.com/office/drawing/2014/main" id="{7CC83448-8EA3-44CB-A435-F10BD59D0D49}"/>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r="3391"/>
          <a:stretch/>
        </p:blipFill>
        <p:spPr bwMode="auto">
          <a:xfrm>
            <a:off x="8857753" y="797614"/>
            <a:ext cx="3036788" cy="2038319"/>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33">
            <a:extLst>
              <a:ext uri="{FF2B5EF4-FFF2-40B4-BE49-F238E27FC236}">
                <a16:creationId xmlns:a16="http://schemas.microsoft.com/office/drawing/2014/main" id="{BF482DC2-44B0-4C5C-9458-763B7E2A8A4B}"/>
              </a:ext>
            </a:extLst>
          </p:cNvPr>
          <p:cNvSpPr/>
          <p:nvPr/>
        </p:nvSpPr>
        <p:spPr>
          <a:xfrm>
            <a:off x="1776037" y="1096252"/>
            <a:ext cx="6610174" cy="18372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just"/>
            <a:r>
              <a:rPr lang="en-GB" sz="1300">
                <a:solidFill>
                  <a:srgbClr val="66666A"/>
                </a:solidFill>
                <a:latin typeface="Tenorite"/>
                <a:cs typeface="Arial"/>
              </a:rPr>
              <a:t>Load shedding performance data within the LDZs is indicating a continued overall downward trend. There is an increase, compared to 2023, in the number of sites where ‘contact was made but the site would not stop using gas’. This requires to be analysed and understood  to action a return to performance percentage as close to 100% as practicable. </a:t>
            </a:r>
          </a:p>
        </p:txBody>
      </p:sp>
      <p:graphicFrame>
        <p:nvGraphicFramePr>
          <p:cNvPr id="4" name="Table 3">
            <a:extLst>
              <a:ext uri="{FF2B5EF4-FFF2-40B4-BE49-F238E27FC236}">
                <a16:creationId xmlns:a16="http://schemas.microsoft.com/office/drawing/2014/main" id="{F37FDB4D-41BC-4A4C-95A0-D354D027D3A3}"/>
              </a:ext>
            </a:extLst>
          </p:cNvPr>
          <p:cNvGraphicFramePr>
            <a:graphicFrameLocks noGrp="1"/>
          </p:cNvGraphicFramePr>
          <p:nvPr>
            <p:extLst>
              <p:ext uri="{D42A27DB-BD31-4B8C-83A1-F6EECF244321}">
                <p14:modId xmlns:p14="http://schemas.microsoft.com/office/powerpoint/2010/main" val="3090231228"/>
              </p:ext>
            </p:extLst>
          </p:nvPr>
        </p:nvGraphicFramePr>
        <p:xfrm>
          <a:off x="7897761" y="3062019"/>
          <a:ext cx="4041418" cy="3130622"/>
        </p:xfrm>
        <a:graphic>
          <a:graphicData uri="http://schemas.openxmlformats.org/drawingml/2006/table">
            <a:tbl>
              <a:tblPr firstRow="1" firstCol="1" bandRow="1">
                <a:tableStyleId>{93296810-A885-4BE3-A3E7-6D5BEEA58F35}</a:tableStyleId>
              </a:tblPr>
              <a:tblGrid>
                <a:gridCol w="1294439">
                  <a:extLst>
                    <a:ext uri="{9D8B030D-6E8A-4147-A177-3AD203B41FA5}">
                      <a16:colId xmlns:a16="http://schemas.microsoft.com/office/drawing/2014/main" val="3564439246"/>
                    </a:ext>
                  </a:extLst>
                </a:gridCol>
                <a:gridCol w="1087982">
                  <a:extLst>
                    <a:ext uri="{9D8B030D-6E8A-4147-A177-3AD203B41FA5}">
                      <a16:colId xmlns:a16="http://schemas.microsoft.com/office/drawing/2014/main" val="2206600793"/>
                    </a:ext>
                  </a:extLst>
                </a:gridCol>
                <a:gridCol w="788961">
                  <a:extLst>
                    <a:ext uri="{9D8B030D-6E8A-4147-A177-3AD203B41FA5}">
                      <a16:colId xmlns:a16="http://schemas.microsoft.com/office/drawing/2014/main" val="2873775737"/>
                    </a:ext>
                  </a:extLst>
                </a:gridCol>
                <a:gridCol w="870036">
                  <a:extLst>
                    <a:ext uri="{9D8B030D-6E8A-4147-A177-3AD203B41FA5}">
                      <a16:colId xmlns:a16="http://schemas.microsoft.com/office/drawing/2014/main" val="793458451"/>
                    </a:ext>
                  </a:extLst>
                </a:gridCol>
              </a:tblGrid>
              <a:tr h="333963">
                <a:tc gridSpan="4">
                  <a:txBody>
                    <a:bodyPr/>
                    <a:lstStyle/>
                    <a:p>
                      <a:pPr algn="l">
                        <a:spcBef>
                          <a:spcPts val="300"/>
                        </a:spcBef>
                        <a:spcAft>
                          <a:spcPts val="300"/>
                        </a:spcAft>
                      </a:pPr>
                      <a:r>
                        <a:rPr lang="en-GB" sz="1200" b="1" kern="1200">
                          <a:solidFill>
                            <a:schemeClr val="lt1"/>
                          </a:solidFill>
                          <a:effectLst/>
                          <a:latin typeface="Tenorite" panose="00000500000000000000" pitchFamily="2" charset="0"/>
                        </a:rPr>
                        <a:t>Performance History (last 5 years)</a:t>
                      </a:r>
                      <a:endParaRPr lang="en-GB" sz="1200" b="1" kern="1200">
                        <a:solidFill>
                          <a:schemeClr val="lt1"/>
                        </a:solidFill>
                        <a:effectLst/>
                        <a:latin typeface="Tenorite" panose="00000500000000000000" pitchFamily="2" charset="0"/>
                        <a:ea typeface="+mn-ea"/>
                        <a:cs typeface="+mn-cs"/>
                      </a:endParaRPr>
                    </a:p>
                  </a:txBody>
                  <a:tcPr marL="68580" marR="68580" marT="0" marB="0" anchor="ctr">
                    <a:solidFill>
                      <a:schemeClr val="tx1">
                        <a:lumMod val="65000"/>
                        <a:lumOff val="35000"/>
                      </a:schemeClr>
                    </a:solidFill>
                  </a:tcPr>
                </a:tc>
                <a:tc hMerge="1">
                  <a:txBody>
                    <a:bodyPr/>
                    <a:lstStyle/>
                    <a:p>
                      <a:pPr algn="ctr">
                        <a:spcBef>
                          <a:spcPts val="300"/>
                        </a:spcBef>
                        <a:spcAft>
                          <a:spcPts val="300"/>
                        </a:spcAft>
                      </a:pPr>
                      <a:endParaRPr lang="en-GB" sz="1000" b="1">
                        <a:solidFill>
                          <a:srgbClr val="00148C"/>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hMerge="1">
                  <a:txBody>
                    <a:bodyPr/>
                    <a:lstStyle/>
                    <a:p>
                      <a:pPr algn="ctr">
                        <a:spcBef>
                          <a:spcPts val="300"/>
                        </a:spcBef>
                        <a:spcAft>
                          <a:spcPts val="300"/>
                        </a:spcAft>
                      </a:pPr>
                      <a:endParaRPr lang="en-GB" sz="1000" b="1">
                        <a:solidFill>
                          <a:srgbClr val="00148C"/>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hMerge="1">
                  <a:txBody>
                    <a:bodyPr/>
                    <a:lstStyle/>
                    <a:p>
                      <a:endParaRPr lang="en-GB"/>
                    </a:p>
                  </a:txBody>
                  <a:tcPr/>
                </a:tc>
                <a:extLst>
                  <a:ext uri="{0D108BD9-81ED-4DB2-BD59-A6C34878D82A}">
                    <a16:rowId xmlns:a16="http://schemas.microsoft.com/office/drawing/2014/main" val="537217763"/>
                  </a:ext>
                </a:extLst>
              </a:tr>
              <a:tr h="1031399">
                <a:tc>
                  <a:txBody>
                    <a:bodyPr/>
                    <a:lstStyle/>
                    <a:p>
                      <a:pPr algn="l">
                        <a:spcBef>
                          <a:spcPts val="300"/>
                        </a:spcBef>
                        <a:spcAft>
                          <a:spcPts val="300"/>
                        </a:spcAft>
                      </a:pPr>
                      <a:r>
                        <a:rPr lang="en-GB" sz="1200">
                          <a:effectLst/>
                          <a:latin typeface="Tenorite" panose="00000500000000000000" pitchFamily="2" charset="0"/>
                        </a:rPr>
                        <a:t>Exercise Name and Year of delivery</a:t>
                      </a:r>
                      <a:endParaRPr lang="en-GB" sz="1200" b="1">
                        <a:solidFill>
                          <a:srgbClr val="00148C"/>
                        </a:solidFill>
                        <a:effectLst/>
                        <a:latin typeface="Tenorite" panose="00000500000000000000" pitchFamily="2" charset="0"/>
                        <a:ea typeface="Arial" panose="020B0604020202020204" pitchFamily="34" charset="0"/>
                        <a:cs typeface="Times New Roman" panose="02020603050405020304" pitchFamily="18" charset="0"/>
                      </a:endParaRPr>
                    </a:p>
                  </a:txBody>
                  <a:tcPr marL="68580" marR="68580" marT="0" marB="0" anchor="ctr">
                    <a:solidFill>
                      <a:schemeClr val="tx1">
                        <a:lumMod val="65000"/>
                        <a:lumOff val="35000"/>
                      </a:schemeClr>
                    </a:solidFill>
                  </a:tcPr>
                </a:tc>
                <a:tc>
                  <a:txBody>
                    <a:bodyPr/>
                    <a:lstStyle/>
                    <a:p>
                      <a:pPr algn="ctr">
                        <a:spcBef>
                          <a:spcPts val="300"/>
                        </a:spcBef>
                        <a:spcAft>
                          <a:spcPts val="300"/>
                        </a:spcAft>
                      </a:pPr>
                      <a:r>
                        <a:rPr lang="en-GB" sz="1200">
                          <a:effectLst/>
                          <a:latin typeface="Tenorite" panose="00000500000000000000" pitchFamily="2" charset="0"/>
                        </a:rPr>
                        <a:t>No of sites attempted to be contacted</a:t>
                      </a:r>
                      <a:endParaRPr lang="en-GB" sz="1200" b="1">
                        <a:solidFill>
                          <a:srgbClr val="00148C"/>
                        </a:solidFill>
                        <a:effectLst/>
                        <a:latin typeface="Tenorite" panose="00000500000000000000" pitchFamily="2" charset="0"/>
                        <a:ea typeface="Arial" panose="020B0604020202020204" pitchFamily="34" charset="0"/>
                        <a:cs typeface="Times New Roman" panose="02020603050405020304" pitchFamily="18" charset="0"/>
                      </a:endParaRPr>
                    </a:p>
                  </a:txBody>
                  <a:tcPr marL="68580" marR="68580" marT="0" marB="0" anchor="ctr"/>
                </a:tc>
                <a:tc gridSpan="2">
                  <a:txBody>
                    <a:bodyPr/>
                    <a:lstStyle/>
                    <a:p>
                      <a:pPr algn="ctr">
                        <a:spcBef>
                          <a:spcPts val="300"/>
                        </a:spcBef>
                        <a:spcAft>
                          <a:spcPts val="300"/>
                        </a:spcAft>
                      </a:pPr>
                      <a:r>
                        <a:rPr lang="en-GB" sz="1200">
                          <a:effectLst/>
                          <a:latin typeface="Tenorite" panose="00000500000000000000" pitchFamily="2" charset="0"/>
                        </a:rPr>
                        <a:t>No of sites where contact was made, and site would stop using gas</a:t>
                      </a:r>
                      <a:endParaRPr lang="en-GB" sz="1200" b="1">
                        <a:solidFill>
                          <a:srgbClr val="00148C"/>
                        </a:solidFill>
                        <a:effectLst/>
                        <a:latin typeface="Tenorite" panose="00000500000000000000" pitchFamily="2" charset="0"/>
                        <a:ea typeface="Arial" panose="020B0604020202020204" pitchFamily="34" charset="0"/>
                        <a:cs typeface="Times New Roman" panose="02020603050405020304" pitchFamily="18" charset="0"/>
                      </a:endParaRPr>
                    </a:p>
                  </a:txBody>
                  <a:tcPr marL="68580" marR="68580" marT="0" marB="0" anchor="ctr"/>
                </a:tc>
                <a:tc hMerge="1">
                  <a:txBody>
                    <a:bodyPr/>
                    <a:lstStyle/>
                    <a:p>
                      <a:endParaRPr lang="en-GB"/>
                    </a:p>
                  </a:txBody>
                  <a:tcPr/>
                </a:tc>
                <a:extLst>
                  <a:ext uri="{0D108BD9-81ED-4DB2-BD59-A6C34878D82A}">
                    <a16:rowId xmlns:a16="http://schemas.microsoft.com/office/drawing/2014/main" val="2191232035"/>
                  </a:ext>
                </a:extLst>
              </a:tr>
              <a:tr h="275697">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200" b="1" kern="1200">
                          <a:solidFill>
                            <a:schemeClr val="lt1"/>
                          </a:solidFill>
                          <a:effectLst/>
                          <a:latin typeface="Tenorite" panose="00000500000000000000" pitchFamily="2" charset="0"/>
                          <a:ea typeface="+mn-ea"/>
                          <a:cs typeface="+mn-cs"/>
                        </a:rPr>
                        <a:t>Fahrenheit 2024</a:t>
                      </a:r>
                    </a:p>
                  </a:txBody>
                  <a:tcPr marL="68580" marR="68580" marT="0" marB="0" anchor="ctr">
                    <a:solidFill>
                      <a:schemeClr val="tx1">
                        <a:lumMod val="65000"/>
                        <a:lumOff val="35000"/>
                      </a:schemeClr>
                    </a:solidFill>
                  </a:tcPr>
                </a:tc>
                <a:tc>
                  <a:txBody>
                    <a:bodyPr/>
                    <a:lstStyle/>
                    <a:p>
                      <a:pPr marL="0" algn="ctr" defTabSz="914400" rtl="0" eaLnBrk="1" latinLnBrk="0" hangingPunct="1">
                        <a:spcBef>
                          <a:spcPts val="300"/>
                        </a:spcBef>
                        <a:spcAft>
                          <a:spcPts val="300"/>
                        </a:spcAft>
                      </a:pPr>
                      <a:r>
                        <a:rPr lang="en-GB" sz="1200" i="0" kern="1200">
                          <a:solidFill>
                            <a:schemeClr val="dk1"/>
                          </a:solidFill>
                          <a:effectLst/>
                          <a:latin typeface="Tenorite" panose="00000500000000000000" pitchFamily="2" charset="0"/>
                          <a:ea typeface="+mn-ea"/>
                          <a:cs typeface="+mn-cs"/>
                        </a:rPr>
                        <a:t>2600</a:t>
                      </a:r>
                    </a:p>
                  </a:txBody>
                  <a:tcPr marL="68580" marR="68580" marT="0" marB="0" anchor="ctr">
                    <a:solidFill>
                      <a:schemeClr val="bg1"/>
                    </a:solidFill>
                  </a:tcPr>
                </a:tc>
                <a:tc>
                  <a:txBody>
                    <a:bodyPr/>
                    <a:lstStyle/>
                    <a:p>
                      <a:pPr marL="0" algn="ctr" defTabSz="914400" rtl="0" eaLnBrk="1" latinLnBrk="0" hangingPunct="1">
                        <a:spcBef>
                          <a:spcPts val="300"/>
                        </a:spcBef>
                        <a:spcAft>
                          <a:spcPts val="300"/>
                        </a:spcAft>
                      </a:pPr>
                      <a:r>
                        <a:rPr lang="en-GB" sz="1200" i="0" kern="1200">
                          <a:solidFill>
                            <a:schemeClr val="tx1"/>
                          </a:solidFill>
                          <a:effectLst/>
                          <a:latin typeface="Tenorite" panose="00000500000000000000" pitchFamily="2" charset="0"/>
                          <a:ea typeface="+mn-ea"/>
                          <a:cs typeface="+mn-cs"/>
                        </a:rPr>
                        <a:t>2274</a:t>
                      </a:r>
                    </a:p>
                  </a:txBody>
                  <a:tcPr marL="68580" marR="68580" marT="0" marB="0" anchor="ctr">
                    <a:solidFill>
                      <a:schemeClr val="bg1"/>
                    </a:solidFill>
                  </a:tcPr>
                </a:tc>
                <a:tc>
                  <a:txBody>
                    <a:bodyPr/>
                    <a:lstStyle/>
                    <a:p>
                      <a:pPr marL="0" algn="ctr" defTabSz="914400" rtl="0" eaLnBrk="1" latinLnBrk="0" hangingPunct="1">
                        <a:spcBef>
                          <a:spcPts val="300"/>
                        </a:spcBef>
                        <a:spcAft>
                          <a:spcPts val="300"/>
                        </a:spcAft>
                      </a:pPr>
                      <a:r>
                        <a:rPr lang="en-GB" sz="1200" i="0" kern="1200">
                          <a:solidFill>
                            <a:schemeClr val="dk1"/>
                          </a:solidFill>
                          <a:effectLst/>
                          <a:latin typeface="Tenorite" panose="00000500000000000000" pitchFamily="2" charset="0"/>
                          <a:ea typeface="+mn-ea"/>
                          <a:cs typeface="+mn-cs"/>
                        </a:rPr>
                        <a:t>87%</a:t>
                      </a:r>
                    </a:p>
                  </a:txBody>
                  <a:tcPr marL="68580" marR="68580" marT="0" marB="0" anchor="ctr">
                    <a:solidFill>
                      <a:schemeClr val="bg1"/>
                    </a:solidFill>
                  </a:tcPr>
                </a:tc>
                <a:extLst>
                  <a:ext uri="{0D108BD9-81ED-4DB2-BD59-A6C34878D82A}">
                    <a16:rowId xmlns:a16="http://schemas.microsoft.com/office/drawing/2014/main" val="3346621237"/>
                  </a:ext>
                </a:extLst>
              </a:tr>
              <a:tr h="275697">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200" b="1" i="0" u="none" strike="noStrike" kern="1200" cap="none" spc="0" normalizeH="0" baseline="0" noProof="0">
                          <a:ln>
                            <a:noFill/>
                          </a:ln>
                          <a:solidFill>
                            <a:prstClr val="white"/>
                          </a:solidFill>
                          <a:effectLst/>
                          <a:uLnTx/>
                          <a:uFillTx/>
                          <a:latin typeface="Tenorite" panose="00000500000000000000" pitchFamily="2" charset="0"/>
                          <a:ea typeface="+mn-ea"/>
                          <a:cs typeface="+mn-cs"/>
                        </a:rPr>
                        <a:t>Everest 2023</a:t>
                      </a:r>
                    </a:p>
                  </a:txBody>
                  <a:tcPr marL="68580" marR="68580" marT="0" marB="0" anchor="ctr">
                    <a:solidFill>
                      <a:schemeClr val="tx1">
                        <a:lumMod val="65000"/>
                        <a:lumOff val="35000"/>
                      </a:schemeClr>
                    </a:solidFill>
                  </a:tcPr>
                </a:tc>
                <a:tc>
                  <a:txBody>
                    <a:bodyPr/>
                    <a:lstStyle/>
                    <a:p>
                      <a:pPr marL="0" algn="ctr" defTabSz="914400" rtl="0" eaLnBrk="1" latinLnBrk="0" hangingPunct="1">
                        <a:spcBef>
                          <a:spcPts val="300"/>
                        </a:spcBef>
                        <a:spcAft>
                          <a:spcPts val="300"/>
                        </a:spcAft>
                      </a:pPr>
                      <a:r>
                        <a:rPr lang="en-GB" sz="1200" i="0" kern="1200">
                          <a:solidFill>
                            <a:schemeClr val="dk1"/>
                          </a:solidFill>
                          <a:effectLst/>
                          <a:latin typeface="Tenorite" panose="00000500000000000000" pitchFamily="2" charset="0"/>
                          <a:ea typeface="+mn-ea"/>
                          <a:cs typeface="+mn-cs"/>
                        </a:rPr>
                        <a:t>2600</a:t>
                      </a:r>
                    </a:p>
                  </a:txBody>
                  <a:tcPr marL="68580" marR="68580" marT="0" marB="0" anchor="ctr">
                    <a:solidFill>
                      <a:schemeClr val="bg1"/>
                    </a:solidFill>
                  </a:tcPr>
                </a:tc>
                <a:tc>
                  <a:txBody>
                    <a:bodyPr/>
                    <a:lstStyle/>
                    <a:p>
                      <a:pPr marL="0" algn="ctr" defTabSz="914400" rtl="0" eaLnBrk="1" latinLnBrk="0" hangingPunct="1">
                        <a:spcBef>
                          <a:spcPts val="300"/>
                        </a:spcBef>
                        <a:spcAft>
                          <a:spcPts val="300"/>
                        </a:spcAft>
                      </a:pPr>
                      <a:r>
                        <a:rPr lang="en-GB" sz="1200" i="0" kern="1200">
                          <a:solidFill>
                            <a:schemeClr val="tx1"/>
                          </a:solidFill>
                          <a:effectLst/>
                          <a:latin typeface="Tenorite" panose="00000500000000000000" pitchFamily="2" charset="0"/>
                          <a:ea typeface="+mn-ea"/>
                          <a:cs typeface="+mn-cs"/>
                        </a:rPr>
                        <a:t>2345</a:t>
                      </a:r>
                    </a:p>
                  </a:txBody>
                  <a:tcPr marL="68580" marR="68580" marT="0" marB="0" anchor="ctr">
                    <a:solidFill>
                      <a:schemeClr val="bg1"/>
                    </a:solidFill>
                  </a:tcPr>
                </a:tc>
                <a:tc>
                  <a:txBody>
                    <a:bodyPr/>
                    <a:lstStyle/>
                    <a:p>
                      <a:pPr marL="0" algn="ctr" defTabSz="914400" rtl="0" eaLnBrk="1" latinLnBrk="0" hangingPunct="1">
                        <a:spcBef>
                          <a:spcPts val="300"/>
                        </a:spcBef>
                        <a:spcAft>
                          <a:spcPts val="300"/>
                        </a:spcAft>
                      </a:pPr>
                      <a:r>
                        <a:rPr lang="en-GB" sz="1200" i="0" kern="1200">
                          <a:solidFill>
                            <a:schemeClr val="dk1"/>
                          </a:solidFill>
                          <a:effectLst/>
                          <a:latin typeface="Tenorite" panose="00000500000000000000" pitchFamily="2" charset="0"/>
                          <a:ea typeface="+mn-ea"/>
                          <a:cs typeface="+mn-cs"/>
                        </a:rPr>
                        <a:t>90%</a:t>
                      </a:r>
                    </a:p>
                  </a:txBody>
                  <a:tcPr marL="68580" marR="68580" marT="0" marB="0" anchor="ctr">
                    <a:solidFill>
                      <a:schemeClr val="bg1"/>
                    </a:solidFill>
                  </a:tcPr>
                </a:tc>
                <a:extLst>
                  <a:ext uri="{0D108BD9-81ED-4DB2-BD59-A6C34878D82A}">
                    <a16:rowId xmlns:a16="http://schemas.microsoft.com/office/drawing/2014/main" val="101969157"/>
                  </a:ext>
                </a:extLst>
              </a:tr>
              <a:tr h="275697">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200" b="1" i="0" u="none" strike="noStrike" kern="1200" cap="none" spc="0" normalizeH="0" baseline="0" noProof="0">
                          <a:ln>
                            <a:noFill/>
                          </a:ln>
                          <a:solidFill>
                            <a:prstClr val="white"/>
                          </a:solidFill>
                          <a:effectLst/>
                          <a:uLnTx/>
                          <a:uFillTx/>
                          <a:latin typeface="Tenorite" panose="00000500000000000000" pitchFamily="2" charset="0"/>
                          <a:ea typeface="+mn-ea"/>
                          <a:cs typeface="+mn-cs"/>
                        </a:rPr>
                        <a:t>Degree 2022</a:t>
                      </a:r>
                    </a:p>
                  </a:txBody>
                  <a:tcPr marL="68580" marR="68580" marT="0" marB="0" anchor="ctr">
                    <a:solidFill>
                      <a:schemeClr val="tx1">
                        <a:lumMod val="65000"/>
                        <a:lumOff val="35000"/>
                      </a:schemeClr>
                    </a:solidFill>
                  </a:tcPr>
                </a:tc>
                <a:tc>
                  <a:txBody>
                    <a:bodyPr/>
                    <a:lstStyle/>
                    <a:p>
                      <a:pPr marL="0" algn="ctr" defTabSz="914400" rtl="0" eaLnBrk="1" latinLnBrk="0" hangingPunct="1">
                        <a:spcBef>
                          <a:spcPts val="300"/>
                        </a:spcBef>
                        <a:spcAft>
                          <a:spcPts val="300"/>
                        </a:spcAft>
                      </a:pPr>
                      <a:r>
                        <a:rPr lang="en-GB" sz="1200" kern="1200">
                          <a:solidFill>
                            <a:schemeClr val="dk1"/>
                          </a:solidFill>
                          <a:effectLst/>
                          <a:latin typeface="Tenorite" panose="00000500000000000000" pitchFamily="2" charset="0"/>
                        </a:rPr>
                        <a:t>2600</a:t>
                      </a:r>
                      <a:endParaRPr lang="en-GB" sz="1200" i="0" kern="1200">
                        <a:solidFill>
                          <a:schemeClr val="dk1"/>
                        </a:solidFill>
                        <a:effectLst/>
                        <a:latin typeface="Tenorite" panose="00000500000000000000" pitchFamily="2" charset="0"/>
                        <a:ea typeface="+mn-ea"/>
                        <a:cs typeface="+mn-cs"/>
                      </a:endParaRPr>
                    </a:p>
                  </a:txBody>
                  <a:tcPr marL="68580" marR="68580" marT="0" marB="0" anchor="ctr">
                    <a:solidFill>
                      <a:schemeClr val="bg1"/>
                    </a:solidFill>
                  </a:tcPr>
                </a:tc>
                <a:tc>
                  <a:txBody>
                    <a:bodyPr/>
                    <a:lstStyle/>
                    <a:p>
                      <a:pPr marL="0" algn="ctr" defTabSz="914400" rtl="0" eaLnBrk="1" latinLnBrk="0" hangingPunct="1">
                        <a:spcBef>
                          <a:spcPts val="300"/>
                        </a:spcBef>
                        <a:spcAft>
                          <a:spcPts val="300"/>
                        </a:spcAft>
                      </a:pPr>
                      <a:r>
                        <a:rPr lang="en-GB" sz="1200" kern="1200">
                          <a:solidFill>
                            <a:schemeClr val="tx1"/>
                          </a:solidFill>
                          <a:effectLst/>
                          <a:latin typeface="Tenorite" panose="00000500000000000000" pitchFamily="2" charset="0"/>
                        </a:rPr>
                        <a:t>2319</a:t>
                      </a:r>
                      <a:endParaRPr lang="en-GB" sz="1200" i="0" kern="1200">
                        <a:solidFill>
                          <a:schemeClr val="tx1"/>
                        </a:solidFill>
                        <a:effectLst/>
                        <a:latin typeface="Tenorite" panose="00000500000000000000" pitchFamily="2" charset="0"/>
                        <a:ea typeface="+mn-ea"/>
                        <a:cs typeface="+mn-cs"/>
                      </a:endParaRPr>
                    </a:p>
                  </a:txBody>
                  <a:tcPr marL="68580" marR="68580" marT="0" marB="0" anchor="ctr">
                    <a:solidFill>
                      <a:schemeClr val="bg1"/>
                    </a:solidFill>
                  </a:tcPr>
                </a:tc>
                <a:tc>
                  <a:txBody>
                    <a:bodyPr/>
                    <a:lstStyle/>
                    <a:p>
                      <a:pPr marL="0" algn="ctr" defTabSz="914400" rtl="0" eaLnBrk="1" latinLnBrk="0" hangingPunct="1">
                        <a:spcBef>
                          <a:spcPts val="300"/>
                        </a:spcBef>
                        <a:spcAft>
                          <a:spcPts val="300"/>
                        </a:spcAft>
                      </a:pPr>
                      <a:r>
                        <a:rPr lang="en-GB" sz="1200" kern="1200">
                          <a:solidFill>
                            <a:schemeClr val="dk1"/>
                          </a:solidFill>
                          <a:effectLst/>
                          <a:latin typeface="Tenorite" panose="00000500000000000000" pitchFamily="2" charset="0"/>
                        </a:rPr>
                        <a:t>90%</a:t>
                      </a:r>
                      <a:endParaRPr lang="en-GB" sz="1200" i="0" kern="1200">
                        <a:solidFill>
                          <a:schemeClr val="dk1"/>
                        </a:solidFill>
                        <a:effectLst/>
                        <a:latin typeface="Tenorite" panose="00000500000000000000" pitchFamily="2" charset="0"/>
                        <a:ea typeface="+mn-ea"/>
                        <a:cs typeface="+mn-cs"/>
                      </a:endParaRPr>
                    </a:p>
                  </a:txBody>
                  <a:tcPr marL="68580" marR="68580" marT="0" marB="0" anchor="ctr">
                    <a:solidFill>
                      <a:schemeClr val="bg1"/>
                    </a:solidFill>
                  </a:tcPr>
                </a:tc>
                <a:extLst>
                  <a:ext uri="{0D108BD9-81ED-4DB2-BD59-A6C34878D82A}">
                    <a16:rowId xmlns:a16="http://schemas.microsoft.com/office/drawing/2014/main" val="3800739796"/>
                  </a:ext>
                </a:extLst>
              </a:tr>
              <a:tr h="275697">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200" b="1" i="0" u="none" strike="noStrike" kern="1200" cap="none" spc="0" normalizeH="0" baseline="0" noProof="0">
                          <a:ln>
                            <a:noFill/>
                          </a:ln>
                          <a:solidFill>
                            <a:prstClr val="white"/>
                          </a:solidFill>
                          <a:effectLst/>
                          <a:uLnTx/>
                          <a:uFillTx/>
                          <a:latin typeface="Tenorite" panose="00000500000000000000" pitchFamily="2" charset="0"/>
                          <a:ea typeface="+mn-ea"/>
                          <a:cs typeface="+mn-cs"/>
                        </a:rPr>
                        <a:t>Celsius 2021</a:t>
                      </a:r>
                    </a:p>
                  </a:txBody>
                  <a:tcPr marL="68580" marR="68580" marT="0" marB="0" anchor="ctr">
                    <a:solidFill>
                      <a:schemeClr val="tx1">
                        <a:lumMod val="65000"/>
                        <a:lumOff val="35000"/>
                      </a:schemeClr>
                    </a:solidFill>
                  </a:tcPr>
                </a:tc>
                <a:tc>
                  <a:txBody>
                    <a:bodyPr/>
                    <a:lstStyle/>
                    <a:p>
                      <a:pPr marL="0" algn="ctr" defTabSz="914400" rtl="0" eaLnBrk="1" latinLnBrk="0" hangingPunct="1">
                        <a:spcBef>
                          <a:spcPts val="300"/>
                        </a:spcBef>
                        <a:spcAft>
                          <a:spcPts val="300"/>
                        </a:spcAft>
                      </a:pPr>
                      <a:r>
                        <a:rPr lang="en-GB" sz="1200" kern="1200">
                          <a:solidFill>
                            <a:schemeClr val="dk1"/>
                          </a:solidFill>
                          <a:effectLst/>
                          <a:latin typeface="Tenorite" panose="00000500000000000000" pitchFamily="2" charset="0"/>
                        </a:rPr>
                        <a:t>2600</a:t>
                      </a:r>
                      <a:endParaRPr lang="en-GB" sz="1200" i="0" kern="1200">
                        <a:solidFill>
                          <a:schemeClr val="dk1"/>
                        </a:solidFill>
                        <a:effectLst/>
                        <a:latin typeface="Tenorite" panose="00000500000000000000" pitchFamily="2" charset="0"/>
                        <a:ea typeface="+mn-ea"/>
                        <a:cs typeface="+mn-cs"/>
                      </a:endParaRPr>
                    </a:p>
                  </a:txBody>
                  <a:tcPr marL="68580" marR="68580" marT="0" marB="0" anchor="ctr">
                    <a:solidFill>
                      <a:schemeClr val="bg1"/>
                    </a:solidFill>
                  </a:tcPr>
                </a:tc>
                <a:tc>
                  <a:txBody>
                    <a:bodyPr/>
                    <a:lstStyle/>
                    <a:p>
                      <a:pPr marL="0" algn="ctr" defTabSz="914400" rtl="0" eaLnBrk="1" latinLnBrk="0" hangingPunct="1">
                        <a:spcBef>
                          <a:spcPts val="300"/>
                        </a:spcBef>
                        <a:spcAft>
                          <a:spcPts val="300"/>
                        </a:spcAft>
                      </a:pPr>
                      <a:r>
                        <a:rPr lang="en-GB" sz="1200" kern="1200">
                          <a:solidFill>
                            <a:schemeClr val="tx1"/>
                          </a:solidFill>
                          <a:effectLst/>
                          <a:latin typeface="Tenorite" panose="00000500000000000000" pitchFamily="2" charset="0"/>
                        </a:rPr>
                        <a:t>2362</a:t>
                      </a:r>
                      <a:endParaRPr lang="en-GB" sz="1200" i="0" kern="1200">
                        <a:solidFill>
                          <a:schemeClr val="tx1"/>
                        </a:solidFill>
                        <a:effectLst/>
                        <a:latin typeface="Tenorite" panose="00000500000000000000" pitchFamily="2" charset="0"/>
                        <a:ea typeface="+mn-ea"/>
                        <a:cs typeface="+mn-cs"/>
                      </a:endParaRPr>
                    </a:p>
                  </a:txBody>
                  <a:tcPr marL="68580" marR="68580" marT="0" marB="0" anchor="ctr">
                    <a:solidFill>
                      <a:schemeClr val="bg1"/>
                    </a:solidFill>
                  </a:tcPr>
                </a:tc>
                <a:tc>
                  <a:txBody>
                    <a:bodyPr/>
                    <a:lstStyle/>
                    <a:p>
                      <a:pPr marL="0" algn="ctr" defTabSz="914400" rtl="0" eaLnBrk="1" latinLnBrk="0" hangingPunct="1">
                        <a:spcBef>
                          <a:spcPts val="300"/>
                        </a:spcBef>
                        <a:spcAft>
                          <a:spcPts val="300"/>
                        </a:spcAft>
                      </a:pPr>
                      <a:r>
                        <a:rPr lang="en-GB" sz="1200" kern="1200">
                          <a:solidFill>
                            <a:schemeClr val="dk1"/>
                          </a:solidFill>
                          <a:effectLst/>
                          <a:latin typeface="Tenorite" panose="00000500000000000000" pitchFamily="2" charset="0"/>
                        </a:rPr>
                        <a:t>91%</a:t>
                      </a:r>
                      <a:endParaRPr lang="en-GB" sz="1200" i="0" kern="1200">
                        <a:solidFill>
                          <a:schemeClr val="dk1"/>
                        </a:solidFill>
                        <a:effectLst/>
                        <a:latin typeface="Tenorite" panose="00000500000000000000" pitchFamily="2" charset="0"/>
                        <a:ea typeface="+mn-ea"/>
                        <a:cs typeface="+mn-cs"/>
                      </a:endParaRPr>
                    </a:p>
                  </a:txBody>
                  <a:tcPr marL="68580" marR="68580" marT="0" marB="0" anchor="ctr">
                    <a:solidFill>
                      <a:schemeClr val="bg1"/>
                    </a:solidFill>
                  </a:tcPr>
                </a:tc>
                <a:extLst>
                  <a:ext uri="{0D108BD9-81ED-4DB2-BD59-A6C34878D82A}">
                    <a16:rowId xmlns:a16="http://schemas.microsoft.com/office/drawing/2014/main" val="4236356354"/>
                  </a:ext>
                </a:extLst>
              </a:tr>
              <a:tr h="275697">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200" b="1" i="0" u="none" strike="noStrike" kern="1200" cap="none" spc="0" normalizeH="0" baseline="0" noProof="0">
                          <a:ln>
                            <a:noFill/>
                          </a:ln>
                          <a:solidFill>
                            <a:prstClr val="white"/>
                          </a:solidFill>
                          <a:effectLst/>
                          <a:uLnTx/>
                          <a:uFillTx/>
                          <a:latin typeface="Tenorite" panose="00000500000000000000" pitchFamily="2" charset="0"/>
                          <a:ea typeface="+mn-ea"/>
                          <a:cs typeface="+mn-cs"/>
                        </a:rPr>
                        <a:t>Baltic 2020 ¹</a:t>
                      </a:r>
                    </a:p>
                  </a:txBody>
                  <a:tcPr marL="68580" marR="68580" marT="0" marB="0" anchor="ctr">
                    <a:solidFill>
                      <a:schemeClr val="tx1">
                        <a:lumMod val="65000"/>
                        <a:lumOff val="35000"/>
                      </a:schemeClr>
                    </a:solidFill>
                  </a:tcPr>
                </a:tc>
                <a:tc>
                  <a:txBody>
                    <a:bodyPr/>
                    <a:lstStyle/>
                    <a:p>
                      <a:pPr marL="0" algn="ctr" defTabSz="914400" rtl="0" eaLnBrk="1" latinLnBrk="0" hangingPunct="1">
                        <a:spcBef>
                          <a:spcPts val="300"/>
                        </a:spcBef>
                        <a:spcAft>
                          <a:spcPts val="300"/>
                        </a:spcAft>
                      </a:pPr>
                      <a:r>
                        <a:rPr lang="en-GB" sz="1200" kern="1200">
                          <a:solidFill>
                            <a:schemeClr val="dk1"/>
                          </a:solidFill>
                          <a:effectLst/>
                          <a:latin typeface="Tenorite" panose="00000500000000000000" pitchFamily="2" charset="0"/>
                        </a:rPr>
                        <a:t>600</a:t>
                      </a:r>
                      <a:endParaRPr lang="en-GB" sz="1200" i="0" kern="1200">
                        <a:solidFill>
                          <a:schemeClr val="dk1"/>
                        </a:solidFill>
                        <a:effectLst/>
                        <a:latin typeface="Tenorite" panose="00000500000000000000" pitchFamily="2" charset="0"/>
                        <a:ea typeface="+mn-ea"/>
                        <a:cs typeface="+mn-cs"/>
                      </a:endParaRPr>
                    </a:p>
                  </a:txBody>
                  <a:tcPr marL="68580" marR="68580" marT="0" marB="0" anchor="ctr">
                    <a:solidFill>
                      <a:schemeClr val="bg1"/>
                    </a:solidFill>
                  </a:tcPr>
                </a:tc>
                <a:tc>
                  <a:txBody>
                    <a:bodyPr/>
                    <a:lstStyle/>
                    <a:p>
                      <a:pPr marL="0" algn="ctr" defTabSz="914400" rtl="0" eaLnBrk="1" latinLnBrk="0" hangingPunct="1">
                        <a:spcBef>
                          <a:spcPts val="300"/>
                        </a:spcBef>
                        <a:spcAft>
                          <a:spcPts val="300"/>
                        </a:spcAft>
                      </a:pPr>
                      <a:r>
                        <a:rPr lang="en-GB" sz="1200" kern="1200">
                          <a:solidFill>
                            <a:schemeClr val="dk1"/>
                          </a:solidFill>
                          <a:effectLst/>
                          <a:latin typeface="Tenorite" panose="00000500000000000000" pitchFamily="2" charset="0"/>
                        </a:rPr>
                        <a:t>572</a:t>
                      </a:r>
                      <a:endParaRPr lang="en-GB" sz="1200" i="0" kern="1200">
                        <a:solidFill>
                          <a:schemeClr val="dk1"/>
                        </a:solidFill>
                        <a:effectLst/>
                        <a:latin typeface="Tenorite" panose="00000500000000000000" pitchFamily="2" charset="0"/>
                        <a:ea typeface="+mn-ea"/>
                        <a:cs typeface="+mn-cs"/>
                      </a:endParaRPr>
                    </a:p>
                  </a:txBody>
                  <a:tcPr marL="68580" marR="68580" marT="0" marB="0" anchor="ctr">
                    <a:solidFill>
                      <a:schemeClr val="bg1"/>
                    </a:solidFill>
                  </a:tcPr>
                </a:tc>
                <a:tc>
                  <a:txBody>
                    <a:bodyPr/>
                    <a:lstStyle/>
                    <a:p>
                      <a:pPr marL="0" algn="ctr" defTabSz="914400" rtl="0" eaLnBrk="1" latinLnBrk="0" hangingPunct="1">
                        <a:spcBef>
                          <a:spcPts val="300"/>
                        </a:spcBef>
                        <a:spcAft>
                          <a:spcPts val="300"/>
                        </a:spcAft>
                      </a:pPr>
                      <a:r>
                        <a:rPr lang="en-GB" sz="1200" kern="1200">
                          <a:solidFill>
                            <a:schemeClr val="dk1"/>
                          </a:solidFill>
                          <a:effectLst/>
                          <a:latin typeface="Tenorite" panose="00000500000000000000" pitchFamily="2" charset="0"/>
                        </a:rPr>
                        <a:t>95%</a:t>
                      </a:r>
                      <a:endParaRPr lang="en-GB" sz="1200" i="0" kern="1200">
                        <a:solidFill>
                          <a:schemeClr val="dk1"/>
                        </a:solidFill>
                        <a:effectLst/>
                        <a:latin typeface="Tenorite" panose="00000500000000000000" pitchFamily="2" charset="0"/>
                        <a:ea typeface="+mn-ea"/>
                        <a:cs typeface="+mn-cs"/>
                      </a:endParaRPr>
                    </a:p>
                  </a:txBody>
                  <a:tcPr marL="68580" marR="68580" marT="0" marB="0" anchor="ctr">
                    <a:solidFill>
                      <a:schemeClr val="bg1"/>
                    </a:solidFill>
                  </a:tcPr>
                </a:tc>
                <a:extLst>
                  <a:ext uri="{0D108BD9-81ED-4DB2-BD59-A6C34878D82A}">
                    <a16:rowId xmlns:a16="http://schemas.microsoft.com/office/drawing/2014/main" val="2257998895"/>
                  </a:ext>
                </a:extLst>
              </a:tr>
              <a:tr h="386775">
                <a:tc gridSpan="4">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GB" sz="900">
                          <a:solidFill>
                            <a:schemeClr val="bg1"/>
                          </a:solidFill>
                          <a:effectLst/>
                          <a:latin typeface="Tenorite" panose="00000500000000000000" pitchFamily="2" charset="0"/>
                        </a:rPr>
                        <a:t>¹The 2020 assurance activity was scaled down to top 50 sites due to COVID-19</a:t>
                      </a:r>
                      <a:endParaRPr lang="en-GB" sz="900">
                        <a:solidFill>
                          <a:schemeClr val="bg1"/>
                        </a:solidFill>
                        <a:effectLst/>
                        <a:latin typeface="Tenorite" panose="00000500000000000000" pitchFamily="2" charset="0"/>
                        <a:ea typeface="Arial" panose="020B0604020202020204" pitchFamily="34" charset="0"/>
                        <a:cs typeface="Times New Roman" panose="02020603050405020304" pitchFamily="18" charset="0"/>
                      </a:endParaRPr>
                    </a:p>
                  </a:txBody>
                  <a:tcPr marL="68580" marR="68580" marT="0" marB="0" anchor="ctr">
                    <a:solidFill>
                      <a:schemeClr val="tx1">
                        <a:lumMod val="65000"/>
                        <a:lumOff val="35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644352665"/>
                  </a:ext>
                </a:extLst>
              </a:tr>
            </a:tbl>
          </a:graphicData>
        </a:graphic>
      </p:graphicFrame>
      <p:sp>
        <p:nvSpPr>
          <p:cNvPr id="7" name="Footer Placeholder 2">
            <a:extLst>
              <a:ext uri="{FF2B5EF4-FFF2-40B4-BE49-F238E27FC236}">
                <a16:creationId xmlns:a16="http://schemas.microsoft.com/office/drawing/2014/main" id="{8545A560-7205-131C-826B-42063A936E1E}"/>
              </a:ext>
            </a:extLst>
          </p:cNvPr>
          <p:cNvSpPr>
            <a:spLocks noGrp="1"/>
          </p:cNvSpPr>
          <p:nvPr>
            <p:ph type="ftr" sz="quarter" idx="11"/>
          </p:nvPr>
        </p:nvSpPr>
        <p:spPr>
          <a:xfrm>
            <a:off x="9142581" y="6559401"/>
            <a:ext cx="2573141" cy="213995"/>
          </a:xfrm>
        </p:spPr>
        <p:txBody>
          <a:bodyPr/>
          <a:lstStyle/>
          <a:p>
            <a:r>
              <a:rPr lang="en-GB" b="1">
                <a:solidFill>
                  <a:schemeClr val="tx2"/>
                </a:solidFill>
                <a:latin typeface="Tenorite" panose="00000500000000000000" pitchFamily="2" charset="0"/>
              </a:rPr>
              <a:t>NEC Industry Exercise Fahrenheit </a:t>
            </a:r>
            <a:r>
              <a:rPr lang="en-GB">
                <a:solidFill>
                  <a:schemeClr val="tx2"/>
                </a:solidFill>
                <a:latin typeface="Tenorite" panose="00000500000000000000" pitchFamily="2" charset="0"/>
              </a:rPr>
              <a:t>│ 2024</a:t>
            </a:r>
          </a:p>
        </p:txBody>
      </p:sp>
      <p:sp>
        <p:nvSpPr>
          <p:cNvPr id="10" name="Slide Number Placeholder 3">
            <a:extLst>
              <a:ext uri="{FF2B5EF4-FFF2-40B4-BE49-F238E27FC236}">
                <a16:creationId xmlns:a16="http://schemas.microsoft.com/office/drawing/2014/main" id="{6C2777DC-ABC8-94B0-1F9F-50511B274F14}"/>
              </a:ext>
            </a:extLst>
          </p:cNvPr>
          <p:cNvSpPr>
            <a:spLocks noGrp="1"/>
          </p:cNvSpPr>
          <p:nvPr>
            <p:ph type="sldNum" sz="quarter" idx="12"/>
          </p:nvPr>
        </p:nvSpPr>
        <p:spPr>
          <a:xfrm>
            <a:off x="11683825" y="6564592"/>
            <a:ext cx="468000" cy="213995"/>
          </a:xfrm>
        </p:spPr>
        <p:txBody>
          <a:bodyPr/>
          <a:lstStyle/>
          <a:p>
            <a:r>
              <a:rPr lang="en-GB">
                <a:solidFill>
                  <a:schemeClr val="tx2"/>
                </a:solidFill>
                <a:latin typeface="Tenorite" panose="00000500000000000000" pitchFamily="2" charset="0"/>
                <a:cs typeface="Arial" panose="020B0604020202020204" pitchFamily="34" charset="0"/>
              </a:rPr>
              <a:t>P.</a:t>
            </a:r>
            <a:fld id="{2167D5C0-EA37-43FD-A9A7-0CAAFD84DAC3}" type="slidenum">
              <a:rPr lang="en-GB" smtClean="0">
                <a:solidFill>
                  <a:schemeClr val="tx2"/>
                </a:solidFill>
                <a:latin typeface="Tenorite" panose="00000500000000000000" pitchFamily="2" charset="0"/>
                <a:cs typeface="Arial" panose="020B0604020202020204" pitchFamily="34" charset="0"/>
              </a:rPr>
              <a:pPr/>
              <a:t>10</a:t>
            </a:fld>
            <a:endParaRPr lang="en-GB">
              <a:solidFill>
                <a:schemeClr val="tx2"/>
              </a:solidFill>
              <a:latin typeface="Tenorite" panose="00000500000000000000" pitchFamily="2" charset="0"/>
              <a:cs typeface="Arial" panose="020B0604020202020204" pitchFamily="34" charset="0"/>
            </a:endParaRPr>
          </a:p>
        </p:txBody>
      </p:sp>
      <p:sp>
        <p:nvSpPr>
          <p:cNvPr id="2" name="Rectangle 1">
            <a:extLst>
              <a:ext uri="{FF2B5EF4-FFF2-40B4-BE49-F238E27FC236}">
                <a16:creationId xmlns:a16="http://schemas.microsoft.com/office/drawing/2014/main" id="{E8643559-7AC3-5EE5-F5B6-251D2790D8B7}"/>
              </a:ext>
            </a:extLst>
          </p:cNvPr>
          <p:cNvSpPr/>
          <p:nvPr/>
        </p:nvSpPr>
        <p:spPr>
          <a:xfrm>
            <a:off x="0" y="0"/>
            <a:ext cx="1422400" cy="6858000"/>
          </a:xfrm>
          <a:prstGeom prst="rect">
            <a:avLst/>
          </a:prstGeom>
          <a:solidFill>
            <a:srgbClr val="5555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enorite" panose="00000500000000000000" pitchFamily="2" charset="0"/>
            </a:endParaRPr>
          </a:p>
        </p:txBody>
      </p:sp>
      <p:sp>
        <p:nvSpPr>
          <p:cNvPr id="3" name="TextBox 2">
            <a:hlinkClick r:id="rId5" action="ppaction://hlinksldjump"/>
            <a:extLst>
              <a:ext uri="{FF2B5EF4-FFF2-40B4-BE49-F238E27FC236}">
                <a16:creationId xmlns:a16="http://schemas.microsoft.com/office/drawing/2014/main" id="{8BB8684C-E32C-6DEA-DA67-7B9500009466}"/>
              </a:ext>
            </a:extLst>
          </p:cNvPr>
          <p:cNvSpPr txBox="1"/>
          <p:nvPr/>
        </p:nvSpPr>
        <p:spPr>
          <a:xfrm>
            <a:off x="25400" y="899467"/>
            <a:ext cx="1130300" cy="461665"/>
          </a:xfrm>
          <a:prstGeom prst="rect">
            <a:avLst/>
          </a:prstGeom>
          <a:noFill/>
        </p:spPr>
        <p:txBody>
          <a:bodyPr wrap="square" rtlCol="0">
            <a:spAutoFit/>
          </a:bodyPr>
          <a:lstStyle>
            <a:defPPr>
              <a:defRPr lang="en-US"/>
            </a:defPPr>
            <a:lvl1pPr>
              <a:defRPr sz="1200">
                <a:solidFill>
                  <a:schemeClr val="bg1"/>
                </a:solidFill>
                <a:latin typeface="Tenorite" panose="00000500000000000000" pitchFamily="2" charset="0"/>
                <a:cs typeface="Arial" panose="020B0604020202020204" pitchFamily="34" charset="0"/>
              </a:defRPr>
            </a:lvl1pPr>
          </a:lstStyle>
          <a:p>
            <a:r>
              <a:rPr lang="en-GB"/>
              <a:t>Exercise Scope &gt;</a:t>
            </a:r>
          </a:p>
        </p:txBody>
      </p:sp>
      <p:sp>
        <p:nvSpPr>
          <p:cNvPr id="5" name="TextBox 4">
            <a:hlinkClick r:id="rId6" action="ppaction://hlinksldjump"/>
            <a:extLst>
              <a:ext uri="{FF2B5EF4-FFF2-40B4-BE49-F238E27FC236}">
                <a16:creationId xmlns:a16="http://schemas.microsoft.com/office/drawing/2014/main" id="{DAF87BC7-D04F-915E-5DF3-1D9B3E1564DE}"/>
              </a:ext>
            </a:extLst>
          </p:cNvPr>
          <p:cNvSpPr txBox="1"/>
          <p:nvPr/>
        </p:nvSpPr>
        <p:spPr>
          <a:xfrm>
            <a:off x="38100" y="1411931"/>
            <a:ext cx="1193800" cy="461665"/>
          </a:xfrm>
          <a:prstGeom prst="rect">
            <a:avLst/>
          </a:prstGeom>
          <a:noFill/>
        </p:spPr>
        <p:txBody>
          <a:bodyPr wrap="square" rtlCol="0">
            <a:spAutoFit/>
          </a:bodyPr>
          <a:lstStyle/>
          <a:p>
            <a:r>
              <a:rPr lang="en-GB" sz="1200">
                <a:solidFill>
                  <a:schemeClr val="bg1"/>
                </a:solidFill>
                <a:latin typeface="Tenorite" panose="00000500000000000000" pitchFamily="2" charset="0"/>
                <a:cs typeface="Arial" panose="020B0604020202020204" pitchFamily="34" charset="0"/>
              </a:rPr>
              <a:t>Executive Summary &gt;</a:t>
            </a:r>
          </a:p>
        </p:txBody>
      </p:sp>
      <p:sp>
        <p:nvSpPr>
          <p:cNvPr id="6" name="TextBox 5">
            <a:extLst>
              <a:ext uri="{FF2B5EF4-FFF2-40B4-BE49-F238E27FC236}">
                <a16:creationId xmlns:a16="http://schemas.microsoft.com/office/drawing/2014/main" id="{88284CD1-ACF0-BDC4-7166-BAE02B0ACAFD}"/>
              </a:ext>
            </a:extLst>
          </p:cNvPr>
          <p:cNvSpPr txBox="1"/>
          <p:nvPr/>
        </p:nvSpPr>
        <p:spPr>
          <a:xfrm>
            <a:off x="38100" y="1924395"/>
            <a:ext cx="1193800" cy="276999"/>
          </a:xfrm>
          <a:prstGeom prst="rect">
            <a:avLst/>
          </a:prstGeom>
          <a:noFill/>
        </p:spPr>
        <p:txBody>
          <a:bodyPr wrap="square" rtlCol="0">
            <a:spAutoFit/>
          </a:bodyPr>
          <a:lstStyle/>
          <a:p>
            <a:r>
              <a:rPr lang="en-GB" sz="1200">
                <a:solidFill>
                  <a:schemeClr val="bg1"/>
                </a:solidFill>
                <a:latin typeface="Tenorite" panose="00000500000000000000" pitchFamily="2" charset="0"/>
                <a:cs typeface="Arial" panose="020B0604020202020204" pitchFamily="34" charset="0"/>
              </a:rPr>
              <a:t>Key Areas:</a:t>
            </a:r>
          </a:p>
        </p:txBody>
      </p:sp>
      <p:sp>
        <p:nvSpPr>
          <p:cNvPr id="8" name="TextBox 7">
            <a:hlinkClick r:id="rId7" action="ppaction://hlinksldjump"/>
            <a:extLst>
              <a:ext uri="{FF2B5EF4-FFF2-40B4-BE49-F238E27FC236}">
                <a16:creationId xmlns:a16="http://schemas.microsoft.com/office/drawing/2014/main" id="{E6046AF0-CDD6-1719-27DD-50B0C339ED80}"/>
              </a:ext>
            </a:extLst>
          </p:cNvPr>
          <p:cNvSpPr txBox="1"/>
          <p:nvPr/>
        </p:nvSpPr>
        <p:spPr>
          <a:xfrm>
            <a:off x="127000" y="2502612"/>
            <a:ext cx="1295400" cy="430887"/>
          </a:xfrm>
          <a:prstGeom prst="rect">
            <a:avLst/>
          </a:prstGeom>
          <a:noFill/>
        </p:spPr>
        <p:txBody>
          <a:bodyPr wrap="square" rtlCol="0">
            <a:spAutoFit/>
          </a:bodyPr>
          <a:lstStyle/>
          <a:p>
            <a:r>
              <a:rPr lang="en-GB" sz="1100">
                <a:solidFill>
                  <a:schemeClr val="bg1"/>
                </a:solidFill>
                <a:latin typeface="Tenorite" panose="00000500000000000000" pitchFamily="2" charset="0"/>
                <a:cs typeface="Arial" panose="020B0604020202020204" pitchFamily="34" charset="0"/>
              </a:rPr>
              <a:t>Gas Transporter Interactions </a:t>
            </a:r>
          </a:p>
        </p:txBody>
      </p:sp>
      <p:sp>
        <p:nvSpPr>
          <p:cNvPr id="12" name="TextBox 11">
            <a:hlinkClick r:id="rId8" action="ppaction://hlinksldjump"/>
            <a:extLst>
              <a:ext uri="{FF2B5EF4-FFF2-40B4-BE49-F238E27FC236}">
                <a16:creationId xmlns:a16="http://schemas.microsoft.com/office/drawing/2014/main" id="{9864ADFB-1676-7143-364A-CF7AAF2ECD02}"/>
              </a:ext>
            </a:extLst>
          </p:cNvPr>
          <p:cNvSpPr txBox="1"/>
          <p:nvPr/>
        </p:nvSpPr>
        <p:spPr>
          <a:xfrm>
            <a:off x="127000" y="3260970"/>
            <a:ext cx="1295400" cy="600164"/>
          </a:xfrm>
          <a:prstGeom prst="rect">
            <a:avLst/>
          </a:prstGeom>
          <a:noFill/>
        </p:spPr>
        <p:txBody>
          <a:bodyPr wrap="square" rtlCol="0">
            <a:spAutoFit/>
          </a:bodyPr>
          <a:lstStyle>
            <a:defPPr>
              <a:defRPr lang="en-US"/>
            </a:defPPr>
            <a:lvl1pPr>
              <a:defRPr sz="1100">
                <a:solidFill>
                  <a:schemeClr val="bg1"/>
                </a:solidFill>
                <a:latin typeface="Arial" panose="020B0604020202020204" pitchFamily="34" charset="0"/>
                <a:cs typeface="Arial" panose="020B0604020202020204" pitchFamily="34" charset="0"/>
              </a:defRPr>
            </a:lvl1pPr>
          </a:lstStyle>
          <a:p>
            <a:r>
              <a:rPr lang="en-GB">
                <a:latin typeface="Tenorite" panose="00000500000000000000" pitchFamily="2" charset="0"/>
              </a:rPr>
              <a:t>Gas and Electricity Interactions </a:t>
            </a:r>
          </a:p>
        </p:txBody>
      </p:sp>
      <p:sp>
        <p:nvSpPr>
          <p:cNvPr id="13" name="TextBox 12">
            <a:hlinkClick r:id="rId9" action="ppaction://hlinksldjump"/>
            <a:extLst>
              <a:ext uri="{FF2B5EF4-FFF2-40B4-BE49-F238E27FC236}">
                <a16:creationId xmlns:a16="http://schemas.microsoft.com/office/drawing/2014/main" id="{B00BAA6E-086D-5A92-ADA8-09723C55B842}"/>
              </a:ext>
            </a:extLst>
          </p:cNvPr>
          <p:cNvSpPr txBox="1"/>
          <p:nvPr/>
        </p:nvSpPr>
        <p:spPr>
          <a:xfrm>
            <a:off x="127000" y="3845573"/>
            <a:ext cx="1235782" cy="430887"/>
          </a:xfrm>
          <a:prstGeom prst="rect">
            <a:avLst/>
          </a:prstGeom>
          <a:noFill/>
        </p:spPr>
        <p:txBody>
          <a:bodyPr wrap="square" rtlCol="0">
            <a:spAutoFit/>
          </a:bodyPr>
          <a:lstStyle/>
          <a:p>
            <a:r>
              <a:rPr lang="en-GB" sz="1100">
                <a:solidFill>
                  <a:schemeClr val="bg1"/>
                </a:solidFill>
                <a:latin typeface="Tenorite" panose="00000500000000000000" pitchFamily="2" charset="0"/>
                <a:cs typeface="Arial" panose="020B0604020202020204" pitchFamily="34" charset="0"/>
              </a:rPr>
              <a:t>Public Communications </a:t>
            </a:r>
          </a:p>
        </p:txBody>
      </p:sp>
      <p:sp>
        <p:nvSpPr>
          <p:cNvPr id="14" name="TextBox 13">
            <a:hlinkClick r:id="rId10" action="ppaction://hlinksldjump"/>
            <a:extLst>
              <a:ext uri="{FF2B5EF4-FFF2-40B4-BE49-F238E27FC236}">
                <a16:creationId xmlns:a16="http://schemas.microsoft.com/office/drawing/2014/main" id="{8DB7E473-A68C-119E-4D47-AF54C8541546}"/>
              </a:ext>
            </a:extLst>
          </p:cNvPr>
          <p:cNvSpPr txBox="1"/>
          <p:nvPr/>
        </p:nvSpPr>
        <p:spPr>
          <a:xfrm>
            <a:off x="127000" y="2983091"/>
            <a:ext cx="1295400" cy="261610"/>
          </a:xfrm>
          <a:prstGeom prst="rect">
            <a:avLst/>
          </a:prstGeom>
          <a:solidFill>
            <a:srgbClr val="C800A1"/>
          </a:solidFill>
        </p:spPr>
        <p:txBody>
          <a:bodyPr wrap="square" rtlCol="0">
            <a:spAutoFit/>
          </a:bodyPr>
          <a:lstStyle/>
          <a:p>
            <a:r>
              <a:rPr lang="en-GB" sz="1100">
                <a:solidFill>
                  <a:schemeClr val="bg1"/>
                </a:solidFill>
                <a:latin typeface="Tenorite" panose="00000500000000000000" pitchFamily="2" charset="0"/>
                <a:cs typeface="Arial" panose="020B0604020202020204" pitchFamily="34" charset="0"/>
              </a:rPr>
              <a:t>Load Shedding</a:t>
            </a:r>
          </a:p>
        </p:txBody>
      </p:sp>
      <p:sp>
        <p:nvSpPr>
          <p:cNvPr id="15" name="TextBox 14">
            <a:hlinkClick r:id="rId11" action="ppaction://hlinksldjump"/>
            <a:extLst>
              <a:ext uri="{FF2B5EF4-FFF2-40B4-BE49-F238E27FC236}">
                <a16:creationId xmlns:a16="http://schemas.microsoft.com/office/drawing/2014/main" id="{AB1120AF-4EF3-4491-5769-DC35FAFC6F7F}"/>
              </a:ext>
            </a:extLst>
          </p:cNvPr>
          <p:cNvSpPr txBox="1"/>
          <p:nvPr/>
        </p:nvSpPr>
        <p:spPr>
          <a:xfrm>
            <a:off x="127000" y="4301340"/>
            <a:ext cx="1295400" cy="261610"/>
          </a:xfrm>
          <a:prstGeom prst="rect">
            <a:avLst/>
          </a:prstGeom>
          <a:noFill/>
        </p:spPr>
        <p:txBody>
          <a:bodyPr wrap="square" rtlCol="0">
            <a:spAutoFit/>
          </a:bodyPr>
          <a:lstStyle>
            <a:defPPr>
              <a:defRPr lang="en-US"/>
            </a:defPPr>
            <a:lvl1pPr>
              <a:defRPr sz="1100">
                <a:solidFill>
                  <a:schemeClr val="bg1"/>
                </a:solidFill>
                <a:latin typeface="Arial" panose="020B0604020202020204" pitchFamily="34" charset="0"/>
                <a:cs typeface="Arial" panose="020B0604020202020204" pitchFamily="34" charset="0"/>
              </a:defRPr>
            </a:lvl1pPr>
          </a:lstStyle>
          <a:p>
            <a:r>
              <a:rPr lang="en-GB">
                <a:latin typeface="Tenorite" panose="00000500000000000000" pitchFamily="2" charset="0"/>
              </a:rPr>
              <a:t>Managing Supply</a:t>
            </a:r>
          </a:p>
        </p:txBody>
      </p:sp>
      <p:cxnSp>
        <p:nvCxnSpPr>
          <p:cNvPr id="22" name="Straight Connector 21">
            <a:extLst>
              <a:ext uri="{FF2B5EF4-FFF2-40B4-BE49-F238E27FC236}">
                <a16:creationId xmlns:a16="http://schemas.microsoft.com/office/drawing/2014/main" id="{B1892608-EA85-00F1-E886-A192B828888C}"/>
              </a:ext>
            </a:extLst>
          </p:cNvPr>
          <p:cNvCxnSpPr>
            <a:cxnSpLocks/>
          </p:cNvCxnSpPr>
          <p:nvPr/>
        </p:nvCxnSpPr>
        <p:spPr>
          <a:xfrm>
            <a:off x="127000" y="1380182"/>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6E21C4B-5AC7-0B3D-AD2C-4AB485E502A5}"/>
              </a:ext>
            </a:extLst>
          </p:cNvPr>
          <p:cNvCxnSpPr>
            <a:cxnSpLocks/>
          </p:cNvCxnSpPr>
          <p:nvPr/>
        </p:nvCxnSpPr>
        <p:spPr>
          <a:xfrm>
            <a:off x="126207" y="1899296"/>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TextBox 29">
            <a:hlinkClick r:id="rId12" action="ppaction://hlinksldjump"/>
            <a:extLst>
              <a:ext uri="{FF2B5EF4-FFF2-40B4-BE49-F238E27FC236}">
                <a16:creationId xmlns:a16="http://schemas.microsoft.com/office/drawing/2014/main" id="{37AC3A69-4BE3-9D0A-2480-8735660F1BE0}"/>
              </a:ext>
            </a:extLst>
          </p:cNvPr>
          <p:cNvSpPr txBox="1"/>
          <p:nvPr/>
        </p:nvSpPr>
        <p:spPr>
          <a:xfrm>
            <a:off x="126202" y="2199735"/>
            <a:ext cx="1295400" cy="261610"/>
          </a:xfrm>
          <a:prstGeom prst="rect">
            <a:avLst/>
          </a:prstGeom>
          <a:noFill/>
        </p:spPr>
        <p:txBody>
          <a:bodyPr wrap="square" rtlCol="0">
            <a:spAutoFit/>
          </a:bodyPr>
          <a:lstStyle/>
          <a:p>
            <a:r>
              <a:rPr lang="en-GB" sz="1100">
                <a:solidFill>
                  <a:schemeClr val="bg1"/>
                </a:solidFill>
                <a:latin typeface="Tenorite" panose="00000500000000000000" pitchFamily="2" charset="0"/>
                <a:cs typeface="Arial" panose="020B0604020202020204" pitchFamily="34" charset="0"/>
              </a:rPr>
              <a:t>NGSE Strategy</a:t>
            </a:r>
          </a:p>
        </p:txBody>
      </p:sp>
      <p:sp>
        <p:nvSpPr>
          <p:cNvPr id="16" name="TextBox 15">
            <a:extLst>
              <a:ext uri="{FF2B5EF4-FFF2-40B4-BE49-F238E27FC236}">
                <a16:creationId xmlns:a16="http://schemas.microsoft.com/office/drawing/2014/main" id="{A0E737C7-33B6-1513-FAC8-7015F9997CB8}"/>
              </a:ext>
            </a:extLst>
          </p:cNvPr>
          <p:cNvSpPr txBox="1"/>
          <p:nvPr/>
        </p:nvSpPr>
        <p:spPr>
          <a:xfrm>
            <a:off x="-8743" y="68468"/>
            <a:ext cx="1468322" cy="830997"/>
          </a:xfrm>
          <a:prstGeom prst="rect">
            <a:avLst/>
          </a:prstGeom>
          <a:noFill/>
        </p:spPr>
        <p:txBody>
          <a:bodyPr wrap="square" rtlCol="0">
            <a:spAutoFit/>
          </a:bodyPr>
          <a:lstStyle/>
          <a:p>
            <a:r>
              <a:rPr lang="en-GB" sz="1200" b="1">
                <a:solidFill>
                  <a:schemeClr val="bg1"/>
                </a:solidFill>
                <a:latin typeface="Tenorite" panose="00000500000000000000" pitchFamily="2" charset="0"/>
                <a:cs typeface="Arial" panose="020B0604020202020204" pitchFamily="34" charset="0"/>
              </a:rPr>
              <a:t>NEC Industry Exercise Fahrenheit </a:t>
            </a:r>
            <a:r>
              <a:rPr lang="en-GB" sz="1200" b="1">
                <a:solidFill>
                  <a:schemeClr val="bg1">
                    <a:lumMod val="75000"/>
                  </a:schemeClr>
                </a:solidFill>
                <a:latin typeface="Tenorite" panose="00000500000000000000" pitchFamily="2" charset="0"/>
                <a:cs typeface="Arial" panose="020B0604020202020204" pitchFamily="34" charset="0"/>
              </a:rPr>
              <a:t>2024 Post Exercise Report  </a:t>
            </a:r>
          </a:p>
        </p:txBody>
      </p:sp>
      <p:sp>
        <p:nvSpPr>
          <p:cNvPr id="17" name="TextBox 16">
            <a:hlinkClick r:id="rId13" action="ppaction://hlinksldjump"/>
            <a:extLst>
              <a:ext uri="{FF2B5EF4-FFF2-40B4-BE49-F238E27FC236}">
                <a16:creationId xmlns:a16="http://schemas.microsoft.com/office/drawing/2014/main" id="{174C7547-309F-6069-6F8A-8CC47DF247FF}"/>
              </a:ext>
            </a:extLst>
          </p:cNvPr>
          <p:cNvSpPr txBox="1"/>
          <p:nvPr/>
        </p:nvSpPr>
        <p:spPr>
          <a:xfrm>
            <a:off x="38100" y="4639813"/>
            <a:ext cx="1193800" cy="461665"/>
          </a:xfrm>
          <a:prstGeom prst="rect">
            <a:avLst/>
          </a:prstGeom>
          <a:noFill/>
        </p:spPr>
        <p:txBody>
          <a:bodyPr wrap="square" rtlCol="0">
            <a:spAutoFit/>
          </a:bodyPr>
          <a:lstStyle/>
          <a:p>
            <a:r>
              <a:rPr lang="en-GB" sz="1200">
                <a:solidFill>
                  <a:schemeClr val="bg1"/>
                </a:solidFill>
                <a:latin typeface="Tenorite" panose="00000500000000000000" pitchFamily="2" charset="0"/>
                <a:cs typeface="Arial" panose="020B0604020202020204" pitchFamily="34" charset="0"/>
              </a:rPr>
              <a:t>Learning Points&gt;</a:t>
            </a:r>
          </a:p>
        </p:txBody>
      </p:sp>
      <p:sp>
        <p:nvSpPr>
          <p:cNvPr id="18" name="TextBox 17">
            <a:hlinkClick r:id="rId14" action="ppaction://hlinksldjump"/>
            <a:extLst>
              <a:ext uri="{FF2B5EF4-FFF2-40B4-BE49-F238E27FC236}">
                <a16:creationId xmlns:a16="http://schemas.microsoft.com/office/drawing/2014/main" id="{750574BE-3A22-EC72-CB32-FCEC46E2D179}"/>
              </a:ext>
            </a:extLst>
          </p:cNvPr>
          <p:cNvSpPr txBox="1"/>
          <p:nvPr/>
        </p:nvSpPr>
        <p:spPr>
          <a:xfrm>
            <a:off x="38100" y="5606283"/>
            <a:ext cx="1193800" cy="276999"/>
          </a:xfrm>
          <a:prstGeom prst="rect">
            <a:avLst/>
          </a:prstGeom>
          <a:noFill/>
        </p:spPr>
        <p:txBody>
          <a:bodyPr wrap="square" rtlCol="0">
            <a:spAutoFit/>
          </a:bodyPr>
          <a:lstStyle/>
          <a:p>
            <a:r>
              <a:rPr lang="en-GB" sz="1200">
                <a:solidFill>
                  <a:schemeClr val="bg1"/>
                </a:solidFill>
                <a:latin typeface="Tenorite" panose="00000500000000000000" pitchFamily="2" charset="0"/>
                <a:cs typeface="Arial" panose="020B0604020202020204" pitchFamily="34" charset="0"/>
              </a:rPr>
              <a:t>Appendices &gt;</a:t>
            </a:r>
          </a:p>
        </p:txBody>
      </p:sp>
      <p:cxnSp>
        <p:nvCxnSpPr>
          <p:cNvPr id="19" name="Straight Connector 18">
            <a:extLst>
              <a:ext uri="{FF2B5EF4-FFF2-40B4-BE49-F238E27FC236}">
                <a16:creationId xmlns:a16="http://schemas.microsoft.com/office/drawing/2014/main" id="{232A4F42-58B4-324A-EEAA-9F4F24570684}"/>
              </a:ext>
            </a:extLst>
          </p:cNvPr>
          <p:cNvCxnSpPr>
            <a:cxnSpLocks/>
          </p:cNvCxnSpPr>
          <p:nvPr/>
        </p:nvCxnSpPr>
        <p:spPr>
          <a:xfrm>
            <a:off x="126203" y="4621660"/>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44AE1A7-9A9E-4063-7B21-C683E69F3E5D}"/>
              </a:ext>
            </a:extLst>
          </p:cNvPr>
          <p:cNvCxnSpPr>
            <a:cxnSpLocks/>
          </p:cNvCxnSpPr>
          <p:nvPr/>
        </p:nvCxnSpPr>
        <p:spPr>
          <a:xfrm>
            <a:off x="111533" y="5595537"/>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5F4B929-73CB-83F0-4B39-391EEE2BD37F}"/>
              </a:ext>
            </a:extLst>
          </p:cNvPr>
          <p:cNvCxnSpPr>
            <a:cxnSpLocks/>
          </p:cNvCxnSpPr>
          <p:nvPr/>
        </p:nvCxnSpPr>
        <p:spPr>
          <a:xfrm>
            <a:off x="126203" y="5886635"/>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TextBox 38">
            <a:hlinkClick r:id="rId15" action="ppaction://hlinksldjump"/>
            <a:extLst>
              <a:ext uri="{FF2B5EF4-FFF2-40B4-BE49-F238E27FC236}">
                <a16:creationId xmlns:a16="http://schemas.microsoft.com/office/drawing/2014/main" id="{A848B86B-52C6-1DA7-4E0C-AA3EC5565E8F}"/>
              </a:ext>
            </a:extLst>
          </p:cNvPr>
          <p:cNvSpPr txBox="1"/>
          <p:nvPr/>
        </p:nvSpPr>
        <p:spPr>
          <a:xfrm>
            <a:off x="38100" y="5127751"/>
            <a:ext cx="1375161" cy="461665"/>
          </a:xfrm>
          <a:prstGeom prst="rect">
            <a:avLst/>
          </a:prstGeom>
          <a:noFill/>
        </p:spPr>
        <p:txBody>
          <a:bodyPr wrap="square" rtlCol="0">
            <a:spAutoFit/>
          </a:bodyPr>
          <a:lstStyle/>
          <a:p>
            <a:r>
              <a:rPr lang="en-GB" sz="1200">
                <a:solidFill>
                  <a:schemeClr val="bg1"/>
                </a:solidFill>
                <a:latin typeface="Tenorite" panose="00000500000000000000" pitchFamily="2" charset="0"/>
                <a:cs typeface="Arial" panose="020B0604020202020204" pitchFamily="34" charset="0"/>
              </a:rPr>
              <a:t>Progress since 2023 Ex Everest &gt;  </a:t>
            </a:r>
          </a:p>
        </p:txBody>
      </p:sp>
      <p:cxnSp>
        <p:nvCxnSpPr>
          <p:cNvPr id="40" name="Straight Connector 39">
            <a:extLst>
              <a:ext uri="{FF2B5EF4-FFF2-40B4-BE49-F238E27FC236}">
                <a16:creationId xmlns:a16="http://schemas.microsoft.com/office/drawing/2014/main" id="{8F0E9DF5-C7B4-140B-3E5E-7DCDE1E29886}"/>
              </a:ext>
            </a:extLst>
          </p:cNvPr>
          <p:cNvCxnSpPr>
            <a:cxnSpLocks/>
          </p:cNvCxnSpPr>
          <p:nvPr/>
        </p:nvCxnSpPr>
        <p:spPr>
          <a:xfrm>
            <a:off x="107995" y="5111816"/>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9598BB1F-B43F-2701-7A4F-A248A79840C8}"/>
              </a:ext>
            </a:extLst>
          </p:cNvPr>
          <p:cNvCxnSpPr>
            <a:cxnSpLocks/>
          </p:cNvCxnSpPr>
          <p:nvPr/>
        </p:nvCxnSpPr>
        <p:spPr>
          <a:xfrm>
            <a:off x="126203" y="5886635"/>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42" name="Graphic 41" descr="Books with solid fill">
            <a:hlinkClick r:id="rId16" action="ppaction://hlinksldjump"/>
            <a:extLst>
              <a:ext uri="{FF2B5EF4-FFF2-40B4-BE49-F238E27FC236}">
                <a16:creationId xmlns:a16="http://schemas.microsoft.com/office/drawing/2014/main" id="{C14DEA60-A113-78A2-7BAC-F1C2A7880516}"/>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04085" y="6483657"/>
            <a:ext cx="288000" cy="288000"/>
          </a:xfrm>
          <a:prstGeom prst="rect">
            <a:avLst/>
          </a:prstGeom>
        </p:spPr>
      </p:pic>
      <p:pic>
        <p:nvPicPr>
          <p:cNvPr id="43" name="Graphic 42" descr="Circle with left arrow outline">
            <a:hlinkClick r:id="" action="ppaction://hlinkshowjump?jump=nextslide"/>
            <a:extLst>
              <a:ext uri="{FF2B5EF4-FFF2-40B4-BE49-F238E27FC236}">
                <a16:creationId xmlns:a16="http://schemas.microsoft.com/office/drawing/2014/main" id="{CAB8C8FE-7CD5-4691-6FC8-A217A185EEFE}"/>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079555" y="6477050"/>
            <a:ext cx="288000" cy="288000"/>
          </a:xfrm>
          <a:prstGeom prst="rect">
            <a:avLst/>
          </a:prstGeom>
        </p:spPr>
      </p:pic>
      <p:pic>
        <p:nvPicPr>
          <p:cNvPr id="44" name="Graphic 43" descr="Home with solid fill">
            <a:hlinkClick r:id="rId21" action="ppaction://hlinksldjump"/>
            <a:extLst>
              <a:ext uri="{FF2B5EF4-FFF2-40B4-BE49-F238E27FC236}">
                <a16:creationId xmlns:a16="http://schemas.microsoft.com/office/drawing/2014/main" id="{03F723DD-7CB0-3BB8-A875-A3F21D1DF7A9}"/>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69310" y="6483657"/>
            <a:ext cx="288000" cy="288000"/>
          </a:xfrm>
          <a:prstGeom prst="rect">
            <a:avLst/>
          </a:prstGeom>
        </p:spPr>
      </p:pic>
      <p:pic>
        <p:nvPicPr>
          <p:cNvPr id="45" name="Graphic 44" descr="Circle with left arrow outline">
            <a:hlinkClick r:id="" action="ppaction://hlinkshowjump?jump=previousslide"/>
            <a:extLst>
              <a:ext uri="{FF2B5EF4-FFF2-40B4-BE49-F238E27FC236}">
                <a16:creationId xmlns:a16="http://schemas.microsoft.com/office/drawing/2014/main" id="{B2092A9C-9739-28D5-C495-64FFEBCD43E7}"/>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rot="10800000">
            <a:off x="741098" y="6477151"/>
            <a:ext cx="288000" cy="288000"/>
          </a:xfrm>
          <a:prstGeom prst="rect">
            <a:avLst/>
          </a:prstGeom>
        </p:spPr>
      </p:pic>
    </p:spTree>
    <p:extLst>
      <p:ext uri="{BB962C8B-B14F-4D97-AF65-F5344CB8AC3E}">
        <p14:creationId xmlns:p14="http://schemas.microsoft.com/office/powerpoint/2010/main" val="3362838389"/>
      </p:ext>
    </p:extLst>
  </p:cSld>
  <p:clrMapOvr>
    <a:masterClrMapping/>
  </p:clrMapOvr>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A1B183C0-B44E-4B52-9945-C2C4C41EF121}"/>
              </a:ext>
            </a:extLst>
          </p:cNvPr>
          <p:cNvSpPr/>
          <p:nvPr/>
        </p:nvSpPr>
        <p:spPr>
          <a:xfrm>
            <a:off x="6934200" y="1655162"/>
            <a:ext cx="5040000" cy="4308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just">
              <a:spcAft>
                <a:spcPts val="600"/>
              </a:spcAft>
            </a:pPr>
            <a:r>
              <a:rPr lang="en-GB" sz="1300" dirty="0">
                <a:solidFill>
                  <a:srgbClr val="66666A"/>
                </a:solidFill>
                <a:latin typeface="Tenorite"/>
                <a:cs typeface="Arial"/>
              </a:rPr>
              <a:t>Though considered mitigations have been deployed, there remains a risk of electricity system instability if the load shedding of gas fired generation by the NEMT, is not appropriately sequenced to the activation of electricity demand control tranches. This topic requires a full review, followed by enhanced participation from gas fired generators in future exercises to test any assumptions. It is recognised that testing of this process in isolation to the major exercise may also be necessary. </a:t>
            </a:r>
            <a:endParaRPr lang="en-GB" sz="1300" b="1" dirty="0">
              <a:solidFill>
                <a:srgbClr val="66666A"/>
              </a:solidFill>
              <a:latin typeface="Tenorite"/>
              <a:cs typeface="Arial"/>
            </a:endParaRPr>
          </a:p>
          <a:p>
            <a:pPr algn="just">
              <a:spcAft>
                <a:spcPts val="600"/>
              </a:spcAft>
              <a:tabLst>
                <a:tab pos="228600" algn="l"/>
                <a:tab pos="457200" algn="l"/>
              </a:tabLst>
            </a:pPr>
            <a:r>
              <a:rPr lang="en-GB" sz="1300" b="1" dirty="0">
                <a:solidFill>
                  <a:schemeClr val="tx1">
                    <a:lumMod val="65000"/>
                    <a:lumOff val="35000"/>
                  </a:schemeClr>
                </a:solidFill>
                <a:latin typeface="Tenorite"/>
              </a:rPr>
              <a:t>Learning Points</a:t>
            </a:r>
          </a:p>
          <a:p>
            <a:pPr marL="342900" indent="-342900" algn="just">
              <a:spcAft>
                <a:spcPts val="600"/>
              </a:spcAft>
              <a:buFont typeface="+mj-lt"/>
              <a:buAutoNum type="arabicPeriod" startAt="10"/>
            </a:pPr>
            <a:r>
              <a:rPr lang="en-GB" sz="1300" dirty="0">
                <a:solidFill>
                  <a:srgbClr val="66666A"/>
                </a:solidFill>
                <a:latin typeface="Tenorite"/>
                <a:cs typeface="Arial"/>
              </a:rPr>
              <a:t>A full and detailed review of the process for sequencing the direction for a gas fired generator to cease taking gas without triggering electricity system instability is required.</a:t>
            </a:r>
          </a:p>
          <a:p>
            <a:pPr marL="342900" indent="-342900" algn="just">
              <a:spcAft>
                <a:spcPts val="600"/>
              </a:spcAft>
              <a:buFont typeface="+mj-lt"/>
              <a:buAutoNum type="arabicPeriod" startAt="10"/>
            </a:pPr>
            <a:r>
              <a:rPr lang="en-GB" sz="1300" dirty="0">
                <a:solidFill>
                  <a:srgbClr val="66666A"/>
                </a:solidFill>
                <a:latin typeface="Tenorite"/>
                <a:cs typeface="Arial"/>
              </a:rPr>
              <a:t>The most appropriate process to deliver NEC directions to gas fired generators should be determined, with input from generators and NESO.</a:t>
            </a:r>
          </a:p>
        </p:txBody>
      </p:sp>
      <p:sp>
        <p:nvSpPr>
          <p:cNvPr id="43" name="Rectangle 42">
            <a:extLst>
              <a:ext uri="{FF2B5EF4-FFF2-40B4-BE49-F238E27FC236}">
                <a16:creationId xmlns:a16="http://schemas.microsoft.com/office/drawing/2014/main" id="{B490CAD8-EDA8-4E1A-8EBC-68D767363C30}"/>
              </a:ext>
            </a:extLst>
          </p:cNvPr>
          <p:cNvSpPr/>
          <p:nvPr/>
        </p:nvSpPr>
        <p:spPr>
          <a:xfrm>
            <a:off x="1691428" y="943267"/>
            <a:ext cx="10119511" cy="523220"/>
          </a:xfrm>
          <a:prstGeom prst="rect">
            <a:avLst/>
          </a:prstGeom>
        </p:spPr>
        <p:txBody>
          <a:bodyPr wrap="square" lIns="91440" tIns="45720" rIns="91440" bIns="4572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tx1">
                    <a:lumMod val="65000"/>
                    <a:lumOff val="35000"/>
                  </a:schemeClr>
                </a:solidFill>
                <a:effectLst/>
                <a:uLnTx/>
                <a:uFillTx/>
                <a:latin typeface="Tenorite" panose="00000500000000000000" pitchFamily="2" charset="0"/>
                <a:ea typeface="+mn-ea"/>
                <a:cs typeface="Arial" panose="020B0604020202020204" pitchFamily="34" charset="0"/>
              </a:rPr>
              <a:t>Substantial progress has been made to further embed the processes for interaction between GSO and NESO. Further effort is now required to fully assure that load shedding does not trigger electricity system instability. </a:t>
            </a:r>
          </a:p>
        </p:txBody>
      </p:sp>
      <p:sp>
        <p:nvSpPr>
          <p:cNvPr id="2" name="Title 1">
            <a:extLst>
              <a:ext uri="{FF2B5EF4-FFF2-40B4-BE49-F238E27FC236}">
                <a16:creationId xmlns:a16="http://schemas.microsoft.com/office/drawing/2014/main" id="{825D6E1D-28A8-4015-8CBB-1A73349B26B9}"/>
              </a:ext>
            </a:extLst>
          </p:cNvPr>
          <p:cNvSpPr>
            <a:spLocks noGrp="1"/>
          </p:cNvSpPr>
          <p:nvPr>
            <p:ph type="title" idx="4294967295"/>
          </p:nvPr>
        </p:nvSpPr>
        <p:spPr>
          <a:xfrm>
            <a:off x="1676400" y="331788"/>
            <a:ext cx="10515600" cy="534987"/>
          </a:xfrm>
        </p:spPr>
        <p:txBody>
          <a:bodyPr/>
          <a:lstStyle/>
          <a:p>
            <a:pPr fontAlgn="base">
              <a:spcAft>
                <a:spcPct val="0"/>
              </a:spcAft>
            </a:pPr>
            <a:r>
              <a:rPr lang="en-GB" sz="3200" b="1">
                <a:solidFill>
                  <a:schemeClr val="tx1">
                    <a:lumMod val="65000"/>
                    <a:lumOff val="35000"/>
                  </a:schemeClr>
                </a:solidFill>
                <a:latin typeface="Tenorite" panose="00000500000000000000" pitchFamily="2" charset="0"/>
                <a:cs typeface="Arial" panose="020B0604020202020204" pitchFamily="34" charset="0"/>
              </a:rPr>
              <a:t>Gas and Electricity Interactions</a:t>
            </a:r>
          </a:p>
        </p:txBody>
      </p:sp>
      <p:sp>
        <p:nvSpPr>
          <p:cNvPr id="42" name="Rectangle 41">
            <a:extLst>
              <a:ext uri="{FF2B5EF4-FFF2-40B4-BE49-F238E27FC236}">
                <a16:creationId xmlns:a16="http://schemas.microsoft.com/office/drawing/2014/main" id="{9F12FB6C-564E-43EF-965B-E4005C77D3A6}"/>
              </a:ext>
            </a:extLst>
          </p:cNvPr>
          <p:cNvSpPr/>
          <p:nvPr/>
        </p:nvSpPr>
        <p:spPr>
          <a:xfrm>
            <a:off x="1691428" y="1637328"/>
            <a:ext cx="5040000" cy="37308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just">
              <a:spcAft>
                <a:spcPts val="600"/>
              </a:spcAft>
            </a:pPr>
            <a:r>
              <a:rPr lang="en-GB" sz="1300" dirty="0">
                <a:solidFill>
                  <a:srgbClr val="66666A"/>
                </a:solidFill>
                <a:latin typeface="Tenorite"/>
                <a:cs typeface="Arial"/>
              </a:rPr>
              <a:t>Information sharing protocols have undergone further review and are now well embedded and tested. Ofgem and DESNZ have renewed their endorsement of these protocols. The dashboard  utilised to support GSO to NESO for information sharing is continually improving and remains to be an effective tool. </a:t>
            </a:r>
          </a:p>
          <a:p>
            <a:pPr algn="just">
              <a:spcAft>
                <a:spcPts val="600"/>
              </a:spcAft>
            </a:pPr>
            <a:r>
              <a:rPr lang="en-GB" sz="1300" dirty="0">
                <a:solidFill>
                  <a:srgbClr val="66666A"/>
                </a:solidFill>
                <a:latin typeface="Tenorite"/>
                <a:cs typeface="Arial"/>
              </a:rPr>
              <a:t>Undertaking cross command centre discussion, ascertaining cross network impact and deploying the appropriate response arrangements continues to be a significantly challenging activity. Now that this process is suitably mature the temporary addition of a NESO responder being physically placed within the NEMT requires review. </a:t>
            </a:r>
          </a:p>
          <a:p>
            <a:pPr algn="just">
              <a:spcAft>
                <a:spcPts val="600"/>
              </a:spcAft>
            </a:pPr>
            <a:r>
              <a:rPr lang="en-GB" sz="1300" dirty="0">
                <a:solidFill>
                  <a:srgbClr val="66666A"/>
                </a:solidFill>
                <a:latin typeface="Tenorite"/>
                <a:cs typeface="Arial"/>
              </a:rPr>
              <a:t>The </a:t>
            </a:r>
            <a:r>
              <a:rPr lang="en-GB" sz="1300" dirty="0">
                <a:solidFill>
                  <a:srgbClr val="000000"/>
                </a:solidFill>
                <a:latin typeface="Tenorite"/>
                <a:cs typeface="Arial"/>
                <a:hlinkClick r:id="rId4" action="ppaction://hlinksldjump">
                  <a:extLst>
                    <a:ext uri="{A12FA001-AC4F-418D-AE19-62706E023703}">
                      <ahyp:hlinkClr xmlns:ahyp="http://schemas.microsoft.com/office/drawing/2018/hyperlinkcolor" val="tx"/>
                    </a:ext>
                  </a:extLst>
                </a:hlinkClick>
              </a:rPr>
              <a:t>NGSE Strategy Section</a:t>
            </a:r>
            <a:r>
              <a:rPr lang="en-GB" sz="1300" dirty="0">
                <a:solidFill>
                  <a:srgbClr val="000000"/>
                </a:solidFill>
                <a:latin typeface="Tenorite"/>
                <a:cs typeface="Arial"/>
              </a:rPr>
              <a:t> </a:t>
            </a:r>
            <a:r>
              <a:rPr lang="en-GB" sz="1300" dirty="0">
                <a:solidFill>
                  <a:srgbClr val="66666A"/>
                </a:solidFill>
                <a:latin typeface="Tenorite"/>
                <a:cs typeface="Arial"/>
              </a:rPr>
              <a:t>of this report outlined learning on the timing and validity of response actions. This is particularly relevant for the decision to undertake electricity demand control pre-emptive to the deployment of gas fired generation load shedding. Continuous improvement should focus on responders involved in this process to fully understand the lead times and decision points in both organisations' response actions in this space, as per learning point #2. </a:t>
            </a:r>
          </a:p>
        </p:txBody>
      </p:sp>
      <p:grpSp>
        <p:nvGrpSpPr>
          <p:cNvPr id="70" name="Group 69">
            <a:extLst>
              <a:ext uri="{FF2B5EF4-FFF2-40B4-BE49-F238E27FC236}">
                <a16:creationId xmlns:a16="http://schemas.microsoft.com/office/drawing/2014/main" id="{2693B476-34EC-4C9C-B23D-B81A83AB19C4}"/>
              </a:ext>
            </a:extLst>
          </p:cNvPr>
          <p:cNvGrpSpPr/>
          <p:nvPr/>
        </p:nvGrpSpPr>
        <p:grpSpPr>
          <a:xfrm>
            <a:off x="1760787" y="5867401"/>
            <a:ext cx="2466615" cy="509546"/>
            <a:chOff x="9211983" y="5666640"/>
            <a:chExt cx="2466615" cy="644351"/>
          </a:xfrm>
          <a:solidFill>
            <a:schemeClr val="tx1">
              <a:lumMod val="65000"/>
              <a:lumOff val="35000"/>
            </a:schemeClr>
          </a:solidFill>
        </p:grpSpPr>
        <p:sp>
          <p:nvSpPr>
            <p:cNvPr id="71" name="Rectangle 70">
              <a:hlinkClick r:id="rId5" action="ppaction://hlinksldjump"/>
              <a:extLst>
                <a:ext uri="{FF2B5EF4-FFF2-40B4-BE49-F238E27FC236}">
                  <a16:creationId xmlns:a16="http://schemas.microsoft.com/office/drawing/2014/main" id="{4C76E0C6-4580-4ECB-832A-CBD69D542242}"/>
                </a:ext>
              </a:extLst>
            </p:cNvPr>
            <p:cNvSpPr/>
            <p:nvPr/>
          </p:nvSpPr>
          <p:spPr>
            <a:xfrm>
              <a:off x="9211983" y="5666640"/>
              <a:ext cx="2466615" cy="6443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050" b="1">
                <a:latin typeface="Tenorite" panose="00000500000000000000" pitchFamily="2" charset="0"/>
                <a:cs typeface="Arial" panose="020B0604020202020204" pitchFamily="34" charset="0"/>
              </a:endParaRPr>
            </a:p>
          </p:txBody>
        </p:sp>
        <p:sp>
          <p:nvSpPr>
            <p:cNvPr id="72" name="Rectangle 71">
              <a:extLst>
                <a:ext uri="{FF2B5EF4-FFF2-40B4-BE49-F238E27FC236}">
                  <a16:creationId xmlns:a16="http://schemas.microsoft.com/office/drawing/2014/main" id="{ACAC6E2E-DFCB-464E-A66E-1F7ABBF3AFD9}"/>
                </a:ext>
              </a:extLst>
            </p:cNvPr>
            <p:cNvSpPr/>
            <p:nvPr/>
          </p:nvSpPr>
          <p:spPr>
            <a:xfrm>
              <a:off x="9772492" y="5666640"/>
              <a:ext cx="1892300" cy="18884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a:latin typeface="Tenorite" panose="00000500000000000000" pitchFamily="2" charset="0"/>
                  <a:cs typeface="Arial" panose="020B0604020202020204" pitchFamily="34" charset="0"/>
                </a:rPr>
                <a:t>Relevant Working Groups:</a:t>
              </a:r>
            </a:p>
          </p:txBody>
        </p:sp>
        <p:sp>
          <p:nvSpPr>
            <p:cNvPr id="73" name="Rectangle 72">
              <a:extLst>
                <a:ext uri="{FF2B5EF4-FFF2-40B4-BE49-F238E27FC236}">
                  <a16:creationId xmlns:a16="http://schemas.microsoft.com/office/drawing/2014/main" id="{50109405-0904-40F5-BC69-A5080DA20B18}"/>
                </a:ext>
              </a:extLst>
            </p:cNvPr>
            <p:cNvSpPr/>
            <p:nvPr/>
          </p:nvSpPr>
          <p:spPr>
            <a:xfrm>
              <a:off x="9779395" y="5896582"/>
              <a:ext cx="1892300" cy="37431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GB" sz="1050" dirty="0">
                  <a:latin typeface="Tenorite" panose="00000500000000000000" pitchFamily="2" charset="0"/>
                  <a:cs typeface="Arial" panose="020B0604020202020204" pitchFamily="34" charset="0"/>
                </a:rPr>
                <a:t>EGRI Task Group</a:t>
              </a:r>
            </a:p>
            <a:p>
              <a:pPr marL="171450" indent="-171450">
                <a:buFont typeface="Arial" panose="020B0604020202020204" pitchFamily="34" charset="0"/>
                <a:buChar char="•"/>
              </a:pPr>
              <a:r>
                <a:rPr lang="en-GB" sz="1050" dirty="0">
                  <a:latin typeface="Tenorite" panose="00000500000000000000" pitchFamily="2" charset="0"/>
                  <a:cs typeface="Arial" panose="020B0604020202020204" pitchFamily="34" charset="0"/>
                </a:rPr>
                <a:t>Electricity Task Group</a:t>
              </a:r>
            </a:p>
          </p:txBody>
        </p:sp>
        <p:pic>
          <p:nvPicPr>
            <p:cNvPr id="74" name="Picture 2" descr="group-clipart-clip-art-group-768x768 - Pet Food Institute">
              <a:hlinkClick r:id="rId5" action="ppaction://hlinksldjump"/>
              <a:extLst>
                <a:ext uri="{FF2B5EF4-FFF2-40B4-BE49-F238E27FC236}">
                  <a16:creationId xmlns:a16="http://schemas.microsoft.com/office/drawing/2014/main" id="{D433F0DC-FB55-4E99-895C-BA960E21B5A4}"/>
                </a:ext>
              </a:extLst>
            </p:cNvPr>
            <p:cNvPicPr>
              <a:picLocks noChangeAspect="1" noChangeArrowheads="1"/>
            </p:cNvPicPr>
            <p:nvPr/>
          </p:nvPicPr>
          <p:blipFill>
            <a:blip r:embed="rId6">
              <a:lum bright="70000" contrast="-70000"/>
              <a:extLst>
                <a:ext uri="{28A0092B-C50C-407E-A947-70E740481C1C}">
                  <a14:useLocalDpi xmlns:a14="http://schemas.microsoft.com/office/drawing/2010/main" val="0"/>
                </a:ext>
              </a:extLst>
            </a:blip>
            <a:srcRect/>
            <a:stretch>
              <a:fillRect/>
            </a:stretch>
          </p:blipFill>
          <p:spPr bwMode="auto">
            <a:xfrm>
              <a:off x="9249079" y="5759338"/>
              <a:ext cx="574979" cy="471341"/>
            </a:xfrm>
            <a:prstGeom prst="rect">
              <a:avLst/>
            </a:prstGeom>
            <a:grpFill/>
          </p:spPr>
        </p:pic>
      </p:grpSp>
      <p:sp>
        <p:nvSpPr>
          <p:cNvPr id="11" name="Footer Placeholder 2">
            <a:extLst>
              <a:ext uri="{FF2B5EF4-FFF2-40B4-BE49-F238E27FC236}">
                <a16:creationId xmlns:a16="http://schemas.microsoft.com/office/drawing/2014/main" id="{A755440E-9256-DB3A-0214-E9F7CB6031F1}"/>
              </a:ext>
            </a:extLst>
          </p:cNvPr>
          <p:cNvSpPr>
            <a:spLocks noGrp="1"/>
          </p:cNvSpPr>
          <p:nvPr>
            <p:ph type="ftr" sz="quarter" idx="11"/>
          </p:nvPr>
        </p:nvSpPr>
        <p:spPr>
          <a:xfrm>
            <a:off x="9142581" y="6559401"/>
            <a:ext cx="2573141" cy="213995"/>
          </a:xfrm>
        </p:spPr>
        <p:txBody>
          <a:bodyPr/>
          <a:lstStyle/>
          <a:p>
            <a:r>
              <a:rPr lang="en-GB" b="1">
                <a:solidFill>
                  <a:schemeClr val="tx2"/>
                </a:solidFill>
                <a:latin typeface="Tenorite" panose="00000500000000000000" pitchFamily="2" charset="0"/>
              </a:rPr>
              <a:t>NEC Industry Exercise Fahrenheit </a:t>
            </a:r>
            <a:r>
              <a:rPr lang="en-GB">
                <a:solidFill>
                  <a:schemeClr val="tx2"/>
                </a:solidFill>
                <a:latin typeface="Tenorite" panose="00000500000000000000" pitchFamily="2" charset="0"/>
              </a:rPr>
              <a:t>│ 2024</a:t>
            </a:r>
          </a:p>
        </p:txBody>
      </p:sp>
      <p:sp>
        <p:nvSpPr>
          <p:cNvPr id="12" name="Slide Number Placeholder 3">
            <a:extLst>
              <a:ext uri="{FF2B5EF4-FFF2-40B4-BE49-F238E27FC236}">
                <a16:creationId xmlns:a16="http://schemas.microsoft.com/office/drawing/2014/main" id="{6ACC9226-2CAF-4510-5AE7-A5E757986CD5}"/>
              </a:ext>
            </a:extLst>
          </p:cNvPr>
          <p:cNvSpPr>
            <a:spLocks noGrp="1"/>
          </p:cNvSpPr>
          <p:nvPr>
            <p:ph type="sldNum" sz="quarter" idx="12"/>
          </p:nvPr>
        </p:nvSpPr>
        <p:spPr>
          <a:xfrm>
            <a:off x="11683825" y="6564592"/>
            <a:ext cx="468000" cy="213995"/>
          </a:xfrm>
        </p:spPr>
        <p:txBody>
          <a:bodyPr/>
          <a:lstStyle/>
          <a:p>
            <a:r>
              <a:rPr lang="en-GB">
                <a:solidFill>
                  <a:schemeClr val="tx2"/>
                </a:solidFill>
                <a:latin typeface="Tenorite" panose="00000500000000000000" pitchFamily="2" charset="0"/>
                <a:cs typeface="Arial" panose="020B0604020202020204" pitchFamily="34" charset="0"/>
              </a:rPr>
              <a:t>P.</a:t>
            </a:r>
            <a:fld id="{2167D5C0-EA37-43FD-A9A7-0CAAFD84DAC3}" type="slidenum">
              <a:rPr lang="en-GB" smtClean="0">
                <a:solidFill>
                  <a:schemeClr val="tx2"/>
                </a:solidFill>
                <a:latin typeface="Tenorite" panose="00000500000000000000" pitchFamily="2" charset="0"/>
                <a:cs typeface="Arial" panose="020B0604020202020204" pitchFamily="34" charset="0"/>
              </a:rPr>
              <a:pPr/>
              <a:t>11</a:t>
            </a:fld>
            <a:endParaRPr lang="en-GB">
              <a:solidFill>
                <a:schemeClr val="tx2"/>
              </a:solidFill>
              <a:latin typeface="Tenorite" panose="00000500000000000000" pitchFamily="2" charset="0"/>
              <a:cs typeface="Arial" panose="020B0604020202020204" pitchFamily="34" charset="0"/>
            </a:endParaRPr>
          </a:p>
        </p:txBody>
      </p:sp>
      <p:sp>
        <p:nvSpPr>
          <p:cNvPr id="3" name="Rectangle 2">
            <a:extLst>
              <a:ext uri="{FF2B5EF4-FFF2-40B4-BE49-F238E27FC236}">
                <a16:creationId xmlns:a16="http://schemas.microsoft.com/office/drawing/2014/main" id="{06CFA781-FE1E-0DFF-804B-09BEE939FE07}"/>
              </a:ext>
            </a:extLst>
          </p:cNvPr>
          <p:cNvSpPr/>
          <p:nvPr/>
        </p:nvSpPr>
        <p:spPr>
          <a:xfrm>
            <a:off x="0" y="0"/>
            <a:ext cx="1422400" cy="6858000"/>
          </a:xfrm>
          <a:prstGeom prst="rect">
            <a:avLst/>
          </a:prstGeom>
          <a:solidFill>
            <a:srgbClr val="5555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enorite" panose="00000500000000000000" pitchFamily="2" charset="0"/>
            </a:endParaRPr>
          </a:p>
        </p:txBody>
      </p:sp>
      <p:sp>
        <p:nvSpPr>
          <p:cNvPr id="4" name="TextBox 3">
            <a:hlinkClick r:id="rId7" action="ppaction://hlinksldjump"/>
            <a:extLst>
              <a:ext uri="{FF2B5EF4-FFF2-40B4-BE49-F238E27FC236}">
                <a16:creationId xmlns:a16="http://schemas.microsoft.com/office/drawing/2014/main" id="{E9CD01F0-A96E-7782-4F9D-D37AA193BF2B}"/>
              </a:ext>
            </a:extLst>
          </p:cNvPr>
          <p:cNvSpPr txBox="1"/>
          <p:nvPr/>
        </p:nvSpPr>
        <p:spPr>
          <a:xfrm>
            <a:off x="25400" y="899467"/>
            <a:ext cx="1130300" cy="461665"/>
          </a:xfrm>
          <a:prstGeom prst="rect">
            <a:avLst/>
          </a:prstGeom>
          <a:noFill/>
        </p:spPr>
        <p:txBody>
          <a:bodyPr wrap="square" rtlCol="0">
            <a:spAutoFit/>
          </a:bodyPr>
          <a:lstStyle>
            <a:defPPr>
              <a:defRPr lang="en-US"/>
            </a:defPPr>
            <a:lvl1pPr>
              <a:defRPr sz="1200">
                <a:solidFill>
                  <a:schemeClr val="bg1"/>
                </a:solidFill>
                <a:latin typeface="Tenorite" panose="00000500000000000000" pitchFamily="2" charset="0"/>
                <a:cs typeface="Arial" panose="020B0604020202020204" pitchFamily="34" charset="0"/>
              </a:defRPr>
            </a:lvl1pPr>
          </a:lstStyle>
          <a:p>
            <a:r>
              <a:rPr lang="en-GB"/>
              <a:t>Exercise Scope &gt;</a:t>
            </a:r>
          </a:p>
        </p:txBody>
      </p:sp>
      <p:sp>
        <p:nvSpPr>
          <p:cNvPr id="5" name="TextBox 4">
            <a:hlinkClick r:id="rId8" action="ppaction://hlinksldjump"/>
            <a:extLst>
              <a:ext uri="{FF2B5EF4-FFF2-40B4-BE49-F238E27FC236}">
                <a16:creationId xmlns:a16="http://schemas.microsoft.com/office/drawing/2014/main" id="{9B29BE04-7A29-AA21-4D3C-B685A2CB03EA}"/>
              </a:ext>
            </a:extLst>
          </p:cNvPr>
          <p:cNvSpPr txBox="1"/>
          <p:nvPr/>
        </p:nvSpPr>
        <p:spPr>
          <a:xfrm>
            <a:off x="38100" y="1411931"/>
            <a:ext cx="1193800" cy="461665"/>
          </a:xfrm>
          <a:prstGeom prst="rect">
            <a:avLst/>
          </a:prstGeom>
          <a:noFill/>
        </p:spPr>
        <p:txBody>
          <a:bodyPr wrap="square" rtlCol="0">
            <a:spAutoFit/>
          </a:bodyPr>
          <a:lstStyle/>
          <a:p>
            <a:r>
              <a:rPr lang="en-GB" sz="1200">
                <a:solidFill>
                  <a:schemeClr val="bg1"/>
                </a:solidFill>
                <a:latin typeface="Tenorite" panose="00000500000000000000" pitchFamily="2" charset="0"/>
                <a:cs typeface="Arial" panose="020B0604020202020204" pitchFamily="34" charset="0"/>
              </a:rPr>
              <a:t>Executive Summary &gt;</a:t>
            </a:r>
          </a:p>
        </p:txBody>
      </p:sp>
      <p:sp>
        <p:nvSpPr>
          <p:cNvPr id="6" name="TextBox 5">
            <a:extLst>
              <a:ext uri="{FF2B5EF4-FFF2-40B4-BE49-F238E27FC236}">
                <a16:creationId xmlns:a16="http://schemas.microsoft.com/office/drawing/2014/main" id="{6456A777-E5BD-F5BD-041E-532EA2953A82}"/>
              </a:ext>
            </a:extLst>
          </p:cNvPr>
          <p:cNvSpPr txBox="1"/>
          <p:nvPr/>
        </p:nvSpPr>
        <p:spPr>
          <a:xfrm>
            <a:off x="38100" y="1924395"/>
            <a:ext cx="1193800" cy="276999"/>
          </a:xfrm>
          <a:prstGeom prst="rect">
            <a:avLst/>
          </a:prstGeom>
          <a:noFill/>
        </p:spPr>
        <p:txBody>
          <a:bodyPr wrap="square" rtlCol="0">
            <a:spAutoFit/>
          </a:bodyPr>
          <a:lstStyle/>
          <a:p>
            <a:r>
              <a:rPr lang="en-GB" sz="1200">
                <a:solidFill>
                  <a:schemeClr val="bg1"/>
                </a:solidFill>
                <a:latin typeface="Tenorite" panose="00000500000000000000" pitchFamily="2" charset="0"/>
                <a:cs typeface="Arial" panose="020B0604020202020204" pitchFamily="34" charset="0"/>
              </a:rPr>
              <a:t>Key Areas:</a:t>
            </a:r>
          </a:p>
        </p:txBody>
      </p:sp>
      <p:sp>
        <p:nvSpPr>
          <p:cNvPr id="10" name="TextBox 9">
            <a:hlinkClick r:id="rId9" action="ppaction://hlinksldjump"/>
            <a:extLst>
              <a:ext uri="{FF2B5EF4-FFF2-40B4-BE49-F238E27FC236}">
                <a16:creationId xmlns:a16="http://schemas.microsoft.com/office/drawing/2014/main" id="{BA81F67E-4D5E-EE1B-81B4-31270DE4C484}"/>
              </a:ext>
            </a:extLst>
          </p:cNvPr>
          <p:cNvSpPr txBox="1"/>
          <p:nvPr/>
        </p:nvSpPr>
        <p:spPr>
          <a:xfrm>
            <a:off x="127000" y="2502612"/>
            <a:ext cx="1295400" cy="430887"/>
          </a:xfrm>
          <a:prstGeom prst="rect">
            <a:avLst/>
          </a:prstGeom>
          <a:noFill/>
        </p:spPr>
        <p:txBody>
          <a:bodyPr wrap="square" rtlCol="0">
            <a:spAutoFit/>
          </a:bodyPr>
          <a:lstStyle/>
          <a:p>
            <a:r>
              <a:rPr lang="en-GB" sz="1100">
                <a:solidFill>
                  <a:schemeClr val="bg1"/>
                </a:solidFill>
                <a:latin typeface="Tenorite" panose="00000500000000000000" pitchFamily="2" charset="0"/>
                <a:cs typeface="Arial" panose="020B0604020202020204" pitchFamily="34" charset="0"/>
              </a:rPr>
              <a:t>Gas Transporter Interactions </a:t>
            </a:r>
          </a:p>
        </p:txBody>
      </p:sp>
      <p:sp>
        <p:nvSpPr>
          <p:cNvPr id="14" name="TextBox 13">
            <a:hlinkClick r:id="rId10" action="ppaction://hlinksldjump"/>
            <a:extLst>
              <a:ext uri="{FF2B5EF4-FFF2-40B4-BE49-F238E27FC236}">
                <a16:creationId xmlns:a16="http://schemas.microsoft.com/office/drawing/2014/main" id="{87C1E231-31AF-C005-3331-87BBF49A3A64}"/>
              </a:ext>
            </a:extLst>
          </p:cNvPr>
          <p:cNvSpPr txBox="1"/>
          <p:nvPr/>
        </p:nvSpPr>
        <p:spPr>
          <a:xfrm>
            <a:off x="127000" y="3260970"/>
            <a:ext cx="1295400" cy="600164"/>
          </a:xfrm>
          <a:prstGeom prst="rect">
            <a:avLst/>
          </a:prstGeom>
          <a:solidFill>
            <a:srgbClr val="00BEB4"/>
          </a:solidFill>
        </p:spPr>
        <p:txBody>
          <a:bodyPr wrap="square" rtlCol="0">
            <a:spAutoFit/>
          </a:bodyPr>
          <a:lstStyle>
            <a:defPPr>
              <a:defRPr lang="en-US"/>
            </a:defPPr>
            <a:lvl1pPr>
              <a:defRPr sz="1100">
                <a:solidFill>
                  <a:schemeClr val="bg1"/>
                </a:solidFill>
                <a:latin typeface="Arial" panose="020B0604020202020204" pitchFamily="34" charset="0"/>
                <a:cs typeface="Arial" panose="020B0604020202020204" pitchFamily="34" charset="0"/>
              </a:defRPr>
            </a:lvl1pPr>
          </a:lstStyle>
          <a:p>
            <a:r>
              <a:rPr lang="en-GB">
                <a:latin typeface="Tenorite" panose="00000500000000000000" pitchFamily="2" charset="0"/>
              </a:rPr>
              <a:t>Gas and Electricity Interactions </a:t>
            </a:r>
          </a:p>
        </p:txBody>
      </p:sp>
      <p:sp>
        <p:nvSpPr>
          <p:cNvPr id="15" name="TextBox 14">
            <a:hlinkClick r:id="rId11" action="ppaction://hlinksldjump"/>
            <a:extLst>
              <a:ext uri="{FF2B5EF4-FFF2-40B4-BE49-F238E27FC236}">
                <a16:creationId xmlns:a16="http://schemas.microsoft.com/office/drawing/2014/main" id="{2AD06893-81B6-0431-54D7-56A59C34991F}"/>
              </a:ext>
            </a:extLst>
          </p:cNvPr>
          <p:cNvSpPr txBox="1"/>
          <p:nvPr/>
        </p:nvSpPr>
        <p:spPr>
          <a:xfrm>
            <a:off x="127000" y="3845573"/>
            <a:ext cx="1235782" cy="430887"/>
          </a:xfrm>
          <a:prstGeom prst="rect">
            <a:avLst/>
          </a:prstGeom>
          <a:noFill/>
        </p:spPr>
        <p:txBody>
          <a:bodyPr wrap="square" rtlCol="0">
            <a:spAutoFit/>
          </a:bodyPr>
          <a:lstStyle/>
          <a:p>
            <a:r>
              <a:rPr lang="en-GB" sz="1100">
                <a:solidFill>
                  <a:schemeClr val="bg1"/>
                </a:solidFill>
                <a:latin typeface="Tenorite" panose="00000500000000000000" pitchFamily="2" charset="0"/>
                <a:cs typeface="Arial" panose="020B0604020202020204" pitchFamily="34" charset="0"/>
              </a:rPr>
              <a:t>Public Communications </a:t>
            </a:r>
          </a:p>
        </p:txBody>
      </p:sp>
      <p:sp>
        <p:nvSpPr>
          <p:cNvPr id="16" name="TextBox 15">
            <a:hlinkClick r:id="rId12" action="ppaction://hlinksldjump"/>
            <a:extLst>
              <a:ext uri="{FF2B5EF4-FFF2-40B4-BE49-F238E27FC236}">
                <a16:creationId xmlns:a16="http://schemas.microsoft.com/office/drawing/2014/main" id="{0DA61CA5-6FF7-F74B-638A-04B9B3C5BBFB}"/>
              </a:ext>
            </a:extLst>
          </p:cNvPr>
          <p:cNvSpPr txBox="1"/>
          <p:nvPr/>
        </p:nvSpPr>
        <p:spPr>
          <a:xfrm>
            <a:off x="127000" y="2983091"/>
            <a:ext cx="1295400" cy="261610"/>
          </a:xfrm>
          <a:prstGeom prst="rect">
            <a:avLst/>
          </a:prstGeom>
          <a:noFill/>
        </p:spPr>
        <p:txBody>
          <a:bodyPr wrap="square" rtlCol="0">
            <a:spAutoFit/>
          </a:bodyPr>
          <a:lstStyle/>
          <a:p>
            <a:r>
              <a:rPr lang="en-GB" sz="1100">
                <a:solidFill>
                  <a:schemeClr val="bg1"/>
                </a:solidFill>
                <a:latin typeface="Tenorite" panose="00000500000000000000" pitchFamily="2" charset="0"/>
                <a:cs typeface="Arial" panose="020B0604020202020204" pitchFamily="34" charset="0"/>
              </a:rPr>
              <a:t>Load Shedding</a:t>
            </a:r>
          </a:p>
        </p:txBody>
      </p:sp>
      <p:sp>
        <p:nvSpPr>
          <p:cNvPr id="17" name="TextBox 16">
            <a:hlinkClick r:id="rId13" action="ppaction://hlinksldjump"/>
            <a:extLst>
              <a:ext uri="{FF2B5EF4-FFF2-40B4-BE49-F238E27FC236}">
                <a16:creationId xmlns:a16="http://schemas.microsoft.com/office/drawing/2014/main" id="{EFE78CF8-52CC-E567-A45E-C0222BCA9BA9}"/>
              </a:ext>
            </a:extLst>
          </p:cNvPr>
          <p:cNvSpPr txBox="1"/>
          <p:nvPr/>
        </p:nvSpPr>
        <p:spPr>
          <a:xfrm>
            <a:off x="127000" y="4301340"/>
            <a:ext cx="1295400" cy="261610"/>
          </a:xfrm>
          <a:prstGeom prst="rect">
            <a:avLst/>
          </a:prstGeom>
          <a:noFill/>
        </p:spPr>
        <p:txBody>
          <a:bodyPr wrap="square" rtlCol="0">
            <a:spAutoFit/>
          </a:bodyPr>
          <a:lstStyle>
            <a:defPPr>
              <a:defRPr lang="en-US"/>
            </a:defPPr>
            <a:lvl1pPr>
              <a:defRPr sz="1100">
                <a:solidFill>
                  <a:schemeClr val="bg1"/>
                </a:solidFill>
                <a:latin typeface="Arial" panose="020B0604020202020204" pitchFamily="34" charset="0"/>
                <a:cs typeface="Arial" panose="020B0604020202020204" pitchFamily="34" charset="0"/>
              </a:defRPr>
            </a:lvl1pPr>
          </a:lstStyle>
          <a:p>
            <a:r>
              <a:rPr lang="en-GB">
                <a:latin typeface="Tenorite" panose="00000500000000000000" pitchFamily="2" charset="0"/>
              </a:rPr>
              <a:t>Managing Supply</a:t>
            </a:r>
          </a:p>
        </p:txBody>
      </p:sp>
      <p:cxnSp>
        <p:nvCxnSpPr>
          <p:cNvPr id="20" name="Straight Connector 19">
            <a:extLst>
              <a:ext uri="{FF2B5EF4-FFF2-40B4-BE49-F238E27FC236}">
                <a16:creationId xmlns:a16="http://schemas.microsoft.com/office/drawing/2014/main" id="{F51DA93D-F464-AD8C-6956-993A48222875}"/>
              </a:ext>
            </a:extLst>
          </p:cNvPr>
          <p:cNvCxnSpPr>
            <a:cxnSpLocks/>
          </p:cNvCxnSpPr>
          <p:nvPr/>
        </p:nvCxnSpPr>
        <p:spPr>
          <a:xfrm>
            <a:off x="127000" y="1380182"/>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4F409C5-3143-74C8-7A9C-5C733E050338}"/>
              </a:ext>
            </a:extLst>
          </p:cNvPr>
          <p:cNvCxnSpPr>
            <a:cxnSpLocks/>
          </p:cNvCxnSpPr>
          <p:nvPr/>
        </p:nvCxnSpPr>
        <p:spPr>
          <a:xfrm>
            <a:off x="126207" y="1899296"/>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TextBox 27">
            <a:hlinkClick r:id="rId4" action="ppaction://hlinksldjump"/>
            <a:extLst>
              <a:ext uri="{FF2B5EF4-FFF2-40B4-BE49-F238E27FC236}">
                <a16:creationId xmlns:a16="http://schemas.microsoft.com/office/drawing/2014/main" id="{08133FE9-5F79-689B-58A8-A3A44BE3C351}"/>
              </a:ext>
            </a:extLst>
          </p:cNvPr>
          <p:cNvSpPr txBox="1"/>
          <p:nvPr/>
        </p:nvSpPr>
        <p:spPr>
          <a:xfrm>
            <a:off x="126202" y="2199735"/>
            <a:ext cx="1295400" cy="261610"/>
          </a:xfrm>
          <a:prstGeom prst="rect">
            <a:avLst/>
          </a:prstGeom>
          <a:noFill/>
        </p:spPr>
        <p:txBody>
          <a:bodyPr wrap="square" rtlCol="0">
            <a:spAutoFit/>
          </a:bodyPr>
          <a:lstStyle/>
          <a:p>
            <a:r>
              <a:rPr lang="en-GB" sz="1100">
                <a:solidFill>
                  <a:schemeClr val="bg1"/>
                </a:solidFill>
                <a:latin typeface="Tenorite" panose="00000500000000000000" pitchFamily="2" charset="0"/>
                <a:cs typeface="Arial" panose="020B0604020202020204" pitchFamily="34" charset="0"/>
              </a:rPr>
              <a:t>NGSE Strategy</a:t>
            </a:r>
          </a:p>
        </p:txBody>
      </p:sp>
      <p:sp>
        <p:nvSpPr>
          <p:cNvPr id="7" name="TextBox 6">
            <a:extLst>
              <a:ext uri="{FF2B5EF4-FFF2-40B4-BE49-F238E27FC236}">
                <a16:creationId xmlns:a16="http://schemas.microsoft.com/office/drawing/2014/main" id="{B2FE67C2-61DD-1518-DDA4-21EEED41B392}"/>
              </a:ext>
            </a:extLst>
          </p:cNvPr>
          <p:cNvSpPr txBox="1"/>
          <p:nvPr/>
        </p:nvSpPr>
        <p:spPr>
          <a:xfrm>
            <a:off x="-8743" y="68468"/>
            <a:ext cx="1468322" cy="830997"/>
          </a:xfrm>
          <a:prstGeom prst="rect">
            <a:avLst/>
          </a:prstGeom>
          <a:noFill/>
        </p:spPr>
        <p:txBody>
          <a:bodyPr wrap="square" rtlCol="0">
            <a:spAutoFit/>
          </a:bodyPr>
          <a:lstStyle/>
          <a:p>
            <a:r>
              <a:rPr lang="en-GB" sz="1200" b="1">
                <a:solidFill>
                  <a:schemeClr val="bg1"/>
                </a:solidFill>
                <a:latin typeface="Tenorite" panose="00000500000000000000" pitchFamily="2" charset="0"/>
                <a:cs typeface="Arial" panose="020B0604020202020204" pitchFamily="34" charset="0"/>
              </a:rPr>
              <a:t>NEC Industry Exercise Fahrenheit </a:t>
            </a:r>
            <a:r>
              <a:rPr lang="en-GB" sz="1200" b="1">
                <a:solidFill>
                  <a:schemeClr val="bg1">
                    <a:lumMod val="75000"/>
                  </a:schemeClr>
                </a:solidFill>
                <a:latin typeface="Tenorite" panose="00000500000000000000" pitchFamily="2" charset="0"/>
                <a:cs typeface="Arial" panose="020B0604020202020204" pitchFamily="34" charset="0"/>
              </a:rPr>
              <a:t>2024 Post Exercise Report  </a:t>
            </a:r>
          </a:p>
        </p:txBody>
      </p:sp>
      <p:sp>
        <p:nvSpPr>
          <p:cNvPr id="9" name="TextBox 8">
            <a:hlinkClick r:id="rId14" action="ppaction://hlinksldjump"/>
            <a:extLst>
              <a:ext uri="{FF2B5EF4-FFF2-40B4-BE49-F238E27FC236}">
                <a16:creationId xmlns:a16="http://schemas.microsoft.com/office/drawing/2014/main" id="{9A51A6B9-0A97-17E0-BFB4-450C0709715D}"/>
              </a:ext>
            </a:extLst>
          </p:cNvPr>
          <p:cNvSpPr txBox="1"/>
          <p:nvPr/>
        </p:nvSpPr>
        <p:spPr>
          <a:xfrm>
            <a:off x="38100" y="4639813"/>
            <a:ext cx="1193800" cy="461665"/>
          </a:xfrm>
          <a:prstGeom prst="rect">
            <a:avLst/>
          </a:prstGeom>
          <a:noFill/>
        </p:spPr>
        <p:txBody>
          <a:bodyPr wrap="square" rtlCol="0">
            <a:spAutoFit/>
          </a:bodyPr>
          <a:lstStyle/>
          <a:p>
            <a:r>
              <a:rPr lang="en-GB" sz="1200">
                <a:solidFill>
                  <a:schemeClr val="bg1"/>
                </a:solidFill>
                <a:latin typeface="Tenorite" panose="00000500000000000000" pitchFamily="2" charset="0"/>
                <a:cs typeface="Arial" panose="020B0604020202020204" pitchFamily="34" charset="0"/>
              </a:rPr>
              <a:t>Learning Points&gt;</a:t>
            </a:r>
          </a:p>
        </p:txBody>
      </p:sp>
      <p:sp>
        <p:nvSpPr>
          <p:cNvPr id="13" name="TextBox 12">
            <a:hlinkClick r:id="rId15" action="ppaction://hlinksldjump"/>
            <a:extLst>
              <a:ext uri="{FF2B5EF4-FFF2-40B4-BE49-F238E27FC236}">
                <a16:creationId xmlns:a16="http://schemas.microsoft.com/office/drawing/2014/main" id="{40F24A6F-7BB1-860E-A13A-2418757A8ACB}"/>
              </a:ext>
            </a:extLst>
          </p:cNvPr>
          <p:cNvSpPr txBox="1"/>
          <p:nvPr/>
        </p:nvSpPr>
        <p:spPr>
          <a:xfrm>
            <a:off x="38100" y="5606283"/>
            <a:ext cx="1193800" cy="276999"/>
          </a:xfrm>
          <a:prstGeom prst="rect">
            <a:avLst/>
          </a:prstGeom>
          <a:noFill/>
        </p:spPr>
        <p:txBody>
          <a:bodyPr wrap="square" rtlCol="0">
            <a:spAutoFit/>
          </a:bodyPr>
          <a:lstStyle/>
          <a:p>
            <a:r>
              <a:rPr lang="en-GB" sz="1200">
                <a:solidFill>
                  <a:schemeClr val="bg1"/>
                </a:solidFill>
                <a:latin typeface="Tenorite" panose="00000500000000000000" pitchFamily="2" charset="0"/>
                <a:cs typeface="Arial" panose="020B0604020202020204" pitchFamily="34" charset="0"/>
              </a:rPr>
              <a:t>Appendices &gt;</a:t>
            </a:r>
          </a:p>
        </p:txBody>
      </p:sp>
      <p:cxnSp>
        <p:nvCxnSpPr>
          <p:cNvPr id="25" name="Straight Connector 24">
            <a:extLst>
              <a:ext uri="{FF2B5EF4-FFF2-40B4-BE49-F238E27FC236}">
                <a16:creationId xmlns:a16="http://schemas.microsoft.com/office/drawing/2014/main" id="{1FAA36A8-D981-0EF1-ED8F-87B0466C3F5A}"/>
              </a:ext>
            </a:extLst>
          </p:cNvPr>
          <p:cNvCxnSpPr>
            <a:cxnSpLocks/>
          </p:cNvCxnSpPr>
          <p:nvPr/>
        </p:nvCxnSpPr>
        <p:spPr>
          <a:xfrm>
            <a:off x="126203" y="4621660"/>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9937344-F2E5-E482-ECE0-89A8F521843E}"/>
              </a:ext>
            </a:extLst>
          </p:cNvPr>
          <p:cNvCxnSpPr>
            <a:cxnSpLocks/>
          </p:cNvCxnSpPr>
          <p:nvPr/>
        </p:nvCxnSpPr>
        <p:spPr>
          <a:xfrm>
            <a:off x="111533" y="5595537"/>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D4D186B-8827-546A-BDEF-1100332A9A68}"/>
              </a:ext>
            </a:extLst>
          </p:cNvPr>
          <p:cNvCxnSpPr>
            <a:cxnSpLocks/>
          </p:cNvCxnSpPr>
          <p:nvPr/>
        </p:nvCxnSpPr>
        <p:spPr>
          <a:xfrm>
            <a:off x="126203" y="5886635"/>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7" name="TextBox 36">
            <a:hlinkClick r:id="rId16" action="ppaction://hlinksldjump"/>
            <a:extLst>
              <a:ext uri="{FF2B5EF4-FFF2-40B4-BE49-F238E27FC236}">
                <a16:creationId xmlns:a16="http://schemas.microsoft.com/office/drawing/2014/main" id="{D5EAEDBE-A943-8D48-D4C2-CE9C9DDF8FDF}"/>
              </a:ext>
            </a:extLst>
          </p:cNvPr>
          <p:cNvSpPr txBox="1"/>
          <p:nvPr/>
        </p:nvSpPr>
        <p:spPr>
          <a:xfrm>
            <a:off x="38100" y="5127751"/>
            <a:ext cx="1375161" cy="461665"/>
          </a:xfrm>
          <a:prstGeom prst="rect">
            <a:avLst/>
          </a:prstGeom>
          <a:noFill/>
        </p:spPr>
        <p:txBody>
          <a:bodyPr wrap="square" rtlCol="0">
            <a:spAutoFit/>
          </a:bodyPr>
          <a:lstStyle/>
          <a:p>
            <a:r>
              <a:rPr lang="en-GB" sz="1200">
                <a:solidFill>
                  <a:schemeClr val="bg1"/>
                </a:solidFill>
                <a:latin typeface="Tenorite" panose="00000500000000000000" pitchFamily="2" charset="0"/>
                <a:cs typeface="Arial" panose="020B0604020202020204" pitchFamily="34" charset="0"/>
              </a:rPr>
              <a:t>Progress since 2023 Ex Everest &gt;  </a:t>
            </a:r>
          </a:p>
        </p:txBody>
      </p:sp>
      <p:cxnSp>
        <p:nvCxnSpPr>
          <p:cNvPr id="38" name="Straight Connector 37">
            <a:extLst>
              <a:ext uri="{FF2B5EF4-FFF2-40B4-BE49-F238E27FC236}">
                <a16:creationId xmlns:a16="http://schemas.microsoft.com/office/drawing/2014/main" id="{6004BF87-0015-465F-4DA2-388C34E78ABF}"/>
              </a:ext>
            </a:extLst>
          </p:cNvPr>
          <p:cNvCxnSpPr>
            <a:cxnSpLocks/>
          </p:cNvCxnSpPr>
          <p:nvPr/>
        </p:nvCxnSpPr>
        <p:spPr>
          <a:xfrm>
            <a:off x="107995" y="5111816"/>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5CB739C3-E3AF-2C0F-19F2-381638CE96FD}"/>
              </a:ext>
            </a:extLst>
          </p:cNvPr>
          <p:cNvCxnSpPr>
            <a:cxnSpLocks/>
          </p:cNvCxnSpPr>
          <p:nvPr/>
        </p:nvCxnSpPr>
        <p:spPr>
          <a:xfrm>
            <a:off x="126203" y="5886635"/>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41" name="Graphic 40" descr="Books with solid fill">
            <a:hlinkClick r:id="rId17" action="ppaction://hlinksldjump"/>
            <a:extLst>
              <a:ext uri="{FF2B5EF4-FFF2-40B4-BE49-F238E27FC236}">
                <a16:creationId xmlns:a16="http://schemas.microsoft.com/office/drawing/2014/main" id="{7EFB903F-281F-A043-0621-23B800077E10}"/>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404085" y="6483657"/>
            <a:ext cx="288000" cy="288000"/>
          </a:xfrm>
          <a:prstGeom prst="rect">
            <a:avLst/>
          </a:prstGeom>
        </p:spPr>
      </p:pic>
      <p:pic>
        <p:nvPicPr>
          <p:cNvPr id="44" name="Graphic 43" descr="Circle with left arrow outline">
            <a:hlinkClick r:id="" action="ppaction://hlinkshowjump?jump=nextslide"/>
            <a:extLst>
              <a:ext uri="{FF2B5EF4-FFF2-40B4-BE49-F238E27FC236}">
                <a16:creationId xmlns:a16="http://schemas.microsoft.com/office/drawing/2014/main" id="{E87D8642-F281-CF22-2520-31CCD04816D3}"/>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1079555" y="6477050"/>
            <a:ext cx="288000" cy="288000"/>
          </a:xfrm>
          <a:prstGeom prst="rect">
            <a:avLst/>
          </a:prstGeom>
        </p:spPr>
      </p:pic>
      <p:pic>
        <p:nvPicPr>
          <p:cNvPr id="45" name="Graphic 44" descr="Home with solid fill">
            <a:hlinkClick r:id="rId22" action="ppaction://hlinksldjump"/>
            <a:extLst>
              <a:ext uri="{FF2B5EF4-FFF2-40B4-BE49-F238E27FC236}">
                <a16:creationId xmlns:a16="http://schemas.microsoft.com/office/drawing/2014/main" id="{1798E89E-E075-9FA1-D631-0A9AA447EA24}"/>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69310" y="6483657"/>
            <a:ext cx="288000" cy="288000"/>
          </a:xfrm>
          <a:prstGeom prst="rect">
            <a:avLst/>
          </a:prstGeom>
        </p:spPr>
      </p:pic>
      <p:pic>
        <p:nvPicPr>
          <p:cNvPr id="46" name="Graphic 45" descr="Circle with left arrow outline">
            <a:hlinkClick r:id="" action="ppaction://hlinkshowjump?jump=previousslide"/>
            <a:extLst>
              <a:ext uri="{FF2B5EF4-FFF2-40B4-BE49-F238E27FC236}">
                <a16:creationId xmlns:a16="http://schemas.microsoft.com/office/drawing/2014/main" id="{08C292E4-3A7B-6F95-156B-68BCB83F404F}"/>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rot="10800000">
            <a:off x="741098" y="6477151"/>
            <a:ext cx="288000" cy="288000"/>
          </a:xfrm>
          <a:prstGeom prst="rect">
            <a:avLst/>
          </a:prstGeom>
        </p:spPr>
      </p:pic>
    </p:spTree>
    <p:extLst>
      <p:ext uri="{BB962C8B-B14F-4D97-AF65-F5344CB8AC3E}">
        <p14:creationId xmlns:p14="http://schemas.microsoft.com/office/powerpoint/2010/main" val="155125668"/>
      </p:ext>
    </p:extLst>
  </p:cSld>
  <p:clrMapOvr>
    <a:masterClrMapping/>
  </p:clrMapOvr>
  <p:extLst>
    <p:ext uri="{6950BFC3-D8DA-4A85-94F7-54DA5524770B}">
      <p188:commentRel xmlns:p188="http://schemas.microsoft.com/office/powerpoint/2018/8/main" r:id="rId3"/>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D6E1D-28A8-4015-8CBB-1A73349B26B9}"/>
              </a:ext>
            </a:extLst>
          </p:cNvPr>
          <p:cNvSpPr>
            <a:spLocks noGrp="1"/>
          </p:cNvSpPr>
          <p:nvPr>
            <p:ph type="title" idx="4294967295"/>
          </p:nvPr>
        </p:nvSpPr>
        <p:spPr>
          <a:xfrm>
            <a:off x="1739900" y="325438"/>
            <a:ext cx="10515600" cy="573087"/>
          </a:xfrm>
        </p:spPr>
        <p:txBody>
          <a:bodyPr/>
          <a:lstStyle/>
          <a:p>
            <a:r>
              <a:rPr lang="en-GB" sz="3200" b="1">
                <a:solidFill>
                  <a:schemeClr val="tx1">
                    <a:lumMod val="65000"/>
                    <a:lumOff val="35000"/>
                  </a:schemeClr>
                </a:solidFill>
                <a:latin typeface="Tenorite" panose="00000500000000000000" pitchFamily="2" charset="0"/>
                <a:cs typeface="Arial" panose="020B0604020202020204" pitchFamily="34" charset="0"/>
              </a:rPr>
              <a:t>Public Communications</a:t>
            </a:r>
          </a:p>
        </p:txBody>
      </p:sp>
      <p:sp>
        <p:nvSpPr>
          <p:cNvPr id="54" name="Rectangle 53">
            <a:extLst>
              <a:ext uri="{FF2B5EF4-FFF2-40B4-BE49-F238E27FC236}">
                <a16:creationId xmlns:a16="http://schemas.microsoft.com/office/drawing/2014/main" id="{14C47128-5AE4-4549-BB84-F92EE713A183}"/>
              </a:ext>
            </a:extLst>
          </p:cNvPr>
          <p:cNvSpPr/>
          <p:nvPr/>
        </p:nvSpPr>
        <p:spPr>
          <a:xfrm>
            <a:off x="1739900" y="1782259"/>
            <a:ext cx="5040000" cy="46274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just">
              <a:spcAft>
                <a:spcPts val="600"/>
              </a:spcAft>
            </a:pPr>
            <a:r>
              <a:rPr lang="en-GB" sz="1300" b="1" dirty="0">
                <a:solidFill>
                  <a:schemeClr val="tx1">
                    <a:lumMod val="65000"/>
                    <a:lumOff val="35000"/>
                  </a:schemeClr>
                </a:solidFill>
                <a:latin typeface="Tenorite"/>
                <a:cs typeface="Arial"/>
              </a:rPr>
              <a:t>Public Appeals Policy</a:t>
            </a:r>
          </a:p>
          <a:p>
            <a:pPr algn="just">
              <a:spcAft>
                <a:spcPts val="600"/>
              </a:spcAft>
            </a:pPr>
            <a:r>
              <a:rPr lang="en-GB" sz="1300" dirty="0">
                <a:solidFill>
                  <a:srgbClr val="66666A"/>
                </a:solidFill>
                <a:latin typeface="Tenorite"/>
                <a:cs typeface="Arial"/>
              </a:rPr>
              <a:t>In January ‘24, the NEC published a Public Appeals Policy to bring clarity to how and when they will issue a public appeal and to Direct Gas Transporters to author their own Public Appeal Procedure (NGT) or Plan (GDNs). This was fully tested during Exercise Fahrenheit.</a:t>
            </a:r>
          </a:p>
          <a:p>
            <a:pPr algn="just">
              <a:spcAft>
                <a:spcPts val="600"/>
              </a:spcAft>
            </a:pPr>
            <a:r>
              <a:rPr lang="en-GB" sz="1300" b="1" dirty="0">
                <a:solidFill>
                  <a:schemeClr val="tx1">
                    <a:lumMod val="65000"/>
                    <a:lumOff val="35000"/>
                  </a:schemeClr>
                </a:solidFill>
                <a:latin typeface="Tenorite"/>
                <a:cs typeface="Arial"/>
              </a:rPr>
              <a:t>Primacy in press conferences</a:t>
            </a:r>
          </a:p>
          <a:p>
            <a:pPr algn="just">
              <a:spcAft>
                <a:spcPts val="600"/>
              </a:spcAft>
            </a:pPr>
            <a:r>
              <a:rPr lang="en-GB" sz="1300" dirty="0">
                <a:solidFill>
                  <a:srgbClr val="66666A"/>
                </a:solidFill>
                <a:latin typeface="Tenorite"/>
                <a:cs typeface="Arial"/>
              </a:rPr>
              <a:t>Part of the successful simulation of a public appeal was the deployment of a series of press conferences. These are undertaken jointly between the NGT and NESO plus the NEC, where appropriate. Both NGT and NESO have effective procedures for briefing the public via the press. Further work is however required to better define primacy when there are both gas and electricity disconnections occurring, with different timeframes. Consideration should be given to whether the sequencing of conferences can be predetermined when there is a gas supply shortage leading to electricity demand control. </a:t>
            </a:r>
          </a:p>
          <a:p>
            <a:pPr algn="just">
              <a:spcAft>
                <a:spcPts val="600"/>
              </a:spcAft>
            </a:pPr>
            <a:r>
              <a:rPr lang="en-GB" sz="1300" b="1" dirty="0">
                <a:solidFill>
                  <a:schemeClr val="tx1">
                    <a:lumMod val="65000"/>
                    <a:lumOff val="35000"/>
                  </a:schemeClr>
                </a:solidFill>
                <a:latin typeface="Tenorite"/>
                <a:cs typeface="Arial"/>
              </a:rPr>
              <a:t>Future changes</a:t>
            </a:r>
          </a:p>
          <a:p>
            <a:pPr algn="just">
              <a:spcAft>
                <a:spcPts val="600"/>
              </a:spcAft>
            </a:pPr>
            <a:r>
              <a:rPr lang="en-GB" sz="1300" dirty="0">
                <a:solidFill>
                  <a:srgbClr val="66666A"/>
                </a:solidFill>
                <a:latin typeface="Tenorite"/>
                <a:cs typeface="Segoe UI"/>
              </a:rPr>
              <a:t>Gas Transporters will cease to be members of the Energy Networks Association (ENA) in January ‘25, at which point the coordination of Gas Transporter communications will be delivered by Future Energy Networks (FEN). All communication services previously provided by</a:t>
            </a:r>
            <a:r>
              <a:rPr lang="en-GB" sz="1300" dirty="0">
                <a:solidFill>
                  <a:srgbClr val="333333"/>
                </a:solidFill>
                <a:latin typeface="Tenorite"/>
                <a:cs typeface="Segoe UI"/>
              </a:rPr>
              <a:t> </a:t>
            </a:r>
          </a:p>
        </p:txBody>
      </p:sp>
      <p:sp>
        <p:nvSpPr>
          <p:cNvPr id="56" name="Rectangle 55">
            <a:extLst>
              <a:ext uri="{FF2B5EF4-FFF2-40B4-BE49-F238E27FC236}">
                <a16:creationId xmlns:a16="http://schemas.microsoft.com/office/drawing/2014/main" id="{E6929261-D7A0-4D30-8419-8CF4A0FC4330}"/>
              </a:ext>
            </a:extLst>
          </p:cNvPr>
          <p:cNvSpPr/>
          <p:nvPr/>
        </p:nvSpPr>
        <p:spPr>
          <a:xfrm>
            <a:off x="1739900" y="914526"/>
            <a:ext cx="10205000" cy="738664"/>
          </a:xfrm>
          <a:prstGeom prst="rect">
            <a:avLst/>
          </a:prstGeom>
        </p:spPr>
        <p:txBody>
          <a:bodyPr wrap="square" lIns="91440" tIns="45720" rIns="91440" bIns="4572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tx1">
                    <a:lumMod val="65000"/>
                    <a:lumOff val="35000"/>
                  </a:schemeClr>
                </a:solidFill>
                <a:effectLst/>
                <a:uLnTx/>
                <a:uFillTx/>
                <a:latin typeface="Tenorite"/>
                <a:ea typeface="+mn-ea"/>
                <a:cs typeface="Arial"/>
              </a:rPr>
              <a:t>The process for the issue of an NEC Public Appeal has been modernised and embedded. Communications teams have made good progress against long standing learning points. New arrangements for communications coordination must be tested before the move of Gas Transporters from the ENA to FEN in January ‘25.</a:t>
            </a:r>
            <a:endParaRPr kumimoji="0" lang="en-GB" sz="1400" b="1" i="0" u="none" strike="noStrike" kern="1200" cap="none" spc="0" normalizeH="0" baseline="0" noProof="0" dirty="0">
              <a:ln>
                <a:noFill/>
              </a:ln>
              <a:solidFill>
                <a:schemeClr val="tx1">
                  <a:lumMod val="65000"/>
                  <a:lumOff val="35000"/>
                </a:schemeClr>
              </a:solidFill>
              <a:effectLst/>
              <a:uLnTx/>
              <a:uFillTx/>
              <a:latin typeface="Tenorite" panose="00000500000000000000" pitchFamily="2" charset="0"/>
              <a:ea typeface="+mn-ea"/>
              <a:cs typeface="Arial" panose="020B0604020202020204" pitchFamily="34" charset="0"/>
            </a:endParaRPr>
          </a:p>
        </p:txBody>
      </p:sp>
      <p:sp>
        <p:nvSpPr>
          <p:cNvPr id="64" name="Rectangle 63">
            <a:extLst>
              <a:ext uri="{FF2B5EF4-FFF2-40B4-BE49-F238E27FC236}">
                <a16:creationId xmlns:a16="http://schemas.microsoft.com/office/drawing/2014/main" id="{C1E6399F-18FA-4B27-B76D-2DBD93D4A428}"/>
              </a:ext>
            </a:extLst>
          </p:cNvPr>
          <p:cNvSpPr/>
          <p:nvPr/>
        </p:nvSpPr>
        <p:spPr>
          <a:xfrm>
            <a:off x="6904900" y="1782259"/>
            <a:ext cx="5040000" cy="2951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just">
              <a:spcAft>
                <a:spcPts val="600"/>
              </a:spcAft>
            </a:pPr>
            <a:r>
              <a:rPr lang="en-GB" sz="1300" dirty="0">
                <a:solidFill>
                  <a:srgbClr val="66666A"/>
                </a:solidFill>
                <a:latin typeface="Tenorite"/>
                <a:cs typeface="Arial"/>
              </a:rPr>
              <a:t>the ENA have been replicated into FEN processes, and should be fully tested in advance of January ’25</a:t>
            </a:r>
          </a:p>
          <a:p>
            <a:pPr algn="just">
              <a:spcAft>
                <a:spcPts val="600"/>
              </a:spcAft>
            </a:pPr>
            <a:r>
              <a:rPr lang="en-GB" sz="1300" dirty="0">
                <a:solidFill>
                  <a:srgbClr val="66666A"/>
                </a:solidFill>
                <a:latin typeface="Tenorite"/>
                <a:cs typeface="Arial"/>
              </a:rPr>
              <a:t>The creation of FEN has also enabled Gas Transporters to work at pace in the creation of a high-capacity website for gas consumer information. This will enable the deployment of consistent information on mass to the public during a gas supply shortage. The use of this platform should be a feature of the 2025 NEC Industry Exercise. An NEC website is also in development and will complement the messaging of FEN’s high-capacity website. </a:t>
            </a:r>
            <a:endParaRPr lang="en-GB" sz="1200" b="1" dirty="0">
              <a:solidFill>
                <a:schemeClr val="tx1">
                  <a:lumMod val="65000"/>
                  <a:lumOff val="35000"/>
                </a:schemeClr>
              </a:solidFill>
              <a:latin typeface="Tenorite"/>
            </a:endParaRPr>
          </a:p>
          <a:p>
            <a:pPr algn="just">
              <a:spcAft>
                <a:spcPts val="600"/>
              </a:spcAft>
            </a:pPr>
            <a:r>
              <a:rPr lang="en-GB" sz="1300" b="1" dirty="0">
                <a:solidFill>
                  <a:schemeClr val="tx1">
                    <a:lumMod val="65000"/>
                    <a:lumOff val="35000"/>
                  </a:schemeClr>
                </a:solidFill>
                <a:latin typeface="Tenorite"/>
              </a:rPr>
              <a:t>Learning Points</a:t>
            </a:r>
          </a:p>
          <a:p>
            <a:pPr marL="342900" marR="0" lvl="0" indent="-342900" algn="just" defTabSz="914400" rtl="0" eaLnBrk="1" fontAlgn="base" latinLnBrk="0" hangingPunct="1">
              <a:lnSpc>
                <a:spcPct val="100000"/>
              </a:lnSpc>
              <a:spcBef>
                <a:spcPts val="0"/>
              </a:spcBef>
              <a:spcAft>
                <a:spcPts val="600"/>
              </a:spcAft>
              <a:buClrTx/>
              <a:buSzTx/>
              <a:buFont typeface="+mj-lt"/>
              <a:buAutoNum type="arabicPeriod" startAt="12"/>
              <a:tabLst/>
              <a:defRPr/>
            </a:pPr>
            <a:r>
              <a:rPr kumimoji="0" lang="en-GB" sz="1300" b="0" i="0" u="none" strike="noStrike" kern="1200" cap="none" spc="0" normalizeH="0" baseline="0" noProof="0" dirty="0">
                <a:ln>
                  <a:noFill/>
                </a:ln>
                <a:solidFill>
                  <a:srgbClr val="66666A"/>
                </a:solidFill>
                <a:effectLst/>
                <a:uLnTx/>
                <a:uFillTx/>
                <a:latin typeface="Tenorite"/>
                <a:cs typeface="Arial"/>
              </a:rPr>
              <a:t>Further work is now required to confirm the likely timings and primacy of communications during a gas supply shortage </a:t>
            </a:r>
            <a:r>
              <a:rPr lang="en-GB" sz="1300" dirty="0">
                <a:solidFill>
                  <a:srgbClr val="66666A"/>
                </a:solidFill>
                <a:latin typeface="Tenorite"/>
                <a:cs typeface="Arial"/>
              </a:rPr>
              <a:t>with associated electricity demand control measures</a:t>
            </a:r>
            <a:r>
              <a:rPr kumimoji="0" lang="en-GB" sz="1300" b="0" i="0" u="none" strike="noStrike" kern="1200" cap="none" spc="0" normalizeH="0" baseline="0" noProof="0" dirty="0">
                <a:ln>
                  <a:noFill/>
                </a:ln>
                <a:solidFill>
                  <a:srgbClr val="66666A"/>
                </a:solidFill>
                <a:effectLst/>
                <a:uLnTx/>
                <a:uFillTx/>
                <a:latin typeface="Tenorite"/>
                <a:cs typeface="Arial"/>
              </a:rPr>
              <a:t>.</a:t>
            </a:r>
            <a:endParaRPr kumimoji="0" lang="en-GB" sz="1300" b="0" i="0" u="none" strike="noStrike" kern="1200" cap="none" spc="0" normalizeH="0" baseline="0" noProof="0" dirty="0">
              <a:ln>
                <a:noFill/>
              </a:ln>
              <a:solidFill>
                <a:srgbClr val="FF0000"/>
              </a:solidFill>
              <a:effectLst/>
              <a:uLnTx/>
              <a:uFillTx/>
              <a:latin typeface="Tenorite"/>
              <a:cs typeface="Arial"/>
            </a:endParaRPr>
          </a:p>
          <a:p>
            <a:pPr algn="just">
              <a:spcAft>
                <a:spcPts val="600"/>
              </a:spcAft>
            </a:pPr>
            <a:endParaRPr lang="en-GB" sz="1200" b="1" dirty="0">
              <a:solidFill>
                <a:schemeClr val="tx1">
                  <a:lumMod val="65000"/>
                  <a:lumOff val="35000"/>
                </a:schemeClr>
              </a:solidFill>
              <a:latin typeface="Tenorite" panose="00000500000000000000" pitchFamily="2" charset="0"/>
            </a:endParaRPr>
          </a:p>
        </p:txBody>
      </p:sp>
      <p:grpSp>
        <p:nvGrpSpPr>
          <p:cNvPr id="5" name="Group 4">
            <a:extLst>
              <a:ext uri="{FF2B5EF4-FFF2-40B4-BE49-F238E27FC236}">
                <a16:creationId xmlns:a16="http://schemas.microsoft.com/office/drawing/2014/main" id="{ECC4EB37-B272-4C7A-99F6-B9C6E7A57DE8}"/>
              </a:ext>
            </a:extLst>
          </p:cNvPr>
          <p:cNvGrpSpPr/>
          <p:nvPr/>
        </p:nvGrpSpPr>
        <p:grpSpPr>
          <a:xfrm>
            <a:off x="9572226" y="5880803"/>
            <a:ext cx="2466616" cy="599724"/>
            <a:chOff x="1971745" y="5746374"/>
            <a:chExt cx="2466616" cy="830999"/>
          </a:xfrm>
          <a:solidFill>
            <a:schemeClr val="tx1">
              <a:lumMod val="65000"/>
              <a:lumOff val="35000"/>
            </a:schemeClr>
          </a:solidFill>
        </p:grpSpPr>
        <p:sp>
          <p:nvSpPr>
            <p:cNvPr id="57" name="Rectangle 56">
              <a:hlinkClick r:id="rId4" action="ppaction://hlinksldjump"/>
              <a:extLst>
                <a:ext uri="{FF2B5EF4-FFF2-40B4-BE49-F238E27FC236}">
                  <a16:creationId xmlns:a16="http://schemas.microsoft.com/office/drawing/2014/main" id="{B41AFA9D-CDE4-4E88-9233-F310BF24B563}"/>
                </a:ext>
              </a:extLst>
            </p:cNvPr>
            <p:cNvSpPr/>
            <p:nvPr/>
          </p:nvSpPr>
          <p:spPr>
            <a:xfrm>
              <a:off x="1971745" y="5746375"/>
              <a:ext cx="2466615" cy="83099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050" b="1">
                <a:latin typeface="Tenorite" panose="00000500000000000000" pitchFamily="2" charset="0"/>
                <a:cs typeface="Arial" panose="020B0604020202020204" pitchFamily="34" charset="0"/>
              </a:endParaRPr>
            </a:p>
          </p:txBody>
        </p:sp>
        <p:sp>
          <p:nvSpPr>
            <p:cNvPr id="58" name="Rectangle 57">
              <a:extLst>
                <a:ext uri="{FF2B5EF4-FFF2-40B4-BE49-F238E27FC236}">
                  <a16:creationId xmlns:a16="http://schemas.microsoft.com/office/drawing/2014/main" id="{B2BB1FFF-D75A-420E-85BC-D7A1428A37D9}"/>
                </a:ext>
              </a:extLst>
            </p:cNvPr>
            <p:cNvSpPr/>
            <p:nvPr/>
          </p:nvSpPr>
          <p:spPr>
            <a:xfrm>
              <a:off x="2481562" y="5746374"/>
              <a:ext cx="1892300" cy="37431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a:latin typeface="Tenorite" panose="00000500000000000000" pitchFamily="2" charset="0"/>
                  <a:cs typeface="Arial" panose="020B0604020202020204" pitchFamily="34" charset="0"/>
                </a:rPr>
                <a:t>Relevant Working Group</a:t>
              </a:r>
            </a:p>
          </p:txBody>
        </p:sp>
        <p:sp>
          <p:nvSpPr>
            <p:cNvPr id="59" name="Rectangle 58">
              <a:extLst>
                <a:ext uri="{FF2B5EF4-FFF2-40B4-BE49-F238E27FC236}">
                  <a16:creationId xmlns:a16="http://schemas.microsoft.com/office/drawing/2014/main" id="{3F82EEF5-5050-44D6-BD25-BB59505CD227}"/>
                </a:ext>
              </a:extLst>
            </p:cNvPr>
            <p:cNvSpPr/>
            <p:nvPr/>
          </p:nvSpPr>
          <p:spPr>
            <a:xfrm>
              <a:off x="2546061" y="6085932"/>
              <a:ext cx="1892300" cy="37431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GB" sz="1050">
                  <a:latin typeface="Tenorite" panose="00000500000000000000" pitchFamily="2" charset="0"/>
                  <a:cs typeface="Arial" panose="020B0604020202020204" pitchFamily="34" charset="0"/>
                </a:rPr>
                <a:t>Communications Task Group</a:t>
              </a:r>
            </a:p>
          </p:txBody>
        </p:sp>
        <p:pic>
          <p:nvPicPr>
            <p:cNvPr id="37" name="Picture 2" descr="group-clipart-clip-art-group-768x768 - Pet Food Institute">
              <a:hlinkClick r:id="rId4" action="ppaction://hlinksldjump"/>
              <a:extLst>
                <a:ext uri="{FF2B5EF4-FFF2-40B4-BE49-F238E27FC236}">
                  <a16:creationId xmlns:a16="http://schemas.microsoft.com/office/drawing/2014/main" id="{A55426A6-19C9-43E3-A27D-39C391F27B77}"/>
                </a:ext>
              </a:extLst>
            </p:cNvPr>
            <p:cNvPicPr>
              <a:picLocks noChangeAspect="1" noChangeArrowheads="1"/>
            </p:cNvPicPr>
            <p:nvPr/>
          </p:nvPicPr>
          <p:blipFill>
            <a:blip r:embed="rId5">
              <a:lum bright="70000" contrast="-70000"/>
              <a:extLst>
                <a:ext uri="{28A0092B-C50C-407E-A947-70E740481C1C}">
                  <a14:useLocalDpi xmlns:a14="http://schemas.microsoft.com/office/drawing/2010/main" val="0"/>
                </a:ext>
              </a:extLst>
            </a:blip>
            <a:srcRect/>
            <a:stretch>
              <a:fillRect/>
            </a:stretch>
          </p:blipFill>
          <p:spPr bwMode="auto">
            <a:xfrm>
              <a:off x="1986871" y="5875444"/>
              <a:ext cx="603853" cy="603853"/>
            </a:xfrm>
            <a:prstGeom prst="rect">
              <a:avLst/>
            </a:prstGeom>
            <a:grpFill/>
          </p:spPr>
        </p:pic>
      </p:grpSp>
      <p:sp>
        <p:nvSpPr>
          <p:cNvPr id="8" name="Footer Placeholder 2">
            <a:extLst>
              <a:ext uri="{FF2B5EF4-FFF2-40B4-BE49-F238E27FC236}">
                <a16:creationId xmlns:a16="http://schemas.microsoft.com/office/drawing/2014/main" id="{EA5B7042-588C-3F3F-1AB5-508939EFBF9E}"/>
              </a:ext>
            </a:extLst>
          </p:cNvPr>
          <p:cNvSpPr>
            <a:spLocks noGrp="1"/>
          </p:cNvSpPr>
          <p:nvPr>
            <p:ph type="ftr" sz="quarter" idx="11"/>
          </p:nvPr>
        </p:nvSpPr>
        <p:spPr>
          <a:xfrm>
            <a:off x="9142581" y="6559401"/>
            <a:ext cx="2573141" cy="213995"/>
          </a:xfrm>
        </p:spPr>
        <p:txBody>
          <a:bodyPr/>
          <a:lstStyle/>
          <a:p>
            <a:r>
              <a:rPr lang="en-GB" b="1">
                <a:solidFill>
                  <a:schemeClr val="tx2"/>
                </a:solidFill>
                <a:latin typeface="Tenorite" panose="00000500000000000000" pitchFamily="2" charset="0"/>
              </a:rPr>
              <a:t>NEC Industry Exercise Fahrenheit </a:t>
            </a:r>
            <a:r>
              <a:rPr lang="en-GB">
                <a:solidFill>
                  <a:schemeClr val="tx2"/>
                </a:solidFill>
                <a:latin typeface="Tenorite" panose="00000500000000000000" pitchFamily="2" charset="0"/>
              </a:rPr>
              <a:t>│ 2024</a:t>
            </a:r>
          </a:p>
        </p:txBody>
      </p:sp>
      <p:sp>
        <p:nvSpPr>
          <p:cNvPr id="9" name="Slide Number Placeholder 3">
            <a:extLst>
              <a:ext uri="{FF2B5EF4-FFF2-40B4-BE49-F238E27FC236}">
                <a16:creationId xmlns:a16="http://schemas.microsoft.com/office/drawing/2014/main" id="{E1B46F6D-D0D0-C57D-9F6E-C2720516FD70}"/>
              </a:ext>
            </a:extLst>
          </p:cNvPr>
          <p:cNvSpPr>
            <a:spLocks noGrp="1"/>
          </p:cNvSpPr>
          <p:nvPr>
            <p:ph type="sldNum" sz="quarter" idx="12"/>
          </p:nvPr>
        </p:nvSpPr>
        <p:spPr>
          <a:xfrm>
            <a:off x="11683825" y="6564592"/>
            <a:ext cx="468000" cy="213995"/>
          </a:xfrm>
        </p:spPr>
        <p:txBody>
          <a:bodyPr/>
          <a:lstStyle/>
          <a:p>
            <a:r>
              <a:rPr lang="en-GB">
                <a:solidFill>
                  <a:schemeClr val="tx2"/>
                </a:solidFill>
                <a:latin typeface="Tenorite" panose="00000500000000000000" pitchFamily="2" charset="0"/>
                <a:cs typeface="Arial" panose="020B0604020202020204" pitchFamily="34" charset="0"/>
              </a:rPr>
              <a:t>P.</a:t>
            </a:r>
            <a:fld id="{2167D5C0-EA37-43FD-A9A7-0CAAFD84DAC3}" type="slidenum">
              <a:rPr lang="en-GB" smtClean="0">
                <a:solidFill>
                  <a:schemeClr val="tx2"/>
                </a:solidFill>
                <a:latin typeface="Tenorite" panose="00000500000000000000" pitchFamily="2" charset="0"/>
                <a:cs typeface="Arial" panose="020B0604020202020204" pitchFamily="34" charset="0"/>
              </a:rPr>
              <a:pPr/>
              <a:t>12</a:t>
            </a:fld>
            <a:endParaRPr lang="en-GB">
              <a:solidFill>
                <a:schemeClr val="tx2"/>
              </a:solidFill>
              <a:latin typeface="Tenorite" panose="00000500000000000000" pitchFamily="2" charset="0"/>
              <a:cs typeface="Arial" panose="020B0604020202020204" pitchFamily="34" charset="0"/>
            </a:endParaRPr>
          </a:p>
        </p:txBody>
      </p:sp>
      <p:sp>
        <p:nvSpPr>
          <p:cNvPr id="3" name="Rectangle 2">
            <a:extLst>
              <a:ext uri="{FF2B5EF4-FFF2-40B4-BE49-F238E27FC236}">
                <a16:creationId xmlns:a16="http://schemas.microsoft.com/office/drawing/2014/main" id="{F6202032-3202-6130-5DA7-080E2436948F}"/>
              </a:ext>
            </a:extLst>
          </p:cNvPr>
          <p:cNvSpPr/>
          <p:nvPr/>
        </p:nvSpPr>
        <p:spPr>
          <a:xfrm>
            <a:off x="0" y="0"/>
            <a:ext cx="1422400" cy="6858000"/>
          </a:xfrm>
          <a:prstGeom prst="rect">
            <a:avLst/>
          </a:prstGeom>
          <a:solidFill>
            <a:srgbClr val="5555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enorite" panose="00000500000000000000" pitchFamily="2" charset="0"/>
            </a:endParaRPr>
          </a:p>
        </p:txBody>
      </p:sp>
      <p:sp>
        <p:nvSpPr>
          <p:cNvPr id="4" name="TextBox 3">
            <a:hlinkClick r:id="rId6" action="ppaction://hlinksldjump"/>
            <a:extLst>
              <a:ext uri="{FF2B5EF4-FFF2-40B4-BE49-F238E27FC236}">
                <a16:creationId xmlns:a16="http://schemas.microsoft.com/office/drawing/2014/main" id="{1C061459-E42D-C7EC-B73D-E58BBF8C43D7}"/>
              </a:ext>
            </a:extLst>
          </p:cNvPr>
          <p:cNvSpPr txBox="1"/>
          <p:nvPr/>
        </p:nvSpPr>
        <p:spPr>
          <a:xfrm>
            <a:off x="25400" y="899467"/>
            <a:ext cx="1130300" cy="461665"/>
          </a:xfrm>
          <a:prstGeom prst="rect">
            <a:avLst/>
          </a:prstGeom>
          <a:noFill/>
        </p:spPr>
        <p:txBody>
          <a:bodyPr wrap="square" rtlCol="0">
            <a:spAutoFit/>
          </a:bodyPr>
          <a:lstStyle>
            <a:defPPr>
              <a:defRPr lang="en-US"/>
            </a:defPPr>
            <a:lvl1pPr>
              <a:defRPr sz="1200">
                <a:solidFill>
                  <a:schemeClr val="bg1"/>
                </a:solidFill>
                <a:latin typeface="Tenorite" panose="00000500000000000000" pitchFamily="2" charset="0"/>
                <a:cs typeface="Arial" panose="020B0604020202020204" pitchFamily="34" charset="0"/>
              </a:defRPr>
            </a:lvl1pPr>
          </a:lstStyle>
          <a:p>
            <a:r>
              <a:rPr lang="en-GB"/>
              <a:t>Exercise Scope &gt;</a:t>
            </a:r>
          </a:p>
        </p:txBody>
      </p:sp>
      <p:sp>
        <p:nvSpPr>
          <p:cNvPr id="6" name="TextBox 5">
            <a:hlinkClick r:id="rId7" action="ppaction://hlinksldjump"/>
            <a:extLst>
              <a:ext uri="{FF2B5EF4-FFF2-40B4-BE49-F238E27FC236}">
                <a16:creationId xmlns:a16="http://schemas.microsoft.com/office/drawing/2014/main" id="{8A3212E1-28A6-5041-AC17-980EEA47782D}"/>
              </a:ext>
            </a:extLst>
          </p:cNvPr>
          <p:cNvSpPr txBox="1"/>
          <p:nvPr/>
        </p:nvSpPr>
        <p:spPr>
          <a:xfrm>
            <a:off x="38100" y="1411931"/>
            <a:ext cx="1193800" cy="461665"/>
          </a:xfrm>
          <a:prstGeom prst="rect">
            <a:avLst/>
          </a:prstGeom>
          <a:noFill/>
        </p:spPr>
        <p:txBody>
          <a:bodyPr wrap="square" rtlCol="0">
            <a:spAutoFit/>
          </a:bodyPr>
          <a:lstStyle/>
          <a:p>
            <a:r>
              <a:rPr lang="en-GB" sz="1200">
                <a:solidFill>
                  <a:schemeClr val="bg1"/>
                </a:solidFill>
                <a:latin typeface="Tenorite" panose="00000500000000000000" pitchFamily="2" charset="0"/>
                <a:cs typeface="Arial" panose="020B0604020202020204" pitchFamily="34" charset="0"/>
              </a:rPr>
              <a:t>Executive Summary &gt;</a:t>
            </a:r>
          </a:p>
        </p:txBody>
      </p:sp>
      <p:sp>
        <p:nvSpPr>
          <p:cNvPr id="7" name="TextBox 6">
            <a:extLst>
              <a:ext uri="{FF2B5EF4-FFF2-40B4-BE49-F238E27FC236}">
                <a16:creationId xmlns:a16="http://schemas.microsoft.com/office/drawing/2014/main" id="{A86BA8A9-4849-DF3E-BBD0-61A83DDF46C1}"/>
              </a:ext>
            </a:extLst>
          </p:cNvPr>
          <p:cNvSpPr txBox="1"/>
          <p:nvPr/>
        </p:nvSpPr>
        <p:spPr>
          <a:xfrm>
            <a:off x="38100" y="1924395"/>
            <a:ext cx="1193800" cy="276999"/>
          </a:xfrm>
          <a:prstGeom prst="rect">
            <a:avLst/>
          </a:prstGeom>
          <a:noFill/>
        </p:spPr>
        <p:txBody>
          <a:bodyPr wrap="square" rtlCol="0">
            <a:spAutoFit/>
          </a:bodyPr>
          <a:lstStyle/>
          <a:p>
            <a:r>
              <a:rPr lang="en-GB" sz="1200">
                <a:solidFill>
                  <a:schemeClr val="bg1"/>
                </a:solidFill>
                <a:latin typeface="Tenorite" panose="00000500000000000000" pitchFamily="2" charset="0"/>
                <a:cs typeface="Arial" panose="020B0604020202020204" pitchFamily="34" charset="0"/>
              </a:rPr>
              <a:t>Key Areas:</a:t>
            </a:r>
          </a:p>
        </p:txBody>
      </p:sp>
      <p:sp>
        <p:nvSpPr>
          <p:cNvPr id="14" name="TextBox 13">
            <a:hlinkClick r:id="rId8" action="ppaction://hlinksldjump"/>
            <a:extLst>
              <a:ext uri="{FF2B5EF4-FFF2-40B4-BE49-F238E27FC236}">
                <a16:creationId xmlns:a16="http://schemas.microsoft.com/office/drawing/2014/main" id="{FFEC148E-A837-E75E-A3F8-EB3650E6855B}"/>
              </a:ext>
            </a:extLst>
          </p:cNvPr>
          <p:cNvSpPr txBox="1"/>
          <p:nvPr/>
        </p:nvSpPr>
        <p:spPr>
          <a:xfrm>
            <a:off x="127000" y="2502612"/>
            <a:ext cx="1295400" cy="430887"/>
          </a:xfrm>
          <a:prstGeom prst="rect">
            <a:avLst/>
          </a:prstGeom>
          <a:noFill/>
        </p:spPr>
        <p:txBody>
          <a:bodyPr wrap="square" rtlCol="0">
            <a:spAutoFit/>
          </a:bodyPr>
          <a:lstStyle/>
          <a:p>
            <a:r>
              <a:rPr lang="en-GB" sz="1100">
                <a:solidFill>
                  <a:schemeClr val="bg1"/>
                </a:solidFill>
                <a:latin typeface="Tenorite" panose="00000500000000000000" pitchFamily="2" charset="0"/>
                <a:cs typeface="Arial" panose="020B0604020202020204" pitchFamily="34" charset="0"/>
              </a:rPr>
              <a:t>Gas Transporter Interactions </a:t>
            </a:r>
          </a:p>
        </p:txBody>
      </p:sp>
      <p:sp>
        <p:nvSpPr>
          <p:cNvPr id="15" name="TextBox 14">
            <a:hlinkClick r:id="rId9" action="ppaction://hlinksldjump"/>
            <a:extLst>
              <a:ext uri="{FF2B5EF4-FFF2-40B4-BE49-F238E27FC236}">
                <a16:creationId xmlns:a16="http://schemas.microsoft.com/office/drawing/2014/main" id="{B39ADBAD-4F0E-87E9-39E3-7F2204E08FEB}"/>
              </a:ext>
            </a:extLst>
          </p:cNvPr>
          <p:cNvSpPr txBox="1"/>
          <p:nvPr/>
        </p:nvSpPr>
        <p:spPr>
          <a:xfrm>
            <a:off x="127000" y="3260970"/>
            <a:ext cx="1295400" cy="600164"/>
          </a:xfrm>
          <a:prstGeom prst="rect">
            <a:avLst/>
          </a:prstGeom>
          <a:noFill/>
        </p:spPr>
        <p:txBody>
          <a:bodyPr wrap="square" rtlCol="0">
            <a:spAutoFit/>
          </a:bodyPr>
          <a:lstStyle>
            <a:defPPr>
              <a:defRPr lang="en-US"/>
            </a:defPPr>
            <a:lvl1pPr>
              <a:defRPr sz="1100">
                <a:solidFill>
                  <a:schemeClr val="bg1"/>
                </a:solidFill>
                <a:latin typeface="Arial" panose="020B0604020202020204" pitchFamily="34" charset="0"/>
                <a:cs typeface="Arial" panose="020B0604020202020204" pitchFamily="34" charset="0"/>
              </a:defRPr>
            </a:lvl1pPr>
          </a:lstStyle>
          <a:p>
            <a:r>
              <a:rPr lang="en-GB">
                <a:latin typeface="Tenorite" panose="00000500000000000000" pitchFamily="2" charset="0"/>
              </a:rPr>
              <a:t>Gas and Electricity Interactions </a:t>
            </a:r>
          </a:p>
        </p:txBody>
      </p:sp>
      <p:sp>
        <p:nvSpPr>
          <p:cNvPr id="16" name="TextBox 15">
            <a:hlinkClick r:id="rId10" action="ppaction://hlinksldjump"/>
            <a:extLst>
              <a:ext uri="{FF2B5EF4-FFF2-40B4-BE49-F238E27FC236}">
                <a16:creationId xmlns:a16="http://schemas.microsoft.com/office/drawing/2014/main" id="{FCA2AF9F-D623-1C17-59ED-E888647BE7A8}"/>
              </a:ext>
            </a:extLst>
          </p:cNvPr>
          <p:cNvSpPr txBox="1"/>
          <p:nvPr/>
        </p:nvSpPr>
        <p:spPr>
          <a:xfrm>
            <a:off x="127000" y="3845573"/>
            <a:ext cx="1235782" cy="430887"/>
          </a:xfrm>
          <a:prstGeom prst="rect">
            <a:avLst/>
          </a:prstGeom>
          <a:solidFill>
            <a:srgbClr val="AF96DC"/>
          </a:solidFill>
        </p:spPr>
        <p:txBody>
          <a:bodyPr wrap="square" rtlCol="0">
            <a:spAutoFit/>
          </a:bodyPr>
          <a:lstStyle/>
          <a:p>
            <a:r>
              <a:rPr lang="en-GB" sz="1100">
                <a:solidFill>
                  <a:schemeClr val="bg1"/>
                </a:solidFill>
                <a:latin typeface="Tenorite" panose="00000500000000000000" pitchFamily="2" charset="0"/>
                <a:cs typeface="Arial" panose="020B0604020202020204" pitchFamily="34" charset="0"/>
              </a:rPr>
              <a:t>Public Communications </a:t>
            </a:r>
          </a:p>
        </p:txBody>
      </p:sp>
      <p:sp>
        <p:nvSpPr>
          <p:cNvPr id="17" name="TextBox 16">
            <a:hlinkClick r:id="rId11" action="ppaction://hlinksldjump"/>
            <a:extLst>
              <a:ext uri="{FF2B5EF4-FFF2-40B4-BE49-F238E27FC236}">
                <a16:creationId xmlns:a16="http://schemas.microsoft.com/office/drawing/2014/main" id="{7FA49FDC-1BD9-2226-C1EF-87F6F14D4919}"/>
              </a:ext>
            </a:extLst>
          </p:cNvPr>
          <p:cNvSpPr txBox="1"/>
          <p:nvPr/>
        </p:nvSpPr>
        <p:spPr>
          <a:xfrm>
            <a:off x="127000" y="2983091"/>
            <a:ext cx="1295400" cy="261610"/>
          </a:xfrm>
          <a:prstGeom prst="rect">
            <a:avLst/>
          </a:prstGeom>
          <a:noFill/>
        </p:spPr>
        <p:txBody>
          <a:bodyPr wrap="square" rtlCol="0">
            <a:spAutoFit/>
          </a:bodyPr>
          <a:lstStyle/>
          <a:p>
            <a:r>
              <a:rPr lang="en-GB" sz="1100">
                <a:solidFill>
                  <a:schemeClr val="bg1"/>
                </a:solidFill>
                <a:latin typeface="Tenorite" panose="00000500000000000000" pitchFamily="2" charset="0"/>
                <a:cs typeface="Arial" panose="020B0604020202020204" pitchFamily="34" charset="0"/>
              </a:rPr>
              <a:t>Load Shedding</a:t>
            </a:r>
          </a:p>
        </p:txBody>
      </p:sp>
      <p:sp>
        <p:nvSpPr>
          <p:cNvPr id="18" name="TextBox 17">
            <a:hlinkClick r:id="rId12" action="ppaction://hlinksldjump"/>
            <a:extLst>
              <a:ext uri="{FF2B5EF4-FFF2-40B4-BE49-F238E27FC236}">
                <a16:creationId xmlns:a16="http://schemas.microsoft.com/office/drawing/2014/main" id="{CADAB806-ACA8-1D97-5FA1-BA643FBC7AB0}"/>
              </a:ext>
            </a:extLst>
          </p:cNvPr>
          <p:cNvSpPr txBox="1"/>
          <p:nvPr/>
        </p:nvSpPr>
        <p:spPr>
          <a:xfrm>
            <a:off x="127000" y="4301340"/>
            <a:ext cx="1295400" cy="261610"/>
          </a:xfrm>
          <a:prstGeom prst="rect">
            <a:avLst/>
          </a:prstGeom>
          <a:noFill/>
        </p:spPr>
        <p:txBody>
          <a:bodyPr wrap="square" rtlCol="0">
            <a:spAutoFit/>
          </a:bodyPr>
          <a:lstStyle>
            <a:defPPr>
              <a:defRPr lang="en-US"/>
            </a:defPPr>
            <a:lvl1pPr>
              <a:defRPr sz="1100">
                <a:solidFill>
                  <a:schemeClr val="bg1"/>
                </a:solidFill>
                <a:latin typeface="Arial" panose="020B0604020202020204" pitchFamily="34" charset="0"/>
                <a:cs typeface="Arial" panose="020B0604020202020204" pitchFamily="34" charset="0"/>
              </a:defRPr>
            </a:lvl1pPr>
          </a:lstStyle>
          <a:p>
            <a:r>
              <a:rPr lang="en-GB">
                <a:latin typeface="Tenorite" panose="00000500000000000000" pitchFamily="2" charset="0"/>
              </a:rPr>
              <a:t>Managing Supply</a:t>
            </a:r>
          </a:p>
        </p:txBody>
      </p:sp>
      <p:cxnSp>
        <p:nvCxnSpPr>
          <p:cNvPr id="21" name="Straight Connector 20">
            <a:extLst>
              <a:ext uri="{FF2B5EF4-FFF2-40B4-BE49-F238E27FC236}">
                <a16:creationId xmlns:a16="http://schemas.microsoft.com/office/drawing/2014/main" id="{0D93ADE6-20A6-4DBA-ED22-F31898A42DDB}"/>
              </a:ext>
            </a:extLst>
          </p:cNvPr>
          <p:cNvCxnSpPr>
            <a:cxnSpLocks/>
          </p:cNvCxnSpPr>
          <p:nvPr/>
        </p:nvCxnSpPr>
        <p:spPr>
          <a:xfrm>
            <a:off x="127000" y="1380182"/>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05B81D5-C285-FE4D-3BAC-2C52B6B869F5}"/>
              </a:ext>
            </a:extLst>
          </p:cNvPr>
          <p:cNvCxnSpPr>
            <a:cxnSpLocks/>
          </p:cNvCxnSpPr>
          <p:nvPr/>
        </p:nvCxnSpPr>
        <p:spPr>
          <a:xfrm>
            <a:off x="126207" y="1899296"/>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TextBox 28">
            <a:hlinkClick r:id="rId13" action="ppaction://hlinksldjump"/>
            <a:extLst>
              <a:ext uri="{FF2B5EF4-FFF2-40B4-BE49-F238E27FC236}">
                <a16:creationId xmlns:a16="http://schemas.microsoft.com/office/drawing/2014/main" id="{367D1F51-205F-1C95-E929-C272B850E609}"/>
              </a:ext>
            </a:extLst>
          </p:cNvPr>
          <p:cNvSpPr txBox="1"/>
          <p:nvPr/>
        </p:nvSpPr>
        <p:spPr>
          <a:xfrm>
            <a:off x="126202" y="2199735"/>
            <a:ext cx="1295400" cy="261610"/>
          </a:xfrm>
          <a:prstGeom prst="rect">
            <a:avLst/>
          </a:prstGeom>
          <a:noFill/>
        </p:spPr>
        <p:txBody>
          <a:bodyPr wrap="square" rtlCol="0">
            <a:spAutoFit/>
          </a:bodyPr>
          <a:lstStyle/>
          <a:p>
            <a:r>
              <a:rPr lang="en-GB" sz="1100">
                <a:solidFill>
                  <a:schemeClr val="bg1"/>
                </a:solidFill>
                <a:latin typeface="Tenorite" panose="00000500000000000000" pitchFamily="2" charset="0"/>
                <a:cs typeface="Arial" panose="020B0604020202020204" pitchFamily="34" charset="0"/>
              </a:rPr>
              <a:t>NGSE Strategy</a:t>
            </a:r>
          </a:p>
        </p:txBody>
      </p:sp>
      <p:sp>
        <p:nvSpPr>
          <p:cNvPr id="10" name="TextBox 9">
            <a:extLst>
              <a:ext uri="{FF2B5EF4-FFF2-40B4-BE49-F238E27FC236}">
                <a16:creationId xmlns:a16="http://schemas.microsoft.com/office/drawing/2014/main" id="{AC3C2E42-FDFA-4713-EDC3-F1B4D8010649}"/>
              </a:ext>
            </a:extLst>
          </p:cNvPr>
          <p:cNvSpPr txBox="1"/>
          <p:nvPr/>
        </p:nvSpPr>
        <p:spPr>
          <a:xfrm>
            <a:off x="-8743" y="68468"/>
            <a:ext cx="1468322" cy="830997"/>
          </a:xfrm>
          <a:prstGeom prst="rect">
            <a:avLst/>
          </a:prstGeom>
          <a:noFill/>
        </p:spPr>
        <p:txBody>
          <a:bodyPr wrap="square" rtlCol="0">
            <a:spAutoFit/>
          </a:bodyPr>
          <a:lstStyle/>
          <a:p>
            <a:r>
              <a:rPr lang="en-GB" sz="1200" b="1">
                <a:solidFill>
                  <a:schemeClr val="bg1"/>
                </a:solidFill>
                <a:latin typeface="Tenorite" panose="00000500000000000000" pitchFamily="2" charset="0"/>
                <a:cs typeface="Arial" panose="020B0604020202020204" pitchFamily="34" charset="0"/>
              </a:rPr>
              <a:t>NEC Industry Exercise Fahrenheit </a:t>
            </a:r>
            <a:r>
              <a:rPr lang="en-GB" sz="1200" b="1">
                <a:solidFill>
                  <a:schemeClr val="bg1">
                    <a:lumMod val="75000"/>
                  </a:schemeClr>
                </a:solidFill>
                <a:latin typeface="Tenorite" panose="00000500000000000000" pitchFamily="2" charset="0"/>
                <a:cs typeface="Arial" panose="020B0604020202020204" pitchFamily="34" charset="0"/>
              </a:rPr>
              <a:t>2024 Post Exercise Report  </a:t>
            </a:r>
          </a:p>
        </p:txBody>
      </p:sp>
      <p:sp>
        <p:nvSpPr>
          <p:cNvPr id="12" name="TextBox 11">
            <a:hlinkClick r:id="rId14" action="ppaction://hlinksldjump"/>
            <a:extLst>
              <a:ext uri="{FF2B5EF4-FFF2-40B4-BE49-F238E27FC236}">
                <a16:creationId xmlns:a16="http://schemas.microsoft.com/office/drawing/2014/main" id="{E5D2F5B6-3718-ADA0-3A36-B89786B3AFB5}"/>
              </a:ext>
            </a:extLst>
          </p:cNvPr>
          <p:cNvSpPr txBox="1"/>
          <p:nvPr/>
        </p:nvSpPr>
        <p:spPr>
          <a:xfrm>
            <a:off x="38100" y="4639813"/>
            <a:ext cx="1193800" cy="461665"/>
          </a:xfrm>
          <a:prstGeom prst="rect">
            <a:avLst/>
          </a:prstGeom>
          <a:noFill/>
        </p:spPr>
        <p:txBody>
          <a:bodyPr wrap="square" rtlCol="0">
            <a:spAutoFit/>
          </a:bodyPr>
          <a:lstStyle/>
          <a:p>
            <a:r>
              <a:rPr lang="en-GB" sz="1200">
                <a:solidFill>
                  <a:schemeClr val="bg1"/>
                </a:solidFill>
                <a:latin typeface="Tenorite" panose="00000500000000000000" pitchFamily="2" charset="0"/>
                <a:cs typeface="Arial" panose="020B0604020202020204" pitchFamily="34" charset="0"/>
              </a:rPr>
              <a:t>Learning Points&gt;</a:t>
            </a:r>
          </a:p>
        </p:txBody>
      </p:sp>
      <p:sp>
        <p:nvSpPr>
          <p:cNvPr id="13" name="TextBox 12">
            <a:hlinkClick r:id="rId15" action="ppaction://hlinksldjump"/>
            <a:extLst>
              <a:ext uri="{FF2B5EF4-FFF2-40B4-BE49-F238E27FC236}">
                <a16:creationId xmlns:a16="http://schemas.microsoft.com/office/drawing/2014/main" id="{214B6AD0-3156-E3F0-0918-E52DCDE4FA50}"/>
              </a:ext>
            </a:extLst>
          </p:cNvPr>
          <p:cNvSpPr txBox="1"/>
          <p:nvPr/>
        </p:nvSpPr>
        <p:spPr>
          <a:xfrm>
            <a:off x="38100" y="5606283"/>
            <a:ext cx="1193800" cy="276999"/>
          </a:xfrm>
          <a:prstGeom prst="rect">
            <a:avLst/>
          </a:prstGeom>
          <a:noFill/>
        </p:spPr>
        <p:txBody>
          <a:bodyPr wrap="square" rtlCol="0">
            <a:spAutoFit/>
          </a:bodyPr>
          <a:lstStyle/>
          <a:p>
            <a:r>
              <a:rPr lang="en-GB" sz="1200">
                <a:solidFill>
                  <a:schemeClr val="bg1"/>
                </a:solidFill>
                <a:latin typeface="Tenorite" panose="00000500000000000000" pitchFamily="2" charset="0"/>
                <a:cs typeface="Arial" panose="020B0604020202020204" pitchFamily="34" charset="0"/>
              </a:rPr>
              <a:t>Appendices &gt;</a:t>
            </a:r>
          </a:p>
        </p:txBody>
      </p:sp>
      <p:cxnSp>
        <p:nvCxnSpPr>
          <p:cNvPr id="26" name="Straight Connector 25">
            <a:extLst>
              <a:ext uri="{FF2B5EF4-FFF2-40B4-BE49-F238E27FC236}">
                <a16:creationId xmlns:a16="http://schemas.microsoft.com/office/drawing/2014/main" id="{7A7092E6-FADC-FA16-BC67-9664879A8D03}"/>
              </a:ext>
            </a:extLst>
          </p:cNvPr>
          <p:cNvCxnSpPr>
            <a:cxnSpLocks/>
          </p:cNvCxnSpPr>
          <p:nvPr/>
        </p:nvCxnSpPr>
        <p:spPr>
          <a:xfrm>
            <a:off x="126203" y="4621660"/>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5DFC66E-D549-29B7-E2CA-DD782209E049}"/>
              </a:ext>
            </a:extLst>
          </p:cNvPr>
          <p:cNvCxnSpPr>
            <a:cxnSpLocks/>
          </p:cNvCxnSpPr>
          <p:nvPr/>
        </p:nvCxnSpPr>
        <p:spPr>
          <a:xfrm>
            <a:off x="111533" y="5595537"/>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3D75D46-079C-7281-011B-14F26FC7B266}"/>
              </a:ext>
            </a:extLst>
          </p:cNvPr>
          <p:cNvCxnSpPr>
            <a:cxnSpLocks/>
          </p:cNvCxnSpPr>
          <p:nvPr/>
        </p:nvCxnSpPr>
        <p:spPr>
          <a:xfrm>
            <a:off x="126203" y="5886635"/>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TextBox 38">
            <a:hlinkClick r:id="rId16" action="ppaction://hlinksldjump"/>
            <a:extLst>
              <a:ext uri="{FF2B5EF4-FFF2-40B4-BE49-F238E27FC236}">
                <a16:creationId xmlns:a16="http://schemas.microsoft.com/office/drawing/2014/main" id="{E045106F-478B-824F-CE13-1D5498AA1DCB}"/>
              </a:ext>
            </a:extLst>
          </p:cNvPr>
          <p:cNvSpPr txBox="1"/>
          <p:nvPr/>
        </p:nvSpPr>
        <p:spPr>
          <a:xfrm>
            <a:off x="38100" y="5127751"/>
            <a:ext cx="1375161" cy="461665"/>
          </a:xfrm>
          <a:prstGeom prst="rect">
            <a:avLst/>
          </a:prstGeom>
          <a:noFill/>
        </p:spPr>
        <p:txBody>
          <a:bodyPr wrap="square" rtlCol="0">
            <a:spAutoFit/>
          </a:bodyPr>
          <a:lstStyle/>
          <a:p>
            <a:r>
              <a:rPr lang="en-GB" sz="1200">
                <a:solidFill>
                  <a:schemeClr val="bg1"/>
                </a:solidFill>
                <a:latin typeface="Tenorite" panose="00000500000000000000" pitchFamily="2" charset="0"/>
                <a:cs typeface="Arial" panose="020B0604020202020204" pitchFamily="34" charset="0"/>
              </a:rPr>
              <a:t>Progress since 2023 Ex Everest &gt;  </a:t>
            </a:r>
          </a:p>
        </p:txBody>
      </p:sp>
      <p:cxnSp>
        <p:nvCxnSpPr>
          <p:cNvPr id="40" name="Straight Connector 39">
            <a:extLst>
              <a:ext uri="{FF2B5EF4-FFF2-40B4-BE49-F238E27FC236}">
                <a16:creationId xmlns:a16="http://schemas.microsoft.com/office/drawing/2014/main" id="{D486FB1C-7BAF-1FF9-D35A-C0688D0D80CD}"/>
              </a:ext>
            </a:extLst>
          </p:cNvPr>
          <p:cNvCxnSpPr>
            <a:cxnSpLocks/>
          </p:cNvCxnSpPr>
          <p:nvPr/>
        </p:nvCxnSpPr>
        <p:spPr>
          <a:xfrm>
            <a:off x="107995" y="5111816"/>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CABD41B0-F496-06F4-D65F-592EA43D767E}"/>
              </a:ext>
            </a:extLst>
          </p:cNvPr>
          <p:cNvCxnSpPr>
            <a:cxnSpLocks/>
          </p:cNvCxnSpPr>
          <p:nvPr/>
        </p:nvCxnSpPr>
        <p:spPr>
          <a:xfrm>
            <a:off x="126203" y="5886635"/>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42" name="Graphic 41" descr="Books with solid fill">
            <a:hlinkClick r:id="rId17" action="ppaction://hlinksldjump"/>
            <a:extLst>
              <a:ext uri="{FF2B5EF4-FFF2-40B4-BE49-F238E27FC236}">
                <a16:creationId xmlns:a16="http://schemas.microsoft.com/office/drawing/2014/main" id="{F14A3C16-0EB0-9317-D5B2-4F63E7221BD6}"/>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404085" y="6483657"/>
            <a:ext cx="288000" cy="288000"/>
          </a:xfrm>
          <a:prstGeom prst="rect">
            <a:avLst/>
          </a:prstGeom>
        </p:spPr>
      </p:pic>
      <p:pic>
        <p:nvPicPr>
          <p:cNvPr id="43" name="Graphic 42" descr="Circle with left arrow outline">
            <a:hlinkClick r:id="" action="ppaction://hlinkshowjump?jump=nextslide"/>
            <a:extLst>
              <a:ext uri="{FF2B5EF4-FFF2-40B4-BE49-F238E27FC236}">
                <a16:creationId xmlns:a16="http://schemas.microsoft.com/office/drawing/2014/main" id="{CFFB2077-9B0F-1431-15E8-193AF69603A5}"/>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1079555" y="6477050"/>
            <a:ext cx="288000" cy="288000"/>
          </a:xfrm>
          <a:prstGeom prst="rect">
            <a:avLst/>
          </a:prstGeom>
        </p:spPr>
      </p:pic>
      <p:pic>
        <p:nvPicPr>
          <p:cNvPr id="44" name="Graphic 43" descr="Home with solid fill">
            <a:hlinkClick r:id="rId22" action="ppaction://hlinksldjump"/>
            <a:extLst>
              <a:ext uri="{FF2B5EF4-FFF2-40B4-BE49-F238E27FC236}">
                <a16:creationId xmlns:a16="http://schemas.microsoft.com/office/drawing/2014/main" id="{2CBF2005-CE1C-81F2-B572-964300FE45C9}"/>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69310" y="6483657"/>
            <a:ext cx="288000" cy="288000"/>
          </a:xfrm>
          <a:prstGeom prst="rect">
            <a:avLst/>
          </a:prstGeom>
        </p:spPr>
      </p:pic>
      <p:pic>
        <p:nvPicPr>
          <p:cNvPr id="45" name="Graphic 44" descr="Circle with left arrow outline">
            <a:hlinkClick r:id="" action="ppaction://hlinkshowjump?jump=previousslide"/>
            <a:extLst>
              <a:ext uri="{FF2B5EF4-FFF2-40B4-BE49-F238E27FC236}">
                <a16:creationId xmlns:a16="http://schemas.microsoft.com/office/drawing/2014/main" id="{CD06ED5F-D541-45D5-30AD-5080306A2E85}"/>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rot="10800000">
            <a:off x="741098" y="6477151"/>
            <a:ext cx="288000" cy="288000"/>
          </a:xfrm>
          <a:prstGeom prst="rect">
            <a:avLst/>
          </a:prstGeom>
        </p:spPr>
      </p:pic>
    </p:spTree>
    <p:extLst>
      <p:ext uri="{BB962C8B-B14F-4D97-AF65-F5344CB8AC3E}">
        <p14:creationId xmlns:p14="http://schemas.microsoft.com/office/powerpoint/2010/main" val="1252531796"/>
      </p:ext>
    </p:extLst>
  </p:cSld>
  <p:clrMapOvr>
    <a:masterClrMapping/>
  </p:clrMapOvr>
  <p:extLst>
    <p:ext uri="{6950BFC3-D8DA-4A85-94F7-54DA5524770B}">
      <p188:commentRel xmlns:p188="http://schemas.microsoft.com/office/powerpoint/2018/8/main" r:id="rId3"/>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D6E1D-28A8-4015-8CBB-1A73349B26B9}"/>
              </a:ext>
            </a:extLst>
          </p:cNvPr>
          <p:cNvSpPr>
            <a:spLocks noGrp="1"/>
          </p:cNvSpPr>
          <p:nvPr>
            <p:ph type="title" idx="4294967295"/>
          </p:nvPr>
        </p:nvSpPr>
        <p:spPr>
          <a:xfrm>
            <a:off x="1676400" y="312738"/>
            <a:ext cx="10515600" cy="573087"/>
          </a:xfrm>
        </p:spPr>
        <p:txBody>
          <a:bodyPr/>
          <a:lstStyle/>
          <a:p>
            <a:r>
              <a:rPr lang="en-GB" sz="3200" b="1">
                <a:solidFill>
                  <a:schemeClr val="tx1">
                    <a:lumMod val="65000"/>
                    <a:lumOff val="35000"/>
                  </a:schemeClr>
                </a:solidFill>
                <a:latin typeface="Tenorite" panose="00000500000000000000" pitchFamily="2" charset="0"/>
                <a:cs typeface="Arial" panose="020B0604020202020204" pitchFamily="34" charset="0"/>
              </a:rPr>
              <a:t>Managing Supply</a:t>
            </a:r>
          </a:p>
        </p:txBody>
      </p:sp>
      <p:sp>
        <p:nvSpPr>
          <p:cNvPr id="40" name="Rectangle 39">
            <a:extLst>
              <a:ext uri="{FF2B5EF4-FFF2-40B4-BE49-F238E27FC236}">
                <a16:creationId xmlns:a16="http://schemas.microsoft.com/office/drawing/2014/main" id="{5B5AA2B7-35A0-468F-B9BE-61089AE9E287}"/>
              </a:ext>
            </a:extLst>
          </p:cNvPr>
          <p:cNvSpPr/>
          <p:nvPr/>
        </p:nvSpPr>
        <p:spPr>
          <a:xfrm>
            <a:off x="1704975" y="1793631"/>
            <a:ext cx="5461386" cy="46234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just">
              <a:spcBef>
                <a:spcPts val="600"/>
              </a:spcBef>
              <a:spcAft>
                <a:spcPts val="600"/>
              </a:spcAft>
              <a:tabLst>
                <a:tab pos="228600" algn="l"/>
                <a:tab pos="457200" algn="l"/>
              </a:tabLst>
            </a:pPr>
            <a:r>
              <a:rPr lang="en-GB" sz="1300">
                <a:solidFill>
                  <a:srgbClr val="66666A"/>
                </a:solidFill>
                <a:latin typeface="Tenorite"/>
                <a:cs typeface="Arial"/>
              </a:rPr>
              <a:t>This refined approach involves issuing a digital form to Terminal Operators which contains the Gas Availability Status questions. Completing this form does not require a password or username, enabling Terminal Operators to focus on the detail of their submission versus the navigation of an online system they rarely use. </a:t>
            </a:r>
          </a:p>
          <a:p>
            <a:pPr algn="just">
              <a:spcBef>
                <a:spcPts val="600"/>
              </a:spcBef>
              <a:spcAft>
                <a:spcPts val="600"/>
              </a:spcAft>
              <a:tabLst>
                <a:tab pos="228600" algn="l"/>
                <a:tab pos="457200" algn="l"/>
              </a:tabLst>
            </a:pPr>
            <a:r>
              <a:rPr lang="en-GB" sz="1300">
                <a:solidFill>
                  <a:srgbClr val="66666A"/>
                </a:solidFill>
                <a:latin typeface="Tenorite"/>
                <a:cs typeface="Arial"/>
              </a:rPr>
              <a:t>This new approach saw all but one terminal respond to the request for information within one hour. The new approach also allows NGT to embed a more consistent procedure across storage sites and other supply sites not covered by the North Sea Transition Authority's memorandum of understanding. </a:t>
            </a:r>
          </a:p>
          <a:p>
            <a:pPr algn="just">
              <a:spcBef>
                <a:spcPts val="600"/>
              </a:spcBef>
              <a:spcAft>
                <a:spcPts val="600"/>
              </a:spcAft>
              <a:tabLst>
                <a:tab pos="228600" algn="l"/>
                <a:tab pos="457200" algn="l"/>
              </a:tabLst>
            </a:pPr>
            <a:r>
              <a:rPr lang="en-GB" sz="1300">
                <a:solidFill>
                  <a:srgbClr val="66666A"/>
                </a:solidFill>
                <a:latin typeface="Tenorite"/>
                <a:cs typeface="Arial"/>
              </a:rPr>
              <a:t>NGT will now embed this refined process for future use. </a:t>
            </a:r>
          </a:p>
        </p:txBody>
      </p:sp>
      <p:sp>
        <p:nvSpPr>
          <p:cNvPr id="41" name="Rectangle 40">
            <a:extLst>
              <a:ext uri="{FF2B5EF4-FFF2-40B4-BE49-F238E27FC236}">
                <a16:creationId xmlns:a16="http://schemas.microsoft.com/office/drawing/2014/main" id="{9B10A86D-E2EC-4157-BE7F-DF40DAF1152F}"/>
              </a:ext>
            </a:extLst>
          </p:cNvPr>
          <p:cNvSpPr/>
          <p:nvPr/>
        </p:nvSpPr>
        <p:spPr>
          <a:xfrm>
            <a:off x="1676400" y="917254"/>
            <a:ext cx="5489961" cy="738664"/>
          </a:xfrm>
          <a:prstGeom prst="rect">
            <a:avLst/>
          </a:prstGeom>
        </p:spPr>
        <p:txBody>
          <a:bodyPr wrap="square" lIns="91440" tIns="45720" rIns="91440" bIns="4572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tx1">
                    <a:lumMod val="65000"/>
                    <a:lumOff val="35000"/>
                  </a:schemeClr>
                </a:solidFill>
                <a:effectLst/>
                <a:uLnTx/>
                <a:uFillTx/>
                <a:latin typeface="Tenorite"/>
                <a:ea typeface="+mn-ea"/>
                <a:cs typeface="Arial"/>
              </a:rPr>
              <a:t>A refined process for ascertaining Gas Availability Status information was successfully tested, allowing the NSTA G.A.S portal to be decommissioned in favour of a more agile approach.</a:t>
            </a:r>
            <a:endParaRPr kumimoji="0" lang="en-GB" sz="1400" b="1" i="0" u="none" strike="noStrike" kern="1200" cap="none" spc="0" normalizeH="0" baseline="0" noProof="0" dirty="0">
              <a:ln>
                <a:noFill/>
              </a:ln>
              <a:solidFill>
                <a:schemeClr val="tx1">
                  <a:lumMod val="65000"/>
                  <a:lumOff val="35000"/>
                </a:schemeClr>
              </a:solidFill>
              <a:effectLst/>
              <a:uLnTx/>
              <a:uFillTx/>
              <a:latin typeface="Tenorite" panose="00000500000000000000" pitchFamily="2" charset="0"/>
              <a:ea typeface="+mn-ea"/>
              <a:cs typeface="Arial" panose="020B0604020202020204" pitchFamily="34" charset="0"/>
            </a:endParaRPr>
          </a:p>
        </p:txBody>
      </p:sp>
      <p:sp>
        <p:nvSpPr>
          <p:cNvPr id="35" name="Footer Placeholder 2">
            <a:extLst>
              <a:ext uri="{FF2B5EF4-FFF2-40B4-BE49-F238E27FC236}">
                <a16:creationId xmlns:a16="http://schemas.microsoft.com/office/drawing/2014/main" id="{319EB752-EDE4-4AD9-8CDC-3A8AC773A4F4}"/>
              </a:ext>
            </a:extLst>
          </p:cNvPr>
          <p:cNvSpPr>
            <a:spLocks noGrp="1"/>
          </p:cNvSpPr>
          <p:nvPr>
            <p:ph type="ftr" sz="quarter" idx="11"/>
          </p:nvPr>
        </p:nvSpPr>
        <p:spPr>
          <a:xfrm>
            <a:off x="4265286" y="6483201"/>
            <a:ext cx="2573141" cy="213995"/>
          </a:xfrm>
        </p:spPr>
        <p:txBody>
          <a:bodyPr/>
          <a:lstStyle/>
          <a:p>
            <a:r>
              <a:rPr lang="en-GB" b="1">
                <a:solidFill>
                  <a:schemeClr val="tx2"/>
                </a:solidFill>
                <a:latin typeface="Tenorite" panose="00000500000000000000" pitchFamily="2" charset="0"/>
              </a:rPr>
              <a:t>NEC Industry Exercise Fahrenheit </a:t>
            </a:r>
            <a:r>
              <a:rPr lang="en-GB">
                <a:solidFill>
                  <a:schemeClr val="tx2"/>
                </a:solidFill>
                <a:latin typeface="Tenorite" panose="00000500000000000000" pitchFamily="2" charset="0"/>
              </a:rPr>
              <a:t>│ 2024</a:t>
            </a:r>
          </a:p>
        </p:txBody>
      </p:sp>
      <p:sp>
        <p:nvSpPr>
          <p:cNvPr id="36" name="Slide Number Placeholder 3">
            <a:extLst>
              <a:ext uri="{FF2B5EF4-FFF2-40B4-BE49-F238E27FC236}">
                <a16:creationId xmlns:a16="http://schemas.microsoft.com/office/drawing/2014/main" id="{195A8527-3271-42C1-AE4B-930275936489}"/>
              </a:ext>
            </a:extLst>
          </p:cNvPr>
          <p:cNvSpPr>
            <a:spLocks noGrp="1"/>
          </p:cNvSpPr>
          <p:nvPr>
            <p:ph type="sldNum" sz="quarter" idx="12"/>
          </p:nvPr>
        </p:nvSpPr>
        <p:spPr>
          <a:xfrm>
            <a:off x="6806530" y="6488392"/>
            <a:ext cx="468000" cy="213995"/>
          </a:xfrm>
        </p:spPr>
        <p:txBody>
          <a:bodyPr/>
          <a:lstStyle/>
          <a:p>
            <a:r>
              <a:rPr lang="en-GB">
                <a:solidFill>
                  <a:schemeClr val="tx2"/>
                </a:solidFill>
                <a:latin typeface="Tenorite" panose="00000500000000000000" pitchFamily="2" charset="0"/>
                <a:cs typeface="Arial" panose="020B0604020202020204" pitchFamily="34" charset="0"/>
              </a:rPr>
              <a:t>P.</a:t>
            </a:r>
            <a:fld id="{2167D5C0-EA37-43FD-A9A7-0CAAFD84DAC3}" type="slidenum">
              <a:rPr lang="en-GB" smtClean="0">
                <a:solidFill>
                  <a:schemeClr val="tx2"/>
                </a:solidFill>
                <a:latin typeface="Tenorite" panose="00000500000000000000" pitchFamily="2" charset="0"/>
                <a:cs typeface="Arial" panose="020B0604020202020204" pitchFamily="34" charset="0"/>
              </a:rPr>
              <a:pPr/>
              <a:t>13</a:t>
            </a:fld>
            <a:endParaRPr lang="en-GB">
              <a:solidFill>
                <a:schemeClr val="tx2"/>
              </a:solidFill>
              <a:latin typeface="Tenorite" panose="00000500000000000000" pitchFamily="2" charset="0"/>
              <a:cs typeface="Arial" panose="020B0604020202020204" pitchFamily="34" charset="0"/>
            </a:endParaRPr>
          </a:p>
        </p:txBody>
      </p:sp>
      <p:pic>
        <p:nvPicPr>
          <p:cNvPr id="6" name="Picture 5" descr="A picture containing sky, outdoor&#10;&#10;Description automatically generated">
            <a:extLst>
              <a:ext uri="{FF2B5EF4-FFF2-40B4-BE49-F238E27FC236}">
                <a16:creationId xmlns:a16="http://schemas.microsoft.com/office/drawing/2014/main" id="{D3F01653-A420-47EB-89FE-92271712C5CF}"/>
              </a:ext>
            </a:extLst>
          </p:cNvPr>
          <p:cNvPicPr>
            <a:picLocks noChangeAspect="1"/>
          </p:cNvPicPr>
          <p:nvPr/>
        </p:nvPicPr>
        <p:blipFill rotWithShape="1">
          <a:blip r:embed="rId4">
            <a:extLst>
              <a:ext uri="{28A0092B-C50C-407E-A947-70E740481C1C}">
                <a14:useLocalDpi xmlns:a14="http://schemas.microsoft.com/office/drawing/2010/main" val="0"/>
              </a:ext>
            </a:extLst>
          </a:blip>
          <a:srcRect r="48384"/>
          <a:stretch/>
        </p:blipFill>
        <p:spPr>
          <a:xfrm>
            <a:off x="7429500" y="0"/>
            <a:ext cx="4762500" cy="6858000"/>
          </a:xfrm>
          <a:prstGeom prst="rect">
            <a:avLst/>
          </a:prstGeom>
        </p:spPr>
      </p:pic>
      <p:sp>
        <p:nvSpPr>
          <p:cNvPr id="3" name="Rectangle 2">
            <a:extLst>
              <a:ext uri="{FF2B5EF4-FFF2-40B4-BE49-F238E27FC236}">
                <a16:creationId xmlns:a16="http://schemas.microsoft.com/office/drawing/2014/main" id="{830D0167-3DFF-1887-3855-6895D9CAD9F3}"/>
              </a:ext>
            </a:extLst>
          </p:cNvPr>
          <p:cNvSpPr/>
          <p:nvPr/>
        </p:nvSpPr>
        <p:spPr>
          <a:xfrm>
            <a:off x="0" y="0"/>
            <a:ext cx="1422400" cy="6858000"/>
          </a:xfrm>
          <a:prstGeom prst="rect">
            <a:avLst/>
          </a:prstGeom>
          <a:solidFill>
            <a:srgbClr val="5555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enorite" panose="00000500000000000000" pitchFamily="2" charset="0"/>
            </a:endParaRPr>
          </a:p>
        </p:txBody>
      </p:sp>
      <p:sp>
        <p:nvSpPr>
          <p:cNvPr id="4" name="TextBox 3">
            <a:hlinkClick r:id="rId5" action="ppaction://hlinksldjump"/>
            <a:extLst>
              <a:ext uri="{FF2B5EF4-FFF2-40B4-BE49-F238E27FC236}">
                <a16:creationId xmlns:a16="http://schemas.microsoft.com/office/drawing/2014/main" id="{E49EB763-B48B-D0C9-2335-3D584CF9AF09}"/>
              </a:ext>
            </a:extLst>
          </p:cNvPr>
          <p:cNvSpPr txBox="1"/>
          <p:nvPr/>
        </p:nvSpPr>
        <p:spPr>
          <a:xfrm>
            <a:off x="25400" y="899467"/>
            <a:ext cx="1130300" cy="461665"/>
          </a:xfrm>
          <a:prstGeom prst="rect">
            <a:avLst/>
          </a:prstGeom>
          <a:noFill/>
        </p:spPr>
        <p:txBody>
          <a:bodyPr wrap="square" rtlCol="0">
            <a:spAutoFit/>
          </a:bodyPr>
          <a:lstStyle>
            <a:defPPr>
              <a:defRPr lang="en-US"/>
            </a:defPPr>
            <a:lvl1pPr>
              <a:defRPr sz="1200">
                <a:solidFill>
                  <a:schemeClr val="bg1"/>
                </a:solidFill>
                <a:latin typeface="Tenorite" panose="00000500000000000000" pitchFamily="2" charset="0"/>
                <a:cs typeface="Arial" panose="020B0604020202020204" pitchFamily="34" charset="0"/>
              </a:defRPr>
            </a:lvl1pPr>
          </a:lstStyle>
          <a:p>
            <a:r>
              <a:rPr lang="en-GB"/>
              <a:t>Exercise Scope &gt;</a:t>
            </a:r>
          </a:p>
        </p:txBody>
      </p:sp>
      <p:sp>
        <p:nvSpPr>
          <p:cNvPr id="5" name="TextBox 4">
            <a:hlinkClick r:id="rId6" action="ppaction://hlinksldjump"/>
            <a:extLst>
              <a:ext uri="{FF2B5EF4-FFF2-40B4-BE49-F238E27FC236}">
                <a16:creationId xmlns:a16="http://schemas.microsoft.com/office/drawing/2014/main" id="{9B31BF3A-D27E-295B-C5FB-47812D403248}"/>
              </a:ext>
            </a:extLst>
          </p:cNvPr>
          <p:cNvSpPr txBox="1"/>
          <p:nvPr/>
        </p:nvSpPr>
        <p:spPr>
          <a:xfrm>
            <a:off x="38100" y="1411931"/>
            <a:ext cx="1193800" cy="461665"/>
          </a:xfrm>
          <a:prstGeom prst="rect">
            <a:avLst/>
          </a:prstGeom>
          <a:noFill/>
        </p:spPr>
        <p:txBody>
          <a:bodyPr wrap="square" rtlCol="0">
            <a:spAutoFit/>
          </a:bodyPr>
          <a:lstStyle/>
          <a:p>
            <a:r>
              <a:rPr lang="en-GB" sz="1200">
                <a:solidFill>
                  <a:schemeClr val="bg1"/>
                </a:solidFill>
                <a:latin typeface="Tenorite" panose="00000500000000000000" pitchFamily="2" charset="0"/>
                <a:cs typeface="Arial" panose="020B0604020202020204" pitchFamily="34" charset="0"/>
              </a:rPr>
              <a:t>Executive Summary &gt;</a:t>
            </a:r>
          </a:p>
        </p:txBody>
      </p:sp>
      <p:sp>
        <p:nvSpPr>
          <p:cNvPr id="7" name="TextBox 6">
            <a:extLst>
              <a:ext uri="{FF2B5EF4-FFF2-40B4-BE49-F238E27FC236}">
                <a16:creationId xmlns:a16="http://schemas.microsoft.com/office/drawing/2014/main" id="{135337B6-0F77-605F-54BE-3D2437D15E99}"/>
              </a:ext>
            </a:extLst>
          </p:cNvPr>
          <p:cNvSpPr txBox="1"/>
          <p:nvPr/>
        </p:nvSpPr>
        <p:spPr>
          <a:xfrm>
            <a:off x="38100" y="1924395"/>
            <a:ext cx="1193800" cy="276999"/>
          </a:xfrm>
          <a:prstGeom prst="rect">
            <a:avLst/>
          </a:prstGeom>
          <a:noFill/>
        </p:spPr>
        <p:txBody>
          <a:bodyPr wrap="square" rtlCol="0">
            <a:spAutoFit/>
          </a:bodyPr>
          <a:lstStyle/>
          <a:p>
            <a:r>
              <a:rPr lang="en-GB" sz="1200">
                <a:solidFill>
                  <a:schemeClr val="bg1"/>
                </a:solidFill>
                <a:latin typeface="Tenorite" panose="00000500000000000000" pitchFamily="2" charset="0"/>
                <a:cs typeface="Arial" panose="020B0604020202020204" pitchFamily="34" charset="0"/>
              </a:rPr>
              <a:t>Key Areas:</a:t>
            </a:r>
          </a:p>
        </p:txBody>
      </p:sp>
      <p:sp>
        <p:nvSpPr>
          <p:cNvPr id="8" name="TextBox 7">
            <a:hlinkClick r:id="rId7" action="ppaction://hlinksldjump"/>
            <a:extLst>
              <a:ext uri="{FF2B5EF4-FFF2-40B4-BE49-F238E27FC236}">
                <a16:creationId xmlns:a16="http://schemas.microsoft.com/office/drawing/2014/main" id="{7F320F3E-7CB9-0648-FD5C-23EBD86E2DC9}"/>
              </a:ext>
            </a:extLst>
          </p:cNvPr>
          <p:cNvSpPr txBox="1"/>
          <p:nvPr/>
        </p:nvSpPr>
        <p:spPr>
          <a:xfrm>
            <a:off x="127000" y="2502612"/>
            <a:ext cx="1295400" cy="430887"/>
          </a:xfrm>
          <a:prstGeom prst="rect">
            <a:avLst/>
          </a:prstGeom>
          <a:noFill/>
        </p:spPr>
        <p:txBody>
          <a:bodyPr wrap="square" rtlCol="0">
            <a:spAutoFit/>
          </a:bodyPr>
          <a:lstStyle/>
          <a:p>
            <a:r>
              <a:rPr lang="en-GB" sz="1100">
                <a:solidFill>
                  <a:schemeClr val="bg1"/>
                </a:solidFill>
                <a:latin typeface="Tenorite" panose="00000500000000000000" pitchFamily="2" charset="0"/>
                <a:cs typeface="Arial" panose="020B0604020202020204" pitchFamily="34" charset="0"/>
              </a:rPr>
              <a:t>Gas Transporter Interactions </a:t>
            </a:r>
          </a:p>
        </p:txBody>
      </p:sp>
      <p:sp>
        <p:nvSpPr>
          <p:cNvPr id="13" name="TextBox 12">
            <a:hlinkClick r:id="rId8" action="ppaction://hlinksldjump"/>
            <a:extLst>
              <a:ext uri="{FF2B5EF4-FFF2-40B4-BE49-F238E27FC236}">
                <a16:creationId xmlns:a16="http://schemas.microsoft.com/office/drawing/2014/main" id="{08177074-3427-487F-7118-1F53B86806C3}"/>
              </a:ext>
            </a:extLst>
          </p:cNvPr>
          <p:cNvSpPr txBox="1"/>
          <p:nvPr/>
        </p:nvSpPr>
        <p:spPr>
          <a:xfrm>
            <a:off x="127000" y="3260970"/>
            <a:ext cx="1295400" cy="600164"/>
          </a:xfrm>
          <a:prstGeom prst="rect">
            <a:avLst/>
          </a:prstGeom>
          <a:noFill/>
        </p:spPr>
        <p:txBody>
          <a:bodyPr wrap="square" rtlCol="0">
            <a:spAutoFit/>
          </a:bodyPr>
          <a:lstStyle>
            <a:defPPr>
              <a:defRPr lang="en-US"/>
            </a:defPPr>
            <a:lvl1pPr>
              <a:defRPr sz="1100">
                <a:solidFill>
                  <a:schemeClr val="bg1"/>
                </a:solidFill>
                <a:latin typeface="Arial" panose="020B0604020202020204" pitchFamily="34" charset="0"/>
                <a:cs typeface="Arial" panose="020B0604020202020204" pitchFamily="34" charset="0"/>
              </a:defRPr>
            </a:lvl1pPr>
          </a:lstStyle>
          <a:p>
            <a:r>
              <a:rPr lang="en-GB">
                <a:latin typeface="Tenorite" panose="00000500000000000000" pitchFamily="2" charset="0"/>
              </a:rPr>
              <a:t>Gas and Electricity Interactions </a:t>
            </a:r>
          </a:p>
        </p:txBody>
      </p:sp>
      <p:sp>
        <p:nvSpPr>
          <p:cNvPr id="14" name="TextBox 13">
            <a:hlinkClick r:id="rId9" action="ppaction://hlinksldjump"/>
            <a:extLst>
              <a:ext uri="{FF2B5EF4-FFF2-40B4-BE49-F238E27FC236}">
                <a16:creationId xmlns:a16="http://schemas.microsoft.com/office/drawing/2014/main" id="{26185D26-F341-237B-DEA0-279D12317E24}"/>
              </a:ext>
            </a:extLst>
          </p:cNvPr>
          <p:cNvSpPr txBox="1"/>
          <p:nvPr/>
        </p:nvSpPr>
        <p:spPr>
          <a:xfrm>
            <a:off x="127000" y="3845573"/>
            <a:ext cx="1235782" cy="430887"/>
          </a:xfrm>
          <a:prstGeom prst="rect">
            <a:avLst/>
          </a:prstGeom>
          <a:noFill/>
        </p:spPr>
        <p:txBody>
          <a:bodyPr wrap="square" rtlCol="0">
            <a:spAutoFit/>
          </a:bodyPr>
          <a:lstStyle/>
          <a:p>
            <a:r>
              <a:rPr lang="en-GB" sz="1100">
                <a:solidFill>
                  <a:schemeClr val="bg1"/>
                </a:solidFill>
                <a:latin typeface="Tenorite" panose="00000500000000000000" pitchFamily="2" charset="0"/>
                <a:cs typeface="Arial" panose="020B0604020202020204" pitchFamily="34" charset="0"/>
              </a:rPr>
              <a:t>Public Communications </a:t>
            </a:r>
          </a:p>
        </p:txBody>
      </p:sp>
      <p:sp>
        <p:nvSpPr>
          <p:cNvPr id="15" name="TextBox 14">
            <a:hlinkClick r:id="rId10" action="ppaction://hlinksldjump"/>
            <a:extLst>
              <a:ext uri="{FF2B5EF4-FFF2-40B4-BE49-F238E27FC236}">
                <a16:creationId xmlns:a16="http://schemas.microsoft.com/office/drawing/2014/main" id="{D89CF11D-1B61-01DF-70A8-1D6C7FD7453D}"/>
              </a:ext>
            </a:extLst>
          </p:cNvPr>
          <p:cNvSpPr txBox="1"/>
          <p:nvPr/>
        </p:nvSpPr>
        <p:spPr>
          <a:xfrm>
            <a:off x="127000" y="2983091"/>
            <a:ext cx="1295400" cy="261610"/>
          </a:xfrm>
          <a:prstGeom prst="rect">
            <a:avLst/>
          </a:prstGeom>
          <a:noFill/>
        </p:spPr>
        <p:txBody>
          <a:bodyPr wrap="square" rtlCol="0">
            <a:spAutoFit/>
          </a:bodyPr>
          <a:lstStyle/>
          <a:p>
            <a:r>
              <a:rPr lang="en-GB" sz="1100">
                <a:solidFill>
                  <a:schemeClr val="bg1"/>
                </a:solidFill>
                <a:latin typeface="Tenorite" panose="00000500000000000000" pitchFamily="2" charset="0"/>
                <a:cs typeface="Arial" panose="020B0604020202020204" pitchFamily="34" charset="0"/>
              </a:rPr>
              <a:t>Load Shedding</a:t>
            </a:r>
          </a:p>
        </p:txBody>
      </p:sp>
      <p:sp>
        <p:nvSpPr>
          <p:cNvPr id="16" name="TextBox 15">
            <a:hlinkClick r:id="rId11" action="ppaction://hlinksldjump"/>
            <a:extLst>
              <a:ext uri="{FF2B5EF4-FFF2-40B4-BE49-F238E27FC236}">
                <a16:creationId xmlns:a16="http://schemas.microsoft.com/office/drawing/2014/main" id="{A08ED35B-46FF-9FEC-FC00-2D27B2688FAA}"/>
              </a:ext>
            </a:extLst>
          </p:cNvPr>
          <p:cNvSpPr txBox="1"/>
          <p:nvPr/>
        </p:nvSpPr>
        <p:spPr>
          <a:xfrm>
            <a:off x="127000" y="4301340"/>
            <a:ext cx="1295400" cy="261610"/>
          </a:xfrm>
          <a:prstGeom prst="rect">
            <a:avLst/>
          </a:prstGeom>
          <a:solidFill>
            <a:schemeClr val="accent6">
              <a:lumMod val="40000"/>
              <a:lumOff val="60000"/>
            </a:schemeClr>
          </a:solidFill>
        </p:spPr>
        <p:txBody>
          <a:bodyPr wrap="square" rtlCol="0">
            <a:spAutoFit/>
          </a:bodyPr>
          <a:lstStyle>
            <a:defPPr>
              <a:defRPr lang="en-US"/>
            </a:defPPr>
            <a:lvl1pPr>
              <a:defRPr sz="1100">
                <a:solidFill>
                  <a:schemeClr val="bg1"/>
                </a:solidFill>
                <a:latin typeface="Arial" panose="020B0604020202020204" pitchFamily="34" charset="0"/>
                <a:cs typeface="Arial" panose="020B0604020202020204" pitchFamily="34" charset="0"/>
              </a:defRPr>
            </a:lvl1pPr>
          </a:lstStyle>
          <a:p>
            <a:r>
              <a:rPr lang="en-GB">
                <a:latin typeface="Tenorite" panose="00000500000000000000" pitchFamily="2" charset="0"/>
              </a:rPr>
              <a:t>Managing Supply</a:t>
            </a:r>
          </a:p>
        </p:txBody>
      </p:sp>
      <p:cxnSp>
        <p:nvCxnSpPr>
          <p:cNvPr id="19" name="Straight Connector 18">
            <a:extLst>
              <a:ext uri="{FF2B5EF4-FFF2-40B4-BE49-F238E27FC236}">
                <a16:creationId xmlns:a16="http://schemas.microsoft.com/office/drawing/2014/main" id="{0D9D8E79-3744-6759-A404-DC7D8E3AB141}"/>
              </a:ext>
            </a:extLst>
          </p:cNvPr>
          <p:cNvCxnSpPr>
            <a:cxnSpLocks/>
          </p:cNvCxnSpPr>
          <p:nvPr/>
        </p:nvCxnSpPr>
        <p:spPr>
          <a:xfrm>
            <a:off x="127000" y="1380182"/>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D53B6C1-D969-30D2-4873-D565A7054416}"/>
              </a:ext>
            </a:extLst>
          </p:cNvPr>
          <p:cNvCxnSpPr>
            <a:cxnSpLocks/>
          </p:cNvCxnSpPr>
          <p:nvPr/>
        </p:nvCxnSpPr>
        <p:spPr>
          <a:xfrm>
            <a:off x="126207" y="1899296"/>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a:hlinkClick r:id="rId12" action="ppaction://hlinksldjump"/>
            <a:extLst>
              <a:ext uri="{FF2B5EF4-FFF2-40B4-BE49-F238E27FC236}">
                <a16:creationId xmlns:a16="http://schemas.microsoft.com/office/drawing/2014/main" id="{5100763D-BA67-AE41-83A1-A82F61455BBA}"/>
              </a:ext>
            </a:extLst>
          </p:cNvPr>
          <p:cNvSpPr txBox="1"/>
          <p:nvPr/>
        </p:nvSpPr>
        <p:spPr>
          <a:xfrm>
            <a:off x="126202" y="2199735"/>
            <a:ext cx="1295400" cy="261610"/>
          </a:xfrm>
          <a:prstGeom prst="rect">
            <a:avLst/>
          </a:prstGeom>
          <a:noFill/>
        </p:spPr>
        <p:txBody>
          <a:bodyPr wrap="square" rtlCol="0">
            <a:spAutoFit/>
          </a:bodyPr>
          <a:lstStyle/>
          <a:p>
            <a:r>
              <a:rPr lang="en-GB" sz="1100">
                <a:solidFill>
                  <a:schemeClr val="bg1"/>
                </a:solidFill>
                <a:latin typeface="Tenorite" panose="00000500000000000000" pitchFamily="2" charset="0"/>
                <a:cs typeface="Arial" panose="020B0604020202020204" pitchFamily="34" charset="0"/>
              </a:rPr>
              <a:t>NGSE Strategy</a:t>
            </a:r>
          </a:p>
        </p:txBody>
      </p:sp>
      <p:sp>
        <p:nvSpPr>
          <p:cNvPr id="9" name="TextBox 8">
            <a:extLst>
              <a:ext uri="{FF2B5EF4-FFF2-40B4-BE49-F238E27FC236}">
                <a16:creationId xmlns:a16="http://schemas.microsoft.com/office/drawing/2014/main" id="{DF222E63-7A60-6C6F-C8D2-285925755BE6}"/>
              </a:ext>
            </a:extLst>
          </p:cNvPr>
          <p:cNvSpPr txBox="1"/>
          <p:nvPr/>
        </p:nvSpPr>
        <p:spPr>
          <a:xfrm>
            <a:off x="-8743" y="68468"/>
            <a:ext cx="1468322" cy="830997"/>
          </a:xfrm>
          <a:prstGeom prst="rect">
            <a:avLst/>
          </a:prstGeom>
          <a:noFill/>
        </p:spPr>
        <p:txBody>
          <a:bodyPr wrap="square" rtlCol="0">
            <a:spAutoFit/>
          </a:bodyPr>
          <a:lstStyle/>
          <a:p>
            <a:r>
              <a:rPr lang="en-GB" sz="1200" b="1">
                <a:solidFill>
                  <a:schemeClr val="bg1"/>
                </a:solidFill>
                <a:latin typeface="Tenorite" panose="00000500000000000000" pitchFamily="2" charset="0"/>
                <a:cs typeface="Arial" panose="020B0604020202020204" pitchFamily="34" charset="0"/>
              </a:rPr>
              <a:t>NEC Industry Exercise Fahrenheit </a:t>
            </a:r>
            <a:r>
              <a:rPr lang="en-GB" sz="1200" b="1">
                <a:solidFill>
                  <a:schemeClr val="bg1">
                    <a:lumMod val="75000"/>
                  </a:schemeClr>
                </a:solidFill>
                <a:latin typeface="Tenorite" panose="00000500000000000000" pitchFamily="2" charset="0"/>
                <a:cs typeface="Arial" panose="020B0604020202020204" pitchFamily="34" charset="0"/>
              </a:rPr>
              <a:t>2024 Post Exercise Report  </a:t>
            </a:r>
          </a:p>
        </p:txBody>
      </p:sp>
      <p:sp>
        <p:nvSpPr>
          <p:cNvPr id="11" name="TextBox 10">
            <a:hlinkClick r:id="rId13" action="ppaction://hlinksldjump"/>
            <a:extLst>
              <a:ext uri="{FF2B5EF4-FFF2-40B4-BE49-F238E27FC236}">
                <a16:creationId xmlns:a16="http://schemas.microsoft.com/office/drawing/2014/main" id="{1D8A328E-90F3-C507-3E0F-D5D94F0680DA}"/>
              </a:ext>
            </a:extLst>
          </p:cNvPr>
          <p:cNvSpPr txBox="1"/>
          <p:nvPr/>
        </p:nvSpPr>
        <p:spPr>
          <a:xfrm>
            <a:off x="38100" y="4639813"/>
            <a:ext cx="1193800" cy="461665"/>
          </a:xfrm>
          <a:prstGeom prst="rect">
            <a:avLst/>
          </a:prstGeom>
          <a:noFill/>
        </p:spPr>
        <p:txBody>
          <a:bodyPr wrap="square" rtlCol="0">
            <a:spAutoFit/>
          </a:bodyPr>
          <a:lstStyle/>
          <a:p>
            <a:r>
              <a:rPr lang="en-GB" sz="1200">
                <a:solidFill>
                  <a:schemeClr val="bg1"/>
                </a:solidFill>
                <a:latin typeface="Tenorite" panose="00000500000000000000" pitchFamily="2" charset="0"/>
                <a:cs typeface="Arial" panose="020B0604020202020204" pitchFamily="34" charset="0"/>
              </a:rPr>
              <a:t>Learning Points&gt;</a:t>
            </a:r>
          </a:p>
        </p:txBody>
      </p:sp>
      <p:sp>
        <p:nvSpPr>
          <p:cNvPr id="12" name="TextBox 11">
            <a:hlinkClick r:id="rId14" action="ppaction://hlinksldjump"/>
            <a:extLst>
              <a:ext uri="{FF2B5EF4-FFF2-40B4-BE49-F238E27FC236}">
                <a16:creationId xmlns:a16="http://schemas.microsoft.com/office/drawing/2014/main" id="{8734F9D5-085E-8B1A-8044-BED39D4CCE85}"/>
              </a:ext>
            </a:extLst>
          </p:cNvPr>
          <p:cNvSpPr txBox="1"/>
          <p:nvPr/>
        </p:nvSpPr>
        <p:spPr>
          <a:xfrm>
            <a:off x="38100" y="5606283"/>
            <a:ext cx="1193800" cy="276999"/>
          </a:xfrm>
          <a:prstGeom prst="rect">
            <a:avLst/>
          </a:prstGeom>
          <a:noFill/>
        </p:spPr>
        <p:txBody>
          <a:bodyPr wrap="square" rtlCol="0">
            <a:spAutoFit/>
          </a:bodyPr>
          <a:lstStyle/>
          <a:p>
            <a:r>
              <a:rPr lang="en-GB" sz="1200">
                <a:solidFill>
                  <a:schemeClr val="bg1"/>
                </a:solidFill>
                <a:latin typeface="Tenorite" panose="00000500000000000000" pitchFamily="2" charset="0"/>
                <a:cs typeface="Arial" panose="020B0604020202020204" pitchFamily="34" charset="0"/>
              </a:rPr>
              <a:t>Appendices &gt;</a:t>
            </a:r>
          </a:p>
        </p:txBody>
      </p:sp>
      <p:cxnSp>
        <p:nvCxnSpPr>
          <p:cNvPr id="24" name="Straight Connector 23">
            <a:extLst>
              <a:ext uri="{FF2B5EF4-FFF2-40B4-BE49-F238E27FC236}">
                <a16:creationId xmlns:a16="http://schemas.microsoft.com/office/drawing/2014/main" id="{10E849BB-3F98-C418-09F7-9876CA013790}"/>
              </a:ext>
            </a:extLst>
          </p:cNvPr>
          <p:cNvCxnSpPr>
            <a:cxnSpLocks/>
          </p:cNvCxnSpPr>
          <p:nvPr/>
        </p:nvCxnSpPr>
        <p:spPr>
          <a:xfrm>
            <a:off x="126203" y="4621660"/>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D81872C-4101-3848-D0EF-412AA1BF5B55}"/>
              </a:ext>
            </a:extLst>
          </p:cNvPr>
          <p:cNvCxnSpPr>
            <a:cxnSpLocks/>
          </p:cNvCxnSpPr>
          <p:nvPr/>
        </p:nvCxnSpPr>
        <p:spPr>
          <a:xfrm>
            <a:off x="111533" y="5595537"/>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35BA1A18-1F32-DF15-1A36-695A32EF01B3}"/>
              </a:ext>
            </a:extLst>
          </p:cNvPr>
          <p:cNvCxnSpPr>
            <a:cxnSpLocks/>
          </p:cNvCxnSpPr>
          <p:nvPr/>
        </p:nvCxnSpPr>
        <p:spPr>
          <a:xfrm>
            <a:off x="126203" y="5886635"/>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8" name="TextBox 37">
            <a:hlinkClick r:id="rId15" action="ppaction://hlinksldjump"/>
            <a:extLst>
              <a:ext uri="{FF2B5EF4-FFF2-40B4-BE49-F238E27FC236}">
                <a16:creationId xmlns:a16="http://schemas.microsoft.com/office/drawing/2014/main" id="{253B896F-DA60-843D-0CCC-E1B3360043D7}"/>
              </a:ext>
            </a:extLst>
          </p:cNvPr>
          <p:cNvSpPr txBox="1"/>
          <p:nvPr/>
        </p:nvSpPr>
        <p:spPr>
          <a:xfrm>
            <a:off x="38100" y="5127751"/>
            <a:ext cx="1375161" cy="461665"/>
          </a:xfrm>
          <a:prstGeom prst="rect">
            <a:avLst/>
          </a:prstGeom>
          <a:noFill/>
        </p:spPr>
        <p:txBody>
          <a:bodyPr wrap="square" rtlCol="0">
            <a:spAutoFit/>
          </a:bodyPr>
          <a:lstStyle/>
          <a:p>
            <a:r>
              <a:rPr lang="en-GB" sz="1200">
                <a:solidFill>
                  <a:schemeClr val="bg1"/>
                </a:solidFill>
                <a:latin typeface="Tenorite" panose="00000500000000000000" pitchFamily="2" charset="0"/>
                <a:cs typeface="Arial" panose="020B0604020202020204" pitchFamily="34" charset="0"/>
              </a:rPr>
              <a:t>Progress since 2023 Ex Everest &gt;  </a:t>
            </a:r>
          </a:p>
        </p:txBody>
      </p:sp>
      <p:cxnSp>
        <p:nvCxnSpPr>
          <p:cNvPr id="39" name="Straight Connector 38">
            <a:extLst>
              <a:ext uri="{FF2B5EF4-FFF2-40B4-BE49-F238E27FC236}">
                <a16:creationId xmlns:a16="http://schemas.microsoft.com/office/drawing/2014/main" id="{3B81AE0B-82FB-32CB-13E4-94355527303D}"/>
              </a:ext>
            </a:extLst>
          </p:cNvPr>
          <p:cNvCxnSpPr>
            <a:cxnSpLocks/>
          </p:cNvCxnSpPr>
          <p:nvPr/>
        </p:nvCxnSpPr>
        <p:spPr>
          <a:xfrm>
            <a:off x="107995" y="5111816"/>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DEE19F5-814A-8BAF-2480-6A0FAA4CEF0C}"/>
              </a:ext>
            </a:extLst>
          </p:cNvPr>
          <p:cNvCxnSpPr>
            <a:cxnSpLocks/>
          </p:cNvCxnSpPr>
          <p:nvPr/>
        </p:nvCxnSpPr>
        <p:spPr>
          <a:xfrm>
            <a:off x="126203" y="5886635"/>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43" name="Graphic 42" descr="Books with solid fill">
            <a:hlinkClick r:id="rId16" action="ppaction://hlinksldjump"/>
            <a:extLst>
              <a:ext uri="{FF2B5EF4-FFF2-40B4-BE49-F238E27FC236}">
                <a16:creationId xmlns:a16="http://schemas.microsoft.com/office/drawing/2014/main" id="{973E18E3-F9B0-83EA-8501-785339F6163A}"/>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04085" y="6483657"/>
            <a:ext cx="288000" cy="288000"/>
          </a:xfrm>
          <a:prstGeom prst="rect">
            <a:avLst/>
          </a:prstGeom>
        </p:spPr>
      </p:pic>
      <p:pic>
        <p:nvPicPr>
          <p:cNvPr id="44" name="Graphic 43" descr="Circle with left arrow outline">
            <a:hlinkClick r:id="" action="ppaction://hlinkshowjump?jump=nextslide"/>
            <a:extLst>
              <a:ext uri="{FF2B5EF4-FFF2-40B4-BE49-F238E27FC236}">
                <a16:creationId xmlns:a16="http://schemas.microsoft.com/office/drawing/2014/main" id="{1F84A3FA-FE16-516D-3DFE-CD639597B7F0}"/>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079555" y="6477050"/>
            <a:ext cx="288000" cy="288000"/>
          </a:xfrm>
          <a:prstGeom prst="rect">
            <a:avLst/>
          </a:prstGeom>
        </p:spPr>
      </p:pic>
      <p:pic>
        <p:nvPicPr>
          <p:cNvPr id="45" name="Graphic 44" descr="Home with solid fill">
            <a:hlinkClick r:id="rId21" action="ppaction://hlinksldjump"/>
            <a:extLst>
              <a:ext uri="{FF2B5EF4-FFF2-40B4-BE49-F238E27FC236}">
                <a16:creationId xmlns:a16="http://schemas.microsoft.com/office/drawing/2014/main" id="{8736696D-E949-0B16-15BC-3AB24C1FC909}"/>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69310" y="6483657"/>
            <a:ext cx="288000" cy="288000"/>
          </a:xfrm>
          <a:prstGeom prst="rect">
            <a:avLst/>
          </a:prstGeom>
        </p:spPr>
      </p:pic>
      <p:pic>
        <p:nvPicPr>
          <p:cNvPr id="46" name="Graphic 45" descr="Circle with left arrow outline">
            <a:hlinkClick r:id="" action="ppaction://hlinkshowjump?jump=previousslide"/>
            <a:extLst>
              <a:ext uri="{FF2B5EF4-FFF2-40B4-BE49-F238E27FC236}">
                <a16:creationId xmlns:a16="http://schemas.microsoft.com/office/drawing/2014/main" id="{C23FF1DD-3566-128E-0A5F-23C2D66D7FBB}"/>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rot="10800000">
            <a:off x="741098" y="6477151"/>
            <a:ext cx="288000" cy="288000"/>
          </a:xfrm>
          <a:prstGeom prst="rect">
            <a:avLst/>
          </a:prstGeom>
        </p:spPr>
      </p:pic>
    </p:spTree>
    <p:extLst>
      <p:ext uri="{BB962C8B-B14F-4D97-AF65-F5344CB8AC3E}">
        <p14:creationId xmlns:p14="http://schemas.microsoft.com/office/powerpoint/2010/main" val="34535945"/>
      </p:ext>
    </p:extLst>
  </p:cSld>
  <p:clrMapOvr>
    <a:masterClrMapping/>
  </p:clrMapOvr>
  <p:extLst>
    <p:ext uri="{6950BFC3-D8DA-4A85-94F7-54DA5524770B}">
      <p188:commentRel xmlns:p188="http://schemas.microsoft.com/office/powerpoint/2018/8/main" r:id="rId3"/>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D6E1D-28A8-4015-8CBB-1A73349B26B9}"/>
              </a:ext>
            </a:extLst>
          </p:cNvPr>
          <p:cNvSpPr>
            <a:spLocks noGrp="1"/>
          </p:cNvSpPr>
          <p:nvPr>
            <p:ph type="title" idx="4294967295"/>
          </p:nvPr>
        </p:nvSpPr>
        <p:spPr>
          <a:xfrm>
            <a:off x="1692907" y="275315"/>
            <a:ext cx="10515600" cy="647701"/>
          </a:xfrm>
        </p:spPr>
        <p:txBody>
          <a:bodyPr>
            <a:normAutofit fontScale="90000"/>
          </a:bodyPr>
          <a:lstStyle/>
          <a:p>
            <a:r>
              <a:rPr lang="en-GB" sz="3600" b="1">
                <a:solidFill>
                  <a:schemeClr val="tx1">
                    <a:lumMod val="65000"/>
                    <a:lumOff val="35000"/>
                  </a:schemeClr>
                </a:solidFill>
                <a:latin typeface="Tenorite" panose="00000500000000000000" pitchFamily="2" charset="0"/>
                <a:cs typeface="Arial" panose="020B0604020202020204" pitchFamily="34" charset="0"/>
              </a:rPr>
              <a:t>Summary of Learning</a:t>
            </a:r>
            <a:r>
              <a:rPr lang="en-GB">
                <a:solidFill>
                  <a:schemeClr val="tx1">
                    <a:lumMod val="65000"/>
                    <a:lumOff val="35000"/>
                  </a:schemeClr>
                </a:solidFill>
                <a:latin typeface="Tenorite" panose="00000500000000000000" pitchFamily="2" charset="0"/>
              </a:rPr>
              <a:t> </a:t>
            </a:r>
            <a:r>
              <a:rPr lang="en-GB" sz="3600" b="1">
                <a:solidFill>
                  <a:schemeClr val="tx1">
                    <a:lumMod val="65000"/>
                    <a:lumOff val="35000"/>
                  </a:schemeClr>
                </a:solidFill>
                <a:latin typeface="Tenorite" panose="00000500000000000000" pitchFamily="2" charset="0"/>
                <a:cs typeface="Arial" panose="020B0604020202020204" pitchFamily="34" charset="0"/>
              </a:rPr>
              <a:t>Points</a:t>
            </a:r>
          </a:p>
        </p:txBody>
      </p:sp>
      <p:sp>
        <p:nvSpPr>
          <p:cNvPr id="38" name="Rectangle 37">
            <a:extLst>
              <a:ext uri="{FF2B5EF4-FFF2-40B4-BE49-F238E27FC236}">
                <a16:creationId xmlns:a16="http://schemas.microsoft.com/office/drawing/2014/main" id="{65927D84-D0E5-4987-BC5A-D52028E4F37D}"/>
              </a:ext>
            </a:extLst>
          </p:cNvPr>
          <p:cNvSpPr/>
          <p:nvPr/>
        </p:nvSpPr>
        <p:spPr>
          <a:xfrm>
            <a:off x="1698223" y="814371"/>
            <a:ext cx="9816787" cy="738664"/>
          </a:xfrm>
          <a:prstGeom prst="rect">
            <a:avLst/>
          </a:prstGeom>
        </p:spPr>
        <p:txBody>
          <a:bodyPr wrap="square" lIns="91440" tIns="45720" rIns="91440" bIns="45720" anchor="t">
            <a:spAutoFit/>
          </a:bodyPr>
          <a:lstStyle/>
          <a:p>
            <a:pPr algn="just">
              <a:spcBef>
                <a:spcPts val="600"/>
              </a:spcBef>
              <a:spcAft>
                <a:spcPts val="600"/>
              </a:spcAft>
              <a:tabLst>
                <a:tab pos="228600" algn="l"/>
                <a:tab pos="457200" algn="l"/>
              </a:tabLst>
            </a:pPr>
            <a:r>
              <a:rPr lang="en-GB" sz="1400">
                <a:solidFill>
                  <a:srgbClr val="66666A"/>
                </a:solidFill>
                <a:latin typeface="Tenorite" panose="00000500000000000000" pitchFamily="2" charset="0"/>
                <a:cs typeface="Arial"/>
              </a:rPr>
              <a:t>The 10 learning points arising from Exercise Fahrenheit are detailed below. These will be reviewed, and action plans progressed by the relevant industry group. The Office of the NEC shall report progress against the actions to address each learning point through the bi-annual assurance report, and in regular NEC liaison meetings.</a:t>
            </a:r>
          </a:p>
        </p:txBody>
      </p:sp>
      <p:sp>
        <p:nvSpPr>
          <p:cNvPr id="31" name="Rectangle 30">
            <a:extLst>
              <a:ext uri="{FF2B5EF4-FFF2-40B4-BE49-F238E27FC236}">
                <a16:creationId xmlns:a16="http://schemas.microsoft.com/office/drawing/2014/main" id="{AFF94DF2-037D-42F4-9E42-11095A9D1CEE}"/>
              </a:ext>
            </a:extLst>
          </p:cNvPr>
          <p:cNvSpPr/>
          <p:nvPr/>
        </p:nvSpPr>
        <p:spPr>
          <a:xfrm>
            <a:off x="1793466" y="1632323"/>
            <a:ext cx="10173633" cy="53868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just">
              <a:spcBef>
                <a:spcPts val="600"/>
              </a:spcBef>
              <a:spcAft>
                <a:spcPts val="600"/>
              </a:spcAft>
              <a:tabLst>
                <a:tab pos="228600" algn="l"/>
                <a:tab pos="457200" algn="l"/>
              </a:tabLst>
            </a:pPr>
            <a:r>
              <a:rPr lang="en-GB" sz="1300" b="1" dirty="0">
                <a:solidFill>
                  <a:schemeClr val="tx1">
                    <a:lumMod val="65000"/>
                    <a:lumOff val="35000"/>
                  </a:schemeClr>
                </a:solidFill>
                <a:latin typeface="Tenorite"/>
              </a:rPr>
              <a:t>NGSE Strategy (various working groups)</a:t>
            </a:r>
          </a:p>
          <a:p>
            <a:pPr marL="342900" marR="0" lvl="0" indent="-342900" algn="just" defTabSz="914400" rtl="0" eaLnBrk="1" fontAlgn="auto" latinLnBrk="0" hangingPunct="1">
              <a:lnSpc>
                <a:spcPct val="100000"/>
              </a:lnSpc>
              <a:spcBef>
                <a:spcPts val="0"/>
              </a:spcBef>
              <a:spcAft>
                <a:spcPts val="600"/>
              </a:spcAft>
              <a:buClrTx/>
              <a:buSzTx/>
              <a:buFont typeface="+mj-lt"/>
              <a:buAutoNum type="arabicPeriod"/>
              <a:tabLst/>
              <a:defRPr/>
            </a:pPr>
            <a:r>
              <a:rPr kumimoji="0" lang="en-GB" sz="1300" b="0" i="0" u="none" strike="noStrike" kern="1200" cap="none" spc="0" normalizeH="0" baseline="0" noProof="0" dirty="0">
                <a:ln>
                  <a:noFill/>
                </a:ln>
                <a:solidFill>
                  <a:srgbClr val="66666A"/>
                </a:solidFill>
                <a:effectLst/>
                <a:uLnTx/>
                <a:uFillTx/>
                <a:latin typeface="Tenorite" panose="00000500000000000000" pitchFamily="2" charset="0"/>
                <a:ea typeface="+mn-ea"/>
                <a:cs typeface="Arial" panose="020B0604020202020204" pitchFamily="34" charset="0"/>
              </a:rPr>
              <a:t>NGSE declarations should be clear, comprehensive and wide reaching across both the gas and electricity sectors.</a:t>
            </a:r>
            <a:endParaRPr kumimoji="0" lang="en-GB" sz="1300" b="0" i="0" u="none" strike="noStrike" kern="1200" cap="none" spc="0" normalizeH="0" baseline="0" noProof="0" dirty="0">
              <a:ln>
                <a:noFill/>
              </a:ln>
              <a:solidFill>
                <a:srgbClr val="66666A"/>
              </a:solidFill>
              <a:effectLst/>
              <a:highlight>
                <a:srgbClr val="FFFF00"/>
              </a:highlight>
              <a:uLnTx/>
              <a:uFillTx/>
              <a:latin typeface="Tenorite" panose="00000500000000000000" pitchFamily="2" charset="0"/>
              <a:ea typeface="+mn-ea"/>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600"/>
              </a:spcAft>
              <a:buClrTx/>
              <a:buSzTx/>
              <a:buFont typeface="+mj-lt"/>
              <a:buAutoNum type="arabicPeriod"/>
              <a:tabLst/>
              <a:defRPr/>
            </a:pPr>
            <a:r>
              <a:rPr kumimoji="0" lang="en-GB" sz="1300" b="0" i="0" u="none" strike="noStrike" kern="1200" cap="none" spc="0" normalizeH="0" baseline="0" noProof="0" dirty="0">
                <a:ln>
                  <a:noFill/>
                </a:ln>
                <a:solidFill>
                  <a:srgbClr val="66666A"/>
                </a:solidFill>
                <a:effectLst/>
                <a:uLnTx/>
                <a:uFillTx/>
                <a:latin typeface="Tenorite" panose="00000500000000000000" pitchFamily="2" charset="0"/>
                <a:ea typeface="+mn-ea"/>
                <a:cs typeface="Arial" panose="020B0604020202020204" pitchFamily="34" charset="0"/>
              </a:rPr>
              <a:t>The delivery of a ‘modernised online approach’ to information sharing between Gas Transporters is still required. </a:t>
            </a:r>
          </a:p>
          <a:p>
            <a:pPr marL="342900" marR="0" lvl="0" indent="-342900" algn="just" defTabSz="914400" rtl="0" eaLnBrk="1" fontAlgn="auto" latinLnBrk="0" hangingPunct="1">
              <a:lnSpc>
                <a:spcPct val="100000"/>
              </a:lnSpc>
              <a:spcBef>
                <a:spcPts val="0"/>
              </a:spcBef>
              <a:spcAft>
                <a:spcPts val="600"/>
              </a:spcAft>
              <a:buClrTx/>
              <a:buSzTx/>
              <a:buFont typeface="+mj-lt"/>
              <a:buAutoNum type="arabicPeriod"/>
              <a:tabLst/>
              <a:defRPr/>
            </a:pPr>
            <a:r>
              <a:rPr kumimoji="0" lang="en-GB" sz="1300" b="0" i="0" u="none" strike="noStrike" kern="1200" cap="none" spc="0" normalizeH="0" baseline="0" noProof="0" dirty="0">
                <a:ln>
                  <a:noFill/>
                </a:ln>
                <a:solidFill>
                  <a:srgbClr val="66666A"/>
                </a:solidFill>
                <a:effectLst/>
                <a:uLnTx/>
                <a:uFillTx/>
                <a:latin typeface="Tenorite" panose="00000500000000000000" pitchFamily="2" charset="0"/>
                <a:ea typeface="+mn-ea"/>
                <a:cs typeface="Arial" panose="020B0604020202020204" pitchFamily="34" charset="0"/>
              </a:rPr>
              <a:t>Consideration should be given for the ability of an online approach for issuing directions and instructions.</a:t>
            </a:r>
          </a:p>
          <a:p>
            <a:pPr marL="342900" marR="0" lvl="0" indent="-342900" algn="just" defTabSz="914400" rtl="0" eaLnBrk="1" fontAlgn="auto" latinLnBrk="0" hangingPunct="1">
              <a:lnSpc>
                <a:spcPct val="100000"/>
              </a:lnSpc>
              <a:spcBef>
                <a:spcPts val="0"/>
              </a:spcBef>
              <a:spcAft>
                <a:spcPts val="600"/>
              </a:spcAft>
              <a:buClrTx/>
              <a:buSzTx/>
              <a:buFont typeface="+mj-lt"/>
              <a:buAutoNum type="arabicPeriod"/>
              <a:tabLst/>
              <a:defRPr/>
            </a:pPr>
            <a:r>
              <a:rPr kumimoji="0" lang="en-GB" sz="1300" b="0" i="0" u="none" strike="noStrike" kern="1200" cap="none" spc="0" normalizeH="0" baseline="0" noProof="0" dirty="0">
                <a:ln>
                  <a:noFill/>
                </a:ln>
                <a:solidFill>
                  <a:srgbClr val="66666A"/>
                </a:solidFill>
                <a:effectLst/>
                <a:uLnTx/>
                <a:uFillTx/>
                <a:latin typeface="Tenorite" panose="00000500000000000000" pitchFamily="2" charset="0"/>
                <a:ea typeface="+mn-ea"/>
                <a:cs typeface="Arial" panose="020B0604020202020204" pitchFamily="34" charset="0"/>
              </a:rPr>
              <a:t>Continue to mature cross organisational appreciation of the lead times involved in key response actions.</a:t>
            </a:r>
          </a:p>
          <a:p>
            <a:pPr marL="342900" marR="0" lvl="0" indent="-342900" algn="just" defTabSz="914400" rtl="0" eaLnBrk="1" fontAlgn="auto" latinLnBrk="0" hangingPunct="1">
              <a:lnSpc>
                <a:spcPct val="100000"/>
              </a:lnSpc>
              <a:spcBef>
                <a:spcPts val="0"/>
              </a:spcBef>
              <a:spcAft>
                <a:spcPts val="600"/>
              </a:spcAft>
              <a:buClrTx/>
              <a:buSzTx/>
              <a:buFont typeface="+mj-lt"/>
              <a:buAutoNum type="arabicPeriod"/>
              <a:tabLst/>
              <a:defRPr/>
            </a:pPr>
            <a:r>
              <a:rPr kumimoji="0" lang="en-GB" sz="1300" b="0" i="0" u="none" strike="noStrike" kern="1200" cap="none" spc="0" normalizeH="0" baseline="0" noProof="0" dirty="0">
                <a:ln>
                  <a:noFill/>
                </a:ln>
                <a:solidFill>
                  <a:srgbClr val="66666A"/>
                </a:solidFill>
                <a:effectLst/>
                <a:uLnTx/>
                <a:uFillTx/>
                <a:latin typeface="Tenorite" panose="00000500000000000000" pitchFamily="2" charset="0"/>
                <a:ea typeface="+mn-ea"/>
                <a:cs typeface="Arial" panose="020B0604020202020204" pitchFamily="34" charset="0"/>
              </a:rPr>
              <a:t>The Gas Task Group’s Isolation Working Group should continue to optimise how isolation allocation is directed and deployed. </a:t>
            </a:r>
            <a:endParaRPr lang="en-GB" sz="1300" b="0" i="0" u="none" strike="noStrike" kern="1200" cap="none" spc="0" normalizeH="0" baseline="0" noProof="0" dirty="0">
              <a:ln>
                <a:noFill/>
              </a:ln>
              <a:solidFill>
                <a:srgbClr val="66666A"/>
              </a:solidFill>
              <a:effectLst/>
              <a:uLnTx/>
              <a:uFillTx/>
              <a:latin typeface="Tenorite"/>
              <a:cs typeface="Arial"/>
            </a:endParaRPr>
          </a:p>
          <a:p>
            <a:pPr algn="just" fontAlgn="base">
              <a:spcBef>
                <a:spcPts val="600"/>
              </a:spcBef>
              <a:spcAft>
                <a:spcPts val="600"/>
              </a:spcAft>
              <a:tabLst>
                <a:tab pos="228600" algn="l"/>
                <a:tab pos="457200" algn="l"/>
              </a:tabLst>
              <a:defRPr/>
            </a:pPr>
            <a:r>
              <a:rPr kumimoji="0" lang="en-GB" sz="1300" b="1" i="0" u="none" strike="noStrike" kern="1200" cap="none" spc="0" normalizeH="0" baseline="0" noProof="0" dirty="0">
                <a:ln>
                  <a:noFill/>
                </a:ln>
                <a:solidFill>
                  <a:schemeClr val="tx1">
                    <a:lumMod val="65000"/>
                    <a:lumOff val="35000"/>
                  </a:schemeClr>
                </a:solidFill>
                <a:effectLst/>
                <a:uLnTx/>
                <a:uFillTx/>
                <a:latin typeface="Tenorite"/>
              </a:rPr>
              <a:t>Gas Transporter Interactions </a:t>
            </a:r>
            <a:r>
              <a:rPr lang="en-GB" sz="1300" b="1" dirty="0">
                <a:solidFill>
                  <a:schemeClr val="tx1">
                    <a:lumMod val="65000"/>
                    <a:lumOff val="35000"/>
                  </a:schemeClr>
                </a:solidFill>
                <a:latin typeface="Tenorite"/>
              </a:rPr>
              <a:t>(various working groups)</a:t>
            </a:r>
            <a:endParaRPr lang="en-GB" sz="1300" b="1" i="0" u="none" strike="noStrike" kern="1200" cap="none" spc="0" normalizeH="0" baseline="0" noProof="0" dirty="0">
              <a:ln>
                <a:noFill/>
              </a:ln>
              <a:solidFill>
                <a:schemeClr val="tx1">
                  <a:lumMod val="65000"/>
                  <a:lumOff val="35000"/>
                </a:schemeClr>
              </a:solidFill>
              <a:effectLst/>
              <a:uLnTx/>
              <a:uFillTx/>
              <a:latin typeface="Tenorite"/>
            </a:endParaRPr>
          </a:p>
          <a:p>
            <a:pPr marL="342900" marR="0" lvl="0" indent="-342900" algn="just" defTabSz="914400" rtl="0" eaLnBrk="1" fontAlgn="auto" latinLnBrk="0" hangingPunct="1">
              <a:lnSpc>
                <a:spcPct val="100000"/>
              </a:lnSpc>
              <a:spcBef>
                <a:spcPts val="0"/>
              </a:spcBef>
              <a:spcAft>
                <a:spcPts val="600"/>
              </a:spcAft>
              <a:buClrTx/>
              <a:buSzTx/>
              <a:buFont typeface="+mj-lt"/>
              <a:buAutoNum type="arabicPeriod" startAt="6"/>
              <a:tabLst/>
              <a:defRPr/>
            </a:pPr>
            <a:r>
              <a:rPr kumimoji="0" lang="en-GB" sz="1300" b="0" i="0" u="none" strike="noStrike" kern="1200" cap="none" spc="0" normalizeH="0" baseline="0" noProof="0" dirty="0">
                <a:ln>
                  <a:noFill/>
                </a:ln>
                <a:solidFill>
                  <a:srgbClr val="66666A"/>
                </a:solidFill>
                <a:effectLst/>
                <a:uLnTx/>
                <a:uFillTx/>
                <a:latin typeface="Tenorite"/>
                <a:ea typeface="+mn-ea"/>
                <a:cs typeface="Arial"/>
              </a:rPr>
              <a:t>There is a requirement for enhanced analysis of the implications of electricity demand control on the gas network’s demand and physical operation.</a:t>
            </a:r>
          </a:p>
          <a:p>
            <a:pPr marL="342900" marR="0" lvl="0" indent="-342900" algn="just" defTabSz="914400" rtl="0" eaLnBrk="1" fontAlgn="auto" latinLnBrk="0" hangingPunct="1">
              <a:lnSpc>
                <a:spcPct val="100000"/>
              </a:lnSpc>
              <a:spcBef>
                <a:spcPts val="0"/>
              </a:spcBef>
              <a:spcAft>
                <a:spcPts val="600"/>
              </a:spcAft>
              <a:buClrTx/>
              <a:buSzTx/>
              <a:buFontTx/>
              <a:buAutoNum type="arabicPeriod" startAt="6"/>
              <a:tabLst/>
              <a:defRPr/>
            </a:pPr>
            <a:r>
              <a:rPr kumimoji="0" lang="en-GB" sz="1300" b="0" i="0" u="none" strike="noStrike" kern="1200" cap="none" spc="0" normalizeH="0" baseline="0" noProof="0" dirty="0">
                <a:ln>
                  <a:noFill/>
                </a:ln>
                <a:solidFill>
                  <a:srgbClr val="66666A"/>
                </a:solidFill>
                <a:effectLst/>
                <a:uLnTx/>
                <a:uFillTx/>
                <a:latin typeface="Tenorite"/>
                <a:ea typeface="+mn-ea"/>
                <a:cs typeface="Arial"/>
              </a:rPr>
              <a:t>Further reflections are required by the GDNs to ascertain what </a:t>
            </a:r>
            <a:r>
              <a:rPr kumimoji="0" lang="en-GB" sz="1300" b="0" i="0" u="none" strike="noStrike" kern="1200" cap="none" spc="0" normalizeH="0" baseline="0" noProof="0" dirty="0">
                <a:ln>
                  <a:noFill/>
                </a:ln>
                <a:solidFill>
                  <a:srgbClr val="66666A"/>
                </a:solidFill>
                <a:effectLst/>
                <a:uLnTx/>
                <a:uFillTx/>
                <a:latin typeface="Tenorite" panose="00000500000000000000" pitchFamily="2" charset="0"/>
                <a:ea typeface="+mn-ea"/>
                <a:cs typeface="Arial"/>
              </a:rPr>
              <a:t>information regarding the converse system would be freely available to distribution operators.</a:t>
            </a:r>
            <a:endParaRPr lang="en-GB" sz="1300" b="0" i="0" u="none" strike="noStrike" kern="1200" cap="none" spc="0" normalizeH="0" baseline="0" noProof="0" dirty="0">
              <a:ln>
                <a:noFill/>
              </a:ln>
              <a:solidFill>
                <a:srgbClr val="66666A"/>
              </a:solidFill>
              <a:effectLst/>
              <a:uLnTx/>
              <a:uFillTx/>
              <a:latin typeface="Tenorite" panose="00000500000000000000" pitchFamily="2" charset="0"/>
              <a:cs typeface="Arial" panose="020B0604020202020204" pitchFamily="34" charset="0"/>
            </a:endParaRPr>
          </a:p>
          <a:p>
            <a:pPr algn="just" fontAlgn="base">
              <a:spcBef>
                <a:spcPts val="600"/>
              </a:spcBef>
              <a:spcAft>
                <a:spcPts val="600"/>
              </a:spcAft>
              <a:tabLst>
                <a:tab pos="228600" algn="l"/>
                <a:tab pos="457200" algn="l"/>
              </a:tabLst>
              <a:defRPr/>
            </a:pPr>
            <a:r>
              <a:rPr kumimoji="0" lang="en-GB" sz="1300" b="1" i="0" u="none" strike="noStrike" kern="1200" cap="none" spc="0" normalizeH="0" baseline="0" noProof="0" dirty="0">
                <a:ln>
                  <a:noFill/>
                </a:ln>
                <a:solidFill>
                  <a:prstClr val="black">
                    <a:lumMod val="65000"/>
                    <a:lumOff val="35000"/>
                  </a:prstClr>
                </a:solidFill>
                <a:effectLst/>
                <a:uLnTx/>
                <a:uFillTx/>
                <a:latin typeface="Tenorite"/>
              </a:rPr>
              <a:t>Load Shedding (</a:t>
            </a:r>
            <a:r>
              <a:rPr lang="en-GB" sz="1300" b="1" dirty="0">
                <a:solidFill>
                  <a:prstClr val="black">
                    <a:lumMod val="65000"/>
                    <a:lumOff val="35000"/>
                  </a:prstClr>
                </a:solidFill>
                <a:latin typeface="Tenorite"/>
              </a:rPr>
              <a:t>E3 Alignment Group, Gas Task Group</a:t>
            </a:r>
            <a:r>
              <a:rPr kumimoji="0" lang="en-GB" sz="1300" b="1" i="0" u="none" strike="noStrike" kern="1200" cap="none" spc="0" normalizeH="0" baseline="0" noProof="0" dirty="0">
                <a:ln>
                  <a:noFill/>
                </a:ln>
                <a:solidFill>
                  <a:prstClr val="black">
                    <a:lumMod val="65000"/>
                    <a:lumOff val="35000"/>
                  </a:prstClr>
                </a:solidFill>
                <a:effectLst/>
                <a:uLnTx/>
                <a:uFillTx/>
                <a:latin typeface="Tenorite"/>
              </a:rPr>
              <a:t>)</a:t>
            </a:r>
            <a:endParaRPr lang="en-GB" sz="1300" b="1" i="0" u="none" strike="noStrike" kern="1200" cap="none" spc="0" normalizeH="0" baseline="0" noProof="0" dirty="0">
              <a:ln>
                <a:noFill/>
              </a:ln>
              <a:solidFill>
                <a:prstClr val="black">
                  <a:lumMod val="65000"/>
                  <a:lumOff val="35000"/>
                </a:prstClr>
              </a:solidFill>
              <a:effectLst/>
              <a:uLnTx/>
              <a:uFillTx/>
              <a:latin typeface="Tenorite"/>
            </a:endParaRPr>
          </a:p>
          <a:p>
            <a:pPr marL="342900" marR="0" lvl="0" indent="-342900" algn="just" defTabSz="914400" rtl="0" eaLnBrk="1" fontAlgn="auto" latinLnBrk="0" hangingPunct="1">
              <a:lnSpc>
                <a:spcPct val="100000"/>
              </a:lnSpc>
              <a:spcBef>
                <a:spcPts val="0"/>
              </a:spcBef>
              <a:spcAft>
                <a:spcPts val="600"/>
              </a:spcAft>
              <a:buClrTx/>
              <a:buSzTx/>
              <a:buFont typeface="+mj-lt"/>
              <a:buAutoNum type="arabicPeriod" startAt="8"/>
              <a:tabLst/>
              <a:defRPr/>
            </a:pPr>
            <a:r>
              <a:rPr kumimoji="0" lang="en-GB" sz="1300" b="0" i="0" u="none" strike="noStrike" kern="1200" cap="none" spc="0" normalizeH="0" baseline="0" noProof="0" dirty="0">
                <a:ln>
                  <a:noFill/>
                </a:ln>
                <a:solidFill>
                  <a:srgbClr val="66666A"/>
                </a:solidFill>
                <a:effectLst/>
                <a:uLnTx/>
                <a:uFillTx/>
                <a:latin typeface="Tenorite" panose="00000500000000000000" pitchFamily="2" charset="0"/>
                <a:ea typeface="+mn-ea"/>
                <a:cs typeface="Arial" panose="020B0604020202020204" pitchFamily="34" charset="0"/>
              </a:rPr>
              <a:t>Previous attempts by the GDNs to remind Shippers of the UNC obligation to provide accurate emergency contact information for their industrial sites have not been successful in influencing an improvement. A revised approach is still required.</a:t>
            </a:r>
            <a:endParaRPr kumimoji="0" lang="en-GB" sz="1300" b="0" i="0" u="none" strike="noStrike" kern="1200" cap="none" spc="0" normalizeH="0" baseline="0" noProof="0" dirty="0">
              <a:ln>
                <a:noFill/>
              </a:ln>
              <a:solidFill>
                <a:srgbClr val="66666A"/>
              </a:solidFill>
              <a:effectLst/>
              <a:highlight>
                <a:srgbClr val="FFFF00"/>
              </a:highlight>
              <a:uLnTx/>
              <a:uFillTx/>
              <a:latin typeface="Tenorite" panose="00000500000000000000" pitchFamily="2" charset="0"/>
              <a:ea typeface="+mn-ea"/>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600"/>
              </a:spcAft>
              <a:buClrTx/>
              <a:buSzTx/>
              <a:buFont typeface="+mj-lt"/>
              <a:buAutoNum type="arabicPeriod" startAt="8"/>
              <a:tabLst/>
              <a:defRPr/>
            </a:pPr>
            <a:r>
              <a:rPr kumimoji="0" lang="en-GB" sz="1300" b="0" i="0" u="none" strike="noStrike" kern="1200" cap="none" spc="0" normalizeH="0" baseline="0" noProof="0" dirty="0">
                <a:ln>
                  <a:noFill/>
                </a:ln>
                <a:solidFill>
                  <a:srgbClr val="66666A"/>
                </a:solidFill>
                <a:effectLst/>
                <a:uLnTx/>
                <a:uFillTx/>
                <a:latin typeface="Tenorite" panose="00000500000000000000" pitchFamily="2" charset="0"/>
                <a:ea typeface="+mn-ea"/>
                <a:cs typeface="Arial" panose="020B0604020202020204" pitchFamily="34" charset="0"/>
              </a:rPr>
              <a:t>Work will now commence on the classification, and therefore position in the load shedding hierarchy, for industrial connections which provide heat to domestic consumers.</a:t>
            </a:r>
          </a:p>
          <a:p>
            <a:pPr marL="342900" marR="0" lvl="0" indent="-342900" algn="just" defTabSz="914400" rtl="0" eaLnBrk="1" fontAlgn="auto" latinLnBrk="0" hangingPunct="1">
              <a:lnSpc>
                <a:spcPct val="100000"/>
              </a:lnSpc>
              <a:spcBef>
                <a:spcPts val="0"/>
              </a:spcBef>
              <a:spcAft>
                <a:spcPts val="600"/>
              </a:spcAft>
              <a:buClrTx/>
              <a:buSzTx/>
              <a:buFont typeface="+mj-lt"/>
              <a:buAutoNum type="arabicPeriod" startAt="8"/>
              <a:tabLst/>
              <a:defRPr/>
            </a:pPr>
            <a:endParaRPr lang="en-GB" sz="1300" b="0" i="0" u="none" strike="noStrike" kern="1200" cap="none" spc="0" normalizeH="0" baseline="0" noProof="0" dirty="0">
              <a:ln>
                <a:noFill/>
              </a:ln>
              <a:solidFill>
                <a:srgbClr val="66666A"/>
              </a:solidFill>
              <a:effectLst/>
              <a:uLnTx/>
              <a:uFillTx/>
              <a:latin typeface="Tenorite"/>
              <a:cs typeface="Arial"/>
            </a:endParaRPr>
          </a:p>
          <a:p>
            <a:pPr marR="0" lvl="0" algn="just" defTabSz="914400" rtl="0" eaLnBrk="1" fontAlgn="auto" latinLnBrk="0" hangingPunct="1">
              <a:lnSpc>
                <a:spcPct val="100000"/>
              </a:lnSpc>
              <a:spcBef>
                <a:spcPts val="0"/>
              </a:spcBef>
              <a:spcAft>
                <a:spcPts val="600"/>
              </a:spcAft>
              <a:buClrTx/>
              <a:buSzTx/>
              <a:tabLst/>
              <a:defRPr/>
            </a:pPr>
            <a:endParaRPr kumimoji="0" lang="en-GB" sz="1300" b="0" i="0" u="none" strike="noStrike" kern="1200" cap="none" spc="0" normalizeH="0" baseline="0" noProof="0" dirty="0">
              <a:ln>
                <a:noFill/>
              </a:ln>
              <a:solidFill>
                <a:srgbClr val="66666A"/>
              </a:solidFill>
              <a:effectLst/>
              <a:uLnTx/>
              <a:uFillTx/>
              <a:latin typeface="Tenorite" panose="00000500000000000000" pitchFamily="2" charset="0"/>
              <a:ea typeface="+mn-ea"/>
              <a:cs typeface="Arial"/>
            </a:endParaRPr>
          </a:p>
          <a:p>
            <a:pPr marL="0" marR="0" lvl="0" indent="0" algn="just" defTabSz="914400" rtl="0" eaLnBrk="1" fontAlgn="base" latinLnBrk="0" hangingPunct="1">
              <a:lnSpc>
                <a:spcPct val="100000"/>
              </a:lnSpc>
              <a:spcBef>
                <a:spcPts val="600"/>
              </a:spcBef>
              <a:spcAft>
                <a:spcPts val="600"/>
              </a:spcAft>
              <a:buClrTx/>
              <a:buSzTx/>
              <a:buFontTx/>
              <a:buNone/>
              <a:tabLst>
                <a:tab pos="228600" algn="l"/>
                <a:tab pos="457200" algn="l"/>
              </a:tabLst>
              <a:defRPr/>
            </a:pPr>
            <a:endParaRPr kumimoji="0" lang="en-GB" sz="1400" b="1" i="0" u="none" strike="noStrike" kern="1200" cap="none" spc="0" normalizeH="0" baseline="0" noProof="0" dirty="0">
              <a:ln>
                <a:noFill/>
              </a:ln>
              <a:solidFill>
                <a:schemeClr val="tx1">
                  <a:lumMod val="65000"/>
                  <a:lumOff val="35000"/>
                </a:schemeClr>
              </a:solidFill>
              <a:effectLst/>
              <a:uLnTx/>
              <a:uFillTx/>
              <a:latin typeface="Tenorite" panose="00000500000000000000" pitchFamily="2" charset="0"/>
            </a:endParaRPr>
          </a:p>
        </p:txBody>
      </p:sp>
      <p:sp>
        <p:nvSpPr>
          <p:cNvPr id="7" name="Footer Placeholder 2">
            <a:extLst>
              <a:ext uri="{FF2B5EF4-FFF2-40B4-BE49-F238E27FC236}">
                <a16:creationId xmlns:a16="http://schemas.microsoft.com/office/drawing/2014/main" id="{02B28B43-ED22-6606-DA3C-B5A1C98E6A7E}"/>
              </a:ext>
            </a:extLst>
          </p:cNvPr>
          <p:cNvSpPr>
            <a:spLocks noGrp="1"/>
          </p:cNvSpPr>
          <p:nvPr>
            <p:ph type="ftr" sz="quarter" idx="11"/>
          </p:nvPr>
        </p:nvSpPr>
        <p:spPr>
          <a:xfrm>
            <a:off x="9142581" y="6559401"/>
            <a:ext cx="2573141" cy="213995"/>
          </a:xfrm>
        </p:spPr>
        <p:txBody>
          <a:bodyPr/>
          <a:lstStyle/>
          <a:p>
            <a:r>
              <a:rPr lang="en-GB" b="1">
                <a:solidFill>
                  <a:schemeClr val="tx2"/>
                </a:solidFill>
                <a:latin typeface="Tenorite" panose="00000500000000000000" pitchFamily="2" charset="0"/>
              </a:rPr>
              <a:t>NEC Industry Exercise Fahrenheit </a:t>
            </a:r>
            <a:r>
              <a:rPr lang="en-GB">
                <a:solidFill>
                  <a:schemeClr val="tx2"/>
                </a:solidFill>
                <a:latin typeface="Tenorite" panose="00000500000000000000" pitchFamily="2" charset="0"/>
              </a:rPr>
              <a:t>│ 2024</a:t>
            </a:r>
          </a:p>
        </p:txBody>
      </p:sp>
      <p:sp>
        <p:nvSpPr>
          <p:cNvPr id="8" name="Slide Number Placeholder 3">
            <a:extLst>
              <a:ext uri="{FF2B5EF4-FFF2-40B4-BE49-F238E27FC236}">
                <a16:creationId xmlns:a16="http://schemas.microsoft.com/office/drawing/2014/main" id="{D13E2C9C-E775-3027-B28E-7CFAB9A8DAD1}"/>
              </a:ext>
            </a:extLst>
          </p:cNvPr>
          <p:cNvSpPr>
            <a:spLocks noGrp="1"/>
          </p:cNvSpPr>
          <p:nvPr>
            <p:ph type="sldNum" sz="quarter" idx="12"/>
          </p:nvPr>
        </p:nvSpPr>
        <p:spPr>
          <a:xfrm>
            <a:off x="11683825" y="6564592"/>
            <a:ext cx="468000" cy="213995"/>
          </a:xfrm>
        </p:spPr>
        <p:txBody>
          <a:bodyPr/>
          <a:lstStyle/>
          <a:p>
            <a:r>
              <a:rPr lang="en-GB">
                <a:solidFill>
                  <a:schemeClr val="tx2"/>
                </a:solidFill>
                <a:latin typeface="Tenorite" panose="00000500000000000000" pitchFamily="2" charset="0"/>
                <a:cs typeface="Arial" panose="020B0604020202020204" pitchFamily="34" charset="0"/>
              </a:rPr>
              <a:t>P.</a:t>
            </a:r>
            <a:fld id="{2167D5C0-EA37-43FD-A9A7-0CAAFD84DAC3}" type="slidenum">
              <a:rPr lang="en-GB" smtClean="0">
                <a:solidFill>
                  <a:schemeClr val="tx2"/>
                </a:solidFill>
                <a:latin typeface="Tenorite" panose="00000500000000000000" pitchFamily="2" charset="0"/>
                <a:cs typeface="Arial" panose="020B0604020202020204" pitchFamily="34" charset="0"/>
              </a:rPr>
              <a:pPr/>
              <a:t>14</a:t>
            </a:fld>
            <a:endParaRPr lang="en-GB">
              <a:solidFill>
                <a:schemeClr val="tx2"/>
              </a:solidFill>
              <a:latin typeface="Tenorite" panose="00000500000000000000" pitchFamily="2" charset="0"/>
              <a:cs typeface="Arial" panose="020B0604020202020204" pitchFamily="34" charset="0"/>
            </a:endParaRPr>
          </a:p>
        </p:txBody>
      </p:sp>
      <p:sp>
        <p:nvSpPr>
          <p:cNvPr id="3" name="Rectangle 2">
            <a:extLst>
              <a:ext uri="{FF2B5EF4-FFF2-40B4-BE49-F238E27FC236}">
                <a16:creationId xmlns:a16="http://schemas.microsoft.com/office/drawing/2014/main" id="{63837F32-819E-132C-1A3D-76F9F0C4A53A}"/>
              </a:ext>
            </a:extLst>
          </p:cNvPr>
          <p:cNvSpPr/>
          <p:nvPr/>
        </p:nvSpPr>
        <p:spPr>
          <a:xfrm>
            <a:off x="0" y="0"/>
            <a:ext cx="1422400" cy="6858000"/>
          </a:xfrm>
          <a:prstGeom prst="rect">
            <a:avLst/>
          </a:prstGeom>
          <a:solidFill>
            <a:srgbClr val="5555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enorite" panose="00000500000000000000" pitchFamily="2" charset="0"/>
            </a:endParaRPr>
          </a:p>
        </p:txBody>
      </p:sp>
      <p:sp>
        <p:nvSpPr>
          <p:cNvPr id="4" name="TextBox 3">
            <a:hlinkClick r:id="rId3" action="ppaction://hlinksldjump"/>
            <a:extLst>
              <a:ext uri="{FF2B5EF4-FFF2-40B4-BE49-F238E27FC236}">
                <a16:creationId xmlns:a16="http://schemas.microsoft.com/office/drawing/2014/main" id="{F81E66F1-58C7-934C-F076-5C1E5AEAE7CE}"/>
              </a:ext>
            </a:extLst>
          </p:cNvPr>
          <p:cNvSpPr txBox="1"/>
          <p:nvPr/>
        </p:nvSpPr>
        <p:spPr>
          <a:xfrm>
            <a:off x="25400" y="899467"/>
            <a:ext cx="1130300" cy="461665"/>
          </a:xfrm>
          <a:prstGeom prst="rect">
            <a:avLst/>
          </a:prstGeom>
          <a:noFill/>
        </p:spPr>
        <p:txBody>
          <a:bodyPr wrap="square" rtlCol="0">
            <a:spAutoFit/>
          </a:bodyPr>
          <a:lstStyle>
            <a:defPPr>
              <a:defRPr lang="en-US"/>
            </a:defPPr>
            <a:lvl1pPr>
              <a:defRPr sz="1200">
                <a:solidFill>
                  <a:schemeClr val="bg1"/>
                </a:solidFill>
                <a:latin typeface="Tenorite" panose="00000500000000000000" pitchFamily="2" charset="0"/>
                <a:cs typeface="Arial" panose="020B0604020202020204" pitchFamily="34" charset="0"/>
              </a:defRPr>
            </a:lvl1pPr>
          </a:lstStyle>
          <a:p>
            <a:r>
              <a:rPr lang="en-GB"/>
              <a:t>Exercise Scope &gt;</a:t>
            </a:r>
          </a:p>
        </p:txBody>
      </p:sp>
      <p:sp>
        <p:nvSpPr>
          <p:cNvPr id="5" name="TextBox 4">
            <a:hlinkClick r:id="rId4" action="ppaction://hlinksldjump"/>
            <a:extLst>
              <a:ext uri="{FF2B5EF4-FFF2-40B4-BE49-F238E27FC236}">
                <a16:creationId xmlns:a16="http://schemas.microsoft.com/office/drawing/2014/main" id="{A1A6EF71-67C8-0AA1-BD43-E83C1B93FF46}"/>
              </a:ext>
            </a:extLst>
          </p:cNvPr>
          <p:cNvSpPr txBox="1"/>
          <p:nvPr/>
        </p:nvSpPr>
        <p:spPr>
          <a:xfrm>
            <a:off x="38100" y="1411931"/>
            <a:ext cx="1193800" cy="461665"/>
          </a:xfrm>
          <a:prstGeom prst="rect">
            <a:avLst/>
          </a:prstGeom>
          <a:noFill/>
        </p:spPr>
        <p:txBody>
          <a:bodyPr wrap="square" rtlCol="0">
            <a:spAutoFit/>
          </a:bodyPr>
          <a:lstStyle/>
          <a:p>
            <a:r>
              <a:rPr lang="en-GB" sz="1200">
                <a:solidFill>
                  <a:schemeClr val="bg1"/>
                </a:solidFill>
                <a:latin typeface="Tenorite" panose="00000500000000000000" pitchFamily="2" charset="0"/>
                <a:cs typeface="Arial" panose="020B0604020202020204" pitchFamily="34" charset="0"/>
              </a:rPr>
              <a:t>Executive Summary &gt;</a:t>
            </a:r>
          </a:p>
        </p:txBody>
      </p:sp>
      <p:sp>
        <p:nvSpPr>
          <p:cNvPr id="6" name="TextBox 5">
            <a:extLst>
              <a:ext uri="{FF2B5EF4-FFF2-40B4-BE49-F238E27FC236}">
                <a16:creationId xmlns:a16="http://schemas.microsoft.com/office/drawing/2014/main" id="{8C6C45D2-7705-2240-35BF-092F50BA1CE9}"/>
              </a:ext>
            </a:extLst>
          </p:cNvPr>
          <p:cNvSpPr txBox="1"/>
          <p:nvPr/>
        </p:nvSpPr>
        <p:spPr>
          <a:xfrm>
            <a:off x="38100" y="1924395"/>
            <a:ext cx="1193800" cy="276999"/>
          </a:xfrm>
          <a:prstGeom prst="rect">
            <a:avLst/>
          </a:prstGeom>
          <a:noFill/>
        </p:spPr>
        <p:txBody>
          <a:bodyPr wrap="square" rtlCol="0">
            <a:spAutoFit/>
          </a:bodyPr>
          <a:lstStyle/>
          <a:p>
            <a:r>
              <a:rPr lang="en-GB" sz="1200">
                <a:solidFill>
                  <a:schemeClr val="bg1"/>
                </a:solidFill>
                <a:latin typeface="Tenorite" panose="00000500000000000000" pitchFamily="2" charset="0"/>
                <a:cs typeface="Arial" panose="020B0604020202020204" pitchFamily="34" charset="0"/>
              </a:rPr>
              <a:t>Key Areas:</a:t>
            </a:r>
          </a:p>
        </p:txBody>
      </p:sp>
      <p:sp>
        <p:nvSpPr>
          <p:cNvPr id="13" name="TextBox 12">
            <a:hlinkClick r:id="rId5" action="ppaction://hlinksldjump"/>
            <a:extLst>
              <a:ext uri="{FF2B5EF4-FFF2-40B4-BE49-F238E27FC236}">
                <a16:creationId xmlns:a16="http://schemas.microsoft.com/office/drawing/2014/main" id="{D173B67A-FD0D-59FB-4641-2BB7D1B92330}"/>
              </a:ext>
            </a:extLst>
          </p:cNvPr>
          <p:cNvSpPr txBox="1"/>
          <p:nvPr/>
        </p:nvSpPr>
        <p:spPr>
          <a:xfrm>
            <a:off x="127000" y="2502612"/>
            <a:ext cx="1295400" cy="430887"/>
          </a:xfrm>
          <a:prstGeom prst="rect">
            <a:avLst/>
          </a:prstGeom>
          <a:noFill/>
        </p:spPr>
        <p:txBody>
          <a:bodyPr wrap="square" rtlCol="0">
            <a:spAutoFit/>
          </a:bodyPr>
          <a:lstStyle/>
          <a:p>
            <a:r>
              <a:rPr lang="en-GB" sz="1100">
                <a:solidFill>
                  <a:schemeClr val="bg1"/>
                </a:solidFill>
                <a:latin typeface="Tenorite" panose="00000500000000000000" pitchFamily="2" charset="0"/>
                <a:cs typeface="Arial" panose="020B0604020202020204" pitchFamily="34" charset="0"/>
              </a:rPr>
              <a:t>Gas Transporter Interactions </a:t>
            </a:r>
          </a:p>
        </p:txBody>
      </p:sp>
      <p:sp>
        <p:nvSpPr>
          <p:cNvPr id="14" name="TextBox 13">
            <a:hlinkClick r:id="rId6" action="ppaction://hlinksldjump"/>
            <a:extLst>
              <a:ext uri="{FF2B5EF4-FFF2-40B4-BE49-F238E27FC236}">
                <a16:creationId xmlns:a16="http://schemas.microsoft.com/office/drawing/2014/main" id="{2746A851-E8E7-3647-D550-F45D582EB945}"/>
              </a:ext>
            </a:extLst>
          </p:cNvPr>
          <p:cNvSpPr txBox="1"/>
          <p:nvPr/>
        </p:nvSpPr>
        <p:spPr>
          <a:xfrm>
            <a:off x="127000" y="3260970"/>
            <a:ext cx="1295400" cy="600164"/>
          </a:xfrm>
          <a:prstGeom prst="rect">
            <a:avLst/>
          </a:prstGeom>
          <a:noFill/>
        </p:spPr>
        <p:txBody>
          <a:bodyPr wrap="square" rtlCol="0">
            <a:spAutoFit/>
          </a:bodyPr>
          <a:lstStyle>
            <a:defPPr>
              <a:defRPr lang="en-US"/>
            </a:defPPr>
            <a:lvl1pPr>
              <a:defRPr sz="1100">
                <a:solidFill>
                  <a:schemeClr val="bg1"/>
                </a:solidFill>
                <a:latin typeface="Arial" panose="020B0604020202020204" pitchFamily="34" charset="0"/>
                <a:cs typeface="Arial" panose="020B0604020202020204" pitchFamily="34" charset="0"/>
              </a:defRPr>
            </a:lvl1pPr>
          </a:lstStyle>
          <a:p>
            <a:r>
              <a:rPr lang="en-GB">
                <a:latin typeface="Tenorite" panose="00000500000000000000" pitchFamily="2" charset="0"/>
              </a:rPr>
              <a:t>Gas and Electricity Interactions </a:t>
            </a:r>
          </a:p>
        </p:txBody>
      </p:sp>
      <p:sp>
        <p:nvSpPr>
          <p:cNvPr id="15" name="TextBox 14">
            <a:hlinkClick r:id="rId7" action="ppaction://hlinksldjump"/>
            <a:extLst>
              <a:ext uri="{FF2B5EF4-FFF2-40B4-BE49-F238E27FC236}">
                <a16:creationId xmlns:a16="http://schemas.microsoft.com/office/drawing/2014/main" id="{380B1A3F-8C97-6AEC-63FF-C332A1D96158}"/>
              </a:ext>
            </a:extLst>
          </p:cNvPr>
          <p:cNvSpPr txBox="1"/>
          <p:nvPr/>
        </p:nvSpPr>
        <p:spPr>
          <a:xfrm>
            <a:off x="127000" y="3845573"/>
            <a:ext cx="1235782" cy="430887"/>
          </a:xfrm>
          <a:prstGeom prst="rect">
            <a:avLst/>
          </a:prstGeom>
          <a:noFill/>
        </p:spPr>
        <p:txBody>
          <a:bodyPr wrap="square" rtlCol="0">
            <a:spAutoFit/>
          </a:bodyPr>
          <a:lstStyle/>
          <a:p>
            <a:r>
              <a:rPr lang="en-GB" sz="1100">
                <a:solidFill>
                  <a:schemeClr val="bg1"/>
                </a:solidFill>
                <a:latin typeface="Tenorite" panose="00000500000000000000" pitchFamily="2" charset="0"/>
                <a:cs typeface="Arial" panose="020B0604020202020204" pitchFamily="34" charset="0"/>
              </a:rPr>
              <a:t>Public Communications </a:t>
            </a:r>
          </a:p>
        </p:txBody>
      </p:sp>
      <p:sp>
        <p:nvSpPr>
          <p:cNvPr id="16" name="TextBox 15">
            <a:hlinkClick r:id="rId8" action="ppaction://hlinksldjump"/>
            <a:extLst>
              <a:ext uri="{FF2B5EF4-FFF2-40B4-BE49-F238E27FC236}">
                <a16:creationId xmlns:a16="http://schemas.microsoft.com/office/drawing/2014/main" id="{FAF28E9C-CEB6-13BA-80FC-375A69EFECA5}"/>
              </a:ext>
            </a:extLst>
          </p:cNvPr>
          <p:cNvSpPr txBox="1"/>
          <p:nvPr/>
        </p:nvSpPr>
        <p:spPr>
          <a:xfrm>
            <a:off x="127000" y="2983091"/>
            <a:ext cx="1295400" cy="261610"/>
          </a:xfrm>
          <a:prstGeom prst="rect">
            <a:avLst/>
          </a:prstGeom>
          <a:noFill/>
        </p:spPr>
        <p:txBody>
          <a:bodyPr wrap="square" rtlCol="0">
            <a:spAutoFit/>
          </a:bodyPr>
          <a:lstStyle/>
          <a:p>
            <a:r>
              <a:rPr lang="en-GB" sz="1100">
                <a:solidFill>
                  <a:schemeClr val="bg1"/>
                </a:solidFill>
                <a:latin typeface="Tenorite" panose="00000500000000000000" pitchFamily="2" charset="0"/>
                <a:cs typeface="Arial" panose="020B0604020202020204" pitchFamily="34" charset="0"/>
              </a:rPr>
              <a:t>Load Shedding</a:t>
            </a:r>
          </a:p>
        </p:txBody>
      </p:sp>
      <p:sp>
        <p:nvSpPr>
          <p:cNvPr id="17" name="TextBox 16">
            <a:hlinkClick r:id="rId9" action="ppaction://hlinksldjump"/>
            <a:extLst>
              <a:ext uri="{FF2B5EF4-FFF2-40B4-BE49-F238E27FC236}">
                <a16:creationId xmlns:a16="http://schemas.microsoft.com/office/drawing/2014/main" id="{A1AB5ECB-827D-CF76-9C29-59CECEB70519}"/>
              </a:ext>
            </a:extLst>
          </p:cNvPr>
          <p:cNvSpPr txBox="1"/>
          <p:nvPr/>
        </p:nvSpPr>
        <p:spPr>
          <a:xfrm>
            <a:off x="127000" y="4301340"/>
            <a:ext cx="1295400" cy="261610"/>
          </a:xfrm>
          <a:prstGeom prst="rect">
            <a:avLst/>
          </a:prstGeom>
          <a:noFill/>
        </p:spPr>
        <p:txBody>
          <a:bodyPr wrap="square" rtlCol="0">
            <a:spAutoFit/>
          </a:bodyPr>
          <a:lstStyle>
            <a:defPPr>
              <a:defRPr lang="en-US"/>
            </a:defPPr>
            <a:lvl1pPr>
              <a:defRPr sz="1100">
                <a:solidFill>
                  <a:schemeClr val="bg1"/>
                </a:solidFill>
                <a:latin typeface="Arial" panose="020B0604020202020204" pitchFamily="34" charset="0"/>
                <a:cs typeface="Arial" panose="020B0604020202020204" pitchFamily="34" charset="0"/>
              </a:defRPr>
            </a:lvl1pPr>
          </a:lstStyle>
          <a:p>
            <a:r>
              <a:rPr lang="en-GB">
                <a:latin typeface="Tenorite" panose="00000500000000000000" pitchFamily="2" charset="0"/>
              </a:rPr>
              <a:t>Managing Supply</a:t>
            </a:r>
          </a:p>
        </p:txBody>
      </p:sp>
      <p:cxnSp>
        <p:nvCxnSpPr>
          <p:cNvPr id="20" name="Straight Connector 19">
            <a:extLst>
              <a:ext uri="{FF2B5EF4-FFF2-40B4-BE49-F238E27FC236}">
                <a16:creationId xmlns:a16="http://schemas.microsoft.com/office/drawing/2014/main" id="{0982152D-216D-CE9B-3E15-C8317F4CFDBB}"/>
              </a:ext>
            </a:extLst>
          </p:cNvPr>
          <p:cNvCxnSpPr>
            <a:cxnSpLocks/>
          </p:cNvCxnSpPr>
          <p:nvPr/>
        </p:nvCxnSpPr>
        <p:spPr>
          <a:xfrm>
            <a:off x="127000" y="1380182"/>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A7D6557-8923-0AA8-0140-E817B4627F37}"/>
              </a:ext>
            </a:extLst>
          </p:cNvPr>
          <p:cNvCxnSpPr>
            <a:cxnSpLocks/>
          </p:cNvCxnSpPr>
          <p:nvPr/>
        </p:nvCxnSpPr>
        <p:spPr>
          <a:xfrm>
            <a:off x="126207" y="1899296"/>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TextBox 27">
            <a:hlinkClick r:id="rId10" action="ppaction://hlinksldjump"/>
            <a:extLst>
              <a:ext uri="{FF2B5EF4-FFF2-40B4-BE49-F238E27FC236}">
                <a16:creationId xmlns:a16="http://schemas.microsoft.com/office/drawing/2014/main" id="{91F62C3F-57C0-0851-E4BC-34A168AEF28A}"/>
              </a:ext>
            </a:extLst>
          </p:cNvPr>
          <p:cNvSpPr txBox="1"/>
          <p:nvPr/>
        </p:nvSpPr>
        <p:spPr>
          <a:xfrm>
            <a:off x="126202" y="2199735"/>
            <a:ext cx="1295400" cy="261610"/>
          </a:xfrm>
          <a:prstGeom prst="rect">
            <a:avLst/>
          </a:prstGeom>
          <a:noFill/>
        </p:spPr>
        <p:txBody>
          <a:bodyPr wrap="square" rtlCol="0">
            <a:spAutoFit/>
          </a:bodyPr>
          <a:lstStyle/>
          <a:p>
            <a:r>
              <a:rPr lang="en-GB" sz="1100">
                <a:solidFill>
                  <a:schemeClr val="bg1"/>
                </a:solidFill>
                <a:latin typeface="Tenorite" panose="00000500000000000000" pitchFamily="2" charset="0"/>
                <a:cs typeface="Arial" panose="020B0604020202020204" pitchFamily="34" charset="0"/>
              </a:rPr>
              <a:t>NGSE Strategy</a:t>
            </a:r>
          </a:p>
        </p:txBody>
      </p:sp>
      <p:sp>
        <p:nvSpPr>
          <p:cNvPr id="9" name="TextBox 8">
            <a:extLst>
              <a:ext uri="{FF2B5EF4-FFF2-40B4-BE49-F238E27FC236}">
                <a16:creationId xmlns:a16="http://schemas.microsoft.com/office/drawing/2014/main" id="{F1EFE9B5-47AB-EF80-56B5-D0F0B40C5789}"/>
              </a:ext>
            </a:extLst>
          </p:cNvPr>
          <p:cNvSpPr txBox="1"/>
          <p:nvPr/>
        </p:nvSpPr>
        <p:spPr>
          <a:xfrm>
            <a:off x="-8743" y="68468"/>
            <a:ext cx="1468322" cy="830997"/>
          </a:xfrm>
          <a:prstGeom prst="rect">
            <a:avLst/>
          </a:prstGeom>
          <a:noFill/>
        </p:spPr>
        <p:txBody>
          <a:bodyPr wrap="square" rtlCol="0">
            <a:spAutoFit/>
          </a:bodyPr>
          <a:lstStyle/>
          <a:p>
            <a:r>
              <a:rPr lang="en-GB" sz="1200" b="1">
                <a:solidFill>
                  <a:schemeClr val="bg1"/>
                </a:solidFill>
                <a:latin typeface="Tenorite" panose="00000500000000000000" pitchFamily="2" charset="0"/>
                <a:cs typeface="Arial" panose="020B0604020202020204" pitchFamily="34" charset="0"/>
              </a:rPr>
              <a:t>NEC Industry Exercise Fahrenheit </a:t>
            </a:r>
            <a:r>
              <a:rPr lang="en-GB" sz="1200" b="1">
                <a:solidFill>
                  <a:schemeClr val="bg1">
                    <a:lumMod val="75000"/>
                  </a:schemeClr>
                </a:solidFill>
                <a:latin typeface="Tenorite" panose="00000500000000000000" pitchFamily="2" charset="0"/>
                <a:cs typeface="Arial" panose="020B0604020202020204" pitchFamily="34" charset="0"/>
              </a:rPr>
              <a:t>2024 Post Exercise Report  </a:t>
            </a:r>
          </a:p>
        </p:txBody>
      </p:sp>
      <p:sp>
        <p:nvSpPr>
          <p:cNvPr id="10" name="TextBox 9">
            <a:hlinkClick r:id="rId11" action="ppaction://hlinksldjump"/>
            <a:extLst>
              <a:ext uri="{FF2B5EF4-FFF2-40B4-BE49-F238E27FC236}">
                <a16:creationId xmlns:a16="http://schemas.microsoft.com/office/drawing/2014/main" id="{46486D36-A40A-03C1-3189-9DB56EE0BDE5}"/>
              </a:ext>
            </a:extLst>
          </p:cNvPr>
          <p:cNvSpPr txBox="1"/>
          <p:nvPr/>
        </p:nvSpPr>
        <p:spPr>
          <a:xfrm>
            <a:off x="38100" y="4639813"/>
            <a:ext cx="1193800" cy="461665"/>
          </a:xfrm>
          <a:prstGeom prst="rect">
            <a:avLst/>
          </a:prstGeom>
          <a:solidFill>
            <a:schemeClr val="accent6">
              <a:lumMod val="60000"/>
              <a:lumOff val="40000"/>
            </a:schemeClr>
          </a:solidFill>
        </p:spPr>
        <p:txBody>
          <a:bodyPr wrap="square" rtlCol="0">
            <a:spAutoFit/>
          </a:bodyPr>
          <a:lstStyle>
            <a:defPPr>
              <a:defRPr lang="en-US"/>
            </a:defPPr>
            <a:lvl1pPr>
              <a:defRPr sz="1200">
                <a:solidFill>
                  <a:schemeClr val="bg1"/>
                </a:solidFill>
                <a:latin typeface="Tenorite" panose="00000500000000000000" pitchFamily="2" charset="0"/>
                <a:cs typeface="Arial" panose="020B0604020202020204" pitchFamily="34" charset="0"/>
              </a:defRPr>
            </a:lvl1pPr>
          </a:lstStyle>
          <a:p>
            <a:r>
              <a:rPr lang="en-GB"/>
              <a:t>Learning Points&gt;</a:t>
            </a:r>
          </a:p>
        </p:txBody>
      </p:sp>
      <p:sp>
        <p:nvSpPr>
          <p:cNvPr id="11" name="TextBox 10">
            <a:hlinkClick r:id="rId12" action="ppaction://hlinksldjump"/>
            <a:extLst>
              <a:ext uri="{FF2B5EF4-FFF2-40B4-BE49-F238E27FC236}">
                <a16:creationId xmlns:a16="http://schemas.microsoft.com/office/drawing/2014/main" id="{58F8E804-3786-DD77-2F07-1051CE35481C}"/>
              </a:ext>
            </a:extLst>
          </p:cNvPr>
          <p:cNvSpPr txBox="1"/>
          <p:nvPr/>
        </p:nvSpPr>
        <p:spPr>
          <a:xfrm>
            <a:off x="38100" y="5606283"/>
            <a:ext cx="1193800" cy="276999"/>
          </a:xfrm>
          <a:prstGeom prst="rect">
            <a:avLst/>
          </a:prstGeom>
          <a:noFill/>
        </p:spPr>
        <p:txBody>
          <a:bodyPr wrap="square" rtlCol="0">
            <a:spAutoFit/>
          </a:bodyPr>
          <a:lstStyle/>
          <a:p>
            <a:r>
              <a:rPr lang="en-GB" sz="1200">
                <a:solidFill>
                  <a:schemeClr val="bg1"/>
                </a:solidFill>
                <a:latin typeface="Tenorite" panose="00000500000000000000" pitchFamily="2" charset="0"/>
                <a:cs typeface="Arial" panose="020B0604020202020204" pitchFamily="34" charset="0"/>
              </a:rPr>
              <a:t>Appendices &gt;</a:t>
            </a:r>
          </a:p>
        </p:txBody>
      </p:sp>
      <p:cxnSp>
        <p:nvCxnSpPr>
          <p:cNvPr id="12" name="Straight Connector 11">
            <a:extLst>
              <a:ext uri="{FF2B5EF4-FFF2-40B4-BE49-F238E27FC236}">
                <a16:creationId xmlns:a16="http://schemas.microsoft.com/office/drawing/2014/main" id="{9DD22D63-9F61-A0BB-D99A-E3E06727A00F}"/>
              </a:ext>
            </a:extLst>
          </p:cNvPr>
          <p:cNvCxnSpPr>
            <a:cxnSpLocks/>
          </p:cNvCxnSpPr>
          <p:nvPr/>
        </p:nvCxnSpPr>
        <p:spPr>
          <a:xfrm>
            <a:off x="126203" y="4621660"/>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543B3B4-AA27-046B-4EA6-CC13300B9CC5}"/>
              </a:ext>
            </a:extLst>
          </p:cNvPr>
          <p:cNvCxnSpPr>
            <a:cxnSpLocks/>
          </p:cNvCxnSpPr>
          <p:nvPr/>
        </p:nvCxnSpPr>
        <p:spPr>
          <a:xfrm>
            <a:off x="111533" y="5595537"/>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55B0714-A401-81EC-A743-8A6E3229A76C}"/>
              </a:ext>
            </a:extLst>
          </p:cNvPr>
          <p:cNvCxnSpPr>
            <a:cxnSpLocks/>
          </p:cNvCxnSpPr>
          <p:nvPr/>
        </p:nvCxnSpPr>
        <p:spPr>
          <a:xfrm>
            <a:off x="126203" y="5886635"/>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7" name="TextBox 36">
            <a:hlinkClick r:id="rId13" action="ppaction://hlinksldjump"/>
            <a:extLst>
              <a:ext uri="{FF2B5EF4-FFF2-40B4-BE49-F238E27FC236}">
                <a16:creationId xmlns:a16="http://schemas.microsoft.com/office/drawing/2014/main" id="{8354CF07-8E82-0962-A1EA-37EC97F0B366}"/>
              </a:ext>
            </a:extLst>
          </p:cNvPr>
          <p:cNvSpPr txBox="1"/>
          <p:nvPr/>
        </p:nvSpPr>
        <p:spPr>
          <a:xfrm>
            <a:off x="38100" y="5127751"/>
            <a:ext cx="1375161" cy="461665"/>
          </a:xfrm>
          <a:prstGeom prst="rect">
            <a:avLst/>
          </a:prstGeom>
          <a:noFill/>
        </p:spPr>
        <p:txBody>
          <a:bodyPr wrap="square" rtlCol="0">
            <a:spAutoFit/>
          </a:bodyPr>
          <a:lstStyle/>
          <a:p>
            <a:r>
              <a:rPr lang="en-GB" sz="1200">
                <a:solidFill>
                  <a:schemeClr val="bg1"/>
                </a:solidFill>
                <a:latin typeface="Tenorite" panose="00000500000000000000" pitchFamily="2" charset="0"/>
                <a:cs typeface="Arial" panose="020B0604020202020204" pitchFamily="34" charset="0"/>
              </a:rPr>
              <a:t>Progress since 2023 Ex Everest &gt;  </a:t>
            </a:r>
          </a:p>
        </p:txBody>
      </p:sp>
      <p:cxnSp>
        <p:nvCxnSpPr>
          <p:cNvPr id="39" name="Straight Connector 38">
            <a:extLst>
              <a:ext uri="{FF2B5EF4-FFF2-40B4-BE49-F238E27FC236}">
                <a16:creationId xmlns:a16="http://schemas.microsoft.com/office/drawing/2014/main" id="{C0EA708F-225E-A71F-35EF-4954CC900773}"/>
              </a:ext>
            </a:extLst>
          </p:cNvPr>
          <p:cNvCxnSpPr>
            <a:cxnSpLocks/>
          </p:cNvCxnSpPr>
          <p:nvPr/>
        </p:nvCxnSpPr>
        <p:spPr>
          <a:xfrm>
            <a:off x="107995" y="5111816"/>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77298888-2AFF-E7FD-AEE5-4B42820CD089}"/>
              </a:ext>
            </a:extLst>
          </p:cNvPr>
          <p:cNvCxnSpPr>
            <a:cxnSpLocks/>
          </p:cNvCxnSpPr>
          <p:nvPr/>
        </p:nvCxnSpPr>
        <p:spPr>
          <a:xfrm>
            <a:off x="126203" y="5886635"/>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41" name="Graphic 40" descr="Books with solid fill">
            <a:hlinkClick r:id="rId14" action="ppaction://hlinksldjump"/>
            <a:extLst>
              <a:ext uri="{FF2B5EF4-FFF2-40B4-BE49-F238E27FC236}">
                <a16:creationId xmlns:a16="http://schemas.microsoft.com/office/drawing/2014/main" id="{5750495B-EC38-E5A5-3685-728B17544DD8}"/>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04085" y="6483657"/>
            <a:ext cx="288000" cy="288000"/>
          </a:xfrm>
          <a:prstGeom prst="rect">
            <a:avLst/>
          </a:prstGeom>
        </p:spPr>
      </p:pic>
      <p:pic>
        <p:nvPicPr>
          <p:cNvPr id="42" name="Graphic 41" descr="Circle with left arrow outline">
            <a:hlinkClick r:id="" action="ppaction://hlinkshowjump?jump=nextslide"/>
            <a:extLst>
              <a:ext uri="{FF2B5EF4-FFF2-40B4-BE49-F238E27FC236}">
                <a16:creationId xmlns:a16="http://schemas.microsoft.com/office/drawing/2014/main" id="{8364FFD4-8D1F-2080-BF6A-48850B8E387E}"/>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079555" y="6477050"/>
            <a:ext cx="288000" cy="288000"/>
          </a:xfrm>
          <a:prstGeom prst="rect">
            <a:avLst/>
          </a:prstGeom>
        </p:spPr>
      </p:pic>
      <p:pic>
        <p:nvPicPr>
          <p:cNvPr id="43" name="Graphic 42" descr="Home with solid fill">
            <a:hlinkClick r:id="rId19" action="ppaction://hlinksldjump"/>
            <a:extLst>
              <a:ext uri="{FF2B5EF4-FFF2-40B4-BE49-F238E27FC236}">
                <a16:creationId xmlns:a16="http://schemas.microsoft.com/office/drawing/2014/main" id="{D0811921-9BAD-341C-E931-319D6976DA66}"/>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69310" y="6483657"/>
            <a:ext cx="288000" cy="288000"/>
          </a:xfrm>
          <a:prstGeom prst="rect">
            <a:avLst/>
          </a:prstGeom>
        </p:spPr>
      </p:pic>
      <p:pic>
        <p:nvPicPr>
          <p:cNvPr id="44" name="Graphic 43" descr="Circle with left arrow outline">
            <a:hlinkClick r:id="" action="ppaction://hlinkshowjump?jump=previousslide"/>
            <a:extLst>
              <a:ext uri="{FF2B5EF4-FFF2-40B4-BE49-F238E27FC236}">
                <a16:creationId xmlns:a16="http://schemas.microsoft.com/office/drawing/2014/main" id="{24A51F6F-90F4-9A5D-2F97-DC8919796B04}"/>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rot="10800000">
            <a:off x="741098" y="6477151"/>
            <a:ext cx="288000" cy="288000"/>
          </a:xfrm>
          <a:prstGeom prst="rect">
            <a:avLst/>
          </a:prstGeom>
        </p:spPr>
      </p:pic>
    </p:spTree>
    <p:extLst>
      <p:ext uri="{BB962C8B-B14F-4D97-AF65-F5344CB8AC3E}">
        <p14:creationId xmlns:p14="http://schemas.microsoft.com/office/powerpoint/2010/main" val="1618241385"/>
      </p:ext>
    </p:extLst>
  </p:cSld>
  <p:clrMapOvr>
    <a:masterClrMapping/>
  </p:clrMapOvr>
  <p:extLst>
    <p:ext uri="{6950BFC3-D8DA-4A85-94F7-54DA5524770B}">
      <p188:commentRel xmlns:p188="http://schemas.microsoft.com/office/powerpoint/2018/8/main" r:id="rId2"/>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D6E1D-28A8-4015-8CBB-1A73349B26B9}"/>
              </a:ext>
            </a:extLst>
          </p:cNvPr>
          <p:cNvSpPr>
            <a:spLocks noGrp="1"/>
          </p:cNvSpPr>
          <p:nvPr>
            <p:ph type="title" idx="4294967295"/>
          </p:nvPr>
        </p:nvSpPr>
        <p:spPr>
          <a:xfrm>
            <a:off x="1692907" y="275315"/>
            <a:ext cx="10515600" cy="647701"/>
          </a:xfrm>
        </p:spPr>
        <p:txBody>
          <a:bodyPr>
            <a:normAutofit/>
          </a:bodyPr>
          <a:lstStyle/>
          <a:p>
            <a:r>
              <a:rPr lang="en-GB" sz="3200" b="1">
                <a:solidFill>
                  <a:schemeClr val="tx1">
                    <a:lumMod val="65000"/>
                    <a:lumOff val="35000"/>
                  </a:schemeClr>
                </a:solidFill>
                <a:latin typeface="Tenorite" panose="00000500000000000000" pitchFamily="2" charset="0"/>
                <a:cs typeface="Arial" panose="020B0604020202020204" pitchFamily="34" charset="0"/>
              </a:rPr>
              <a:t>Summary of Learning</a:t>
            </a:r>
            <a:r>
              <a:rPr lang="en-GB" sz="3200">
                <a:solidFill>
                  <a:schemeClr val="tx1">
                    <a:lumMod val="65000"/>
                    <a:lumOff val="35000"/>
                  </a:schemeClr>
                </a:solidFill>
                <a:latin typeface="Tenorite" panose="00000500000000000000" pitchFamily="2" charset="0"/>
              </a:rPr>
              <a:t> </a:t>
            </a:r>
            <a:r>
              <a:rPr lang="en-GB" sz="3200" b="1">
                <a:solidFill>
                  <a:schemeClr val="tx1">
                    <a:lumMod val="65000"/>
                    <a:lumOff val="35000"/>
                  </a:schemeClr>
                </a:solidFill>
                <a:latin typeface="Tenorite" panose="00000500000000000000" pitchFamily="2" charset="0"/>
                <a:cs typeface="Arial" panose="020B0604020202020204" pitchFamily="34" charset="0"/>
              </a:rPr>
              <a:t>Points</a:t>
            </a:r>
          </a:p>
        </p:txBody>
      </p:sp>
      <p:sp>
        <p:nvSpPr>
          <p:cNvPr id="32" name="Rectangle 31">
            <a:extLst>
              <a:ext uri="{FF2B5EF4-FFF2-40B4-BE49-F238E27FC236}">
                <a16:creationId xmlns:a16="http://schemas.microsoft.com/office/drawing/2014/main" id="{DA7BC0E5-F4B7-4AA6-BFA3-B37F69FC5E9C}"/>
              </a:ext>
            </a:extLst>
          </p:cNvPr>
          <p:cNvSpPr/>
          <p:nvPr/>
        </p:nvSpPr>
        <p:spPr>
          <a:xfrm>
            <a:off x="1711551" y="1113583"/>
            <a:ext cx="10027059" cy="2591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0" marR="0" lvl="0" indent="0" algn="l" defTabSz="914400" rtl="0" eaLnBrk="1" fontAlgn="base" latinLnBrk="0" hangingPunct="1">
              <a:lnSpc>
                <a:spcPct val="100000"/>
              </a:lnSpc>
              <a:spcBef>
                <a:spcPts val="600"/>
              </a:spcBef>
              <a:spcAft>
                <a:spcPts val="600"/>
              </a:spcAft>
              <a:buClrTx/>
              <a:buSzTx/>
              <a:buFontTx/>
              <a:buNone/>
              <a:tabLst>
                <a:tab pos="228600" algn="l"/>
              </a:tabLst>
              <a:defRPr/>
            </a:pPr>
            <a:r>
              <a:rPr kumimoji="0" lang="en-GB" sz="1300" b="1" i="0" u="none" strike="noStrike" kern="1200" cap="none" spc="0" normalizeH="0" baseline="0" noProof="0" dirty="0">
                <a:ln>
                  <a:noFill/>
                </a:ln>
                <a:solidFill>
                  <a:prstClr val="black">
                    <a:lumMod val="65000"/>
                    <a:lumOff val="35000"/>
                  </a:prstClr>
                </a:solidFill>
                <a:effectLst/>
                <a:uLnTx/>
                <a:uFillTx/>
                <a:latin typeface="Tenorite"/>
              </a:rPr>
              <a:t>Gas and Electricity Interactions (Electricity and Gas Resilience Interactions Task Group &amp; Electricity Task Group)</a:t>
            </a:r>
            <a:endParaRPr kumimoji="0" lang="en-GB" sz="1300" b="1" i="1" u="none" strike="noStrike" kern="1200" cap="none" spc="0" normalizeH="0" baseline="0" noProof="0" dirty="0">
              <a:ln>
                <a:noFill/>
              </a:ln>
              <a:solidFill>
                <a:prstClr val="black">
                  <a:lumMod val="65000"/>
                  <a:lumOff val="35000"/>
                </a:prstClr>
              </a:solidFill>
              <a:effectLst/>
              <a:uLnTx/>
              <a:uFillTx/>
              <a:latin typeface="Tenorite"/>
            </a:endParaRPr>
          </a:p>
          <a:p>
            <a:pPr marL="342900" marR="0" lvl="0" indent="-342900" algn="just" defTabSz="914400" rtl="0" eaLnBrk="1" fontAlgn="auto" latinLnBrk="0" hangingPunct="1">
              <a:lnSpc>
                <a:spcPct val="100000"/>
              </a:lnSpc>
              <a:spcBef>
                <a:spcPts val="0"/>
              </a:spcBef>
              <a:spcAft>
                <a:spcPts val="600"/>
              </a:spcAft>
              <a:buClrTx/>
              <a:buSzTx/>
              <a:buFont typeface="+mj-lt"/>
              <a:buAutoNum type="arabicPeriod" startAt="10"/>
              <a:tabLst/>
              <a:defRPr/>
            </a:pPr>
            <a:r>
              <a:rPr kumimoji="0" lang="en-GB" sz="1300" b="0" i="0" u="none" strike="noStrike" kern="1200" cap="none" spc="0" normalizeH="0" baseline="0" noProof="0" dirty="0">
                <a:ln>
                  <a:noFill/>
                </a:ln>
                <a:solidFill>
                  <a:srgbClr val="66666A"/>
                </a:solidFill>
                <a:effectLst/>
                <a:uLnTx/>
                <a:uFillTx/>
                <a:latin typeface="Tenorite"/>
                <a:ea typeface="+mn-ea"/>
                <a:cs typeface="Arial"/>
              </a:rPr>
              <a:t>A full and detailed review of the process for sequencing the direction for a gas fired generator to cease taking gas without triggering electricity system instability is required.</a:t>
            </a:r>
          </a:p>
          <a:p>
            <a:pPr marL="342900" marR="0" lvl="0" indent="-342900" algn="just" defTabSz="914400" rtl="0" eaLnBrk="1" fontAlgn="auto" latinLnBrk="0" hangingPunct="1">
              <a:lnSpc>
                <a:spcPct val="100000"/>
              </a:lnSpc>
              <a:spcBef>
                <a:spcPts val="0"/>
              </a:spcBef>
              <a:spcAft>
                <a:spcPts val="600"/>
              </a:spcAft>
              <a:buClrTx/>
              <a:buSzTx/>
              <a:buFont typeface="+mj-lt"/>
              <a:buAutoNum type="arabicPeriod" startAt="10"/>
              <a:tabLst/>
              <a:defRPr/>
            </a:pPr>
            <a:r>
              <a:rPr kumimoji="0" lang="en-GB" sz="1300" b="0" i="0" u="none" strike="noStrike" kern="1200" cap="none" spc="0" normalizeH="0" baseline="0" noProof="0" dirty="0">
                <a:ln>
                  <a:noFill/>
                </a:ln>
                <a:solidFill>
                  <a:srgbClr val="66666A"/>
                </a:solidFill>
                <a:effectLst/>
                <a:uLnTx/>
                <a:uFillTx/>
                <a:latin typeface="Tenorite"/>
                <a:ea typeface="+mn-ea"/>
                <a:cs typeface="Arial"/>
              </a:rPr>
              <a:t>The most appropriate process to deliver NEC directions to gas fired generators should be determined, with input from generators and NESO.</a:t>
            </a:r>
            <a:endParaRPr lang="en-GB" sz="1300" dirty="0">
              <a:solidFill>
                <a:srgbClr val="66666A"/>
              </a:solidFill>
              <a:latin typeface="Tenorite"/>
              <a:cs typeface="Arial"/>
            </a:endParaRPr>
          </a:p>
          <a:p>
            <a:pPr marR="0" lvl="0" algn="just" defTabSz="914400" rtl="0" eaLnBrk="1" fontAlgn="auto" latinLnBrk="0" hangingPunct="1">
              <a:lnSpc>
                <a:spcPct val="100000"/>
              </a:lnSpc>
              <a:spcBef>
                <a:spcPts val="0"/>
              </a:spcBef>
              <a:spcAft>
                <a:spcPts val="600"/>
              </a:spcAft>
              <a:buClrTx/>
              <a:buSzTx/>
              <a:tabLst/>
              <a:defRPr/>
            </a:pPr>
            <a:r>
              <a:rPr kumimoji="0" lang="en-GB" sz="1300" b="1" i="0" u="none" strike="noStrike" kern="1200" cap="none" spc="0" normalizeH="0" baseline="0" noProof="0" dirty="0">
                <a:ln>
                  <a:noFill/>
                </a:ln>
                <a:solidFill>
                  <a:prstClr val="black">
                    <a:lumMod val="65000"/>
                    <a:lumOff val="35000"/>
                  </a:prstClr>
                </a:solidFill>
                <a:effectLst/>
                <a:uLnTx/>
                <a:uFillTx/>
                <a:latin typeface="Tenorite"/>
              </a:rPr>
              <a:t>Public Communications (Communications Task group)</a:t>
            </a:r>
            <a:endParaRPr lang="en-GB" sz="1300" b="1" i="0" u="none" strike="noStrike" kern="1200" cap="none" spc="0" normalizeH="0" baseline="0" noProof="0" dirty="0">
              <a:ln>
                <a:noFill/>
              </a:ln>
              <a:solidFill>
                <a:prstClr val="black">
                  <a:lumMod val="65000"/>
                  <a:lumOff val="35000"/>
                </a:prstClr>
              </a:solidFill>
              <a:effectLst/>
              <a:uLnTx/>
              <a:uFillTx/>
              <a:latin typeface="Tenorite"/>
            </a:endParaRPr>
          </a:p>
          <a:p>
            <a:pPr marL="342900" marR="0" lvl="0" indent="-342900" algn="just" defTabSz="914400" rtl="0" eaLnBrk="1" fontAlgn="base" latinLnBrk="0" hangingPunct="1">
              <a:lnSpc>
                <a:spcPct val="100000"/>
              </a:lnSpc>
              <a:spcBef>
                <a:spcPts val="0"/>
              </a:spcBef>
              <a:spcAft>
                <a:spcPts val="600"/>
              </a:spcAft>
              <a:buClrTx/>
              <a:buSzTx/>
              <a:buFont typeface="+mj-lt"/>
              <a:buAutoNum type="arabicPeriod" startAt="12"/>
              <a:tabLst/>
              <a:defRPr/>
            </a:pPr>
            <a:r>
              <a:rPr kumimoji="0" lang="en-GB" sz="1300" b="0" i="0" u="none" strike="noStrike" kern="1200" cap="none" spc="0" normalizeH="0" baseline="0" noProof="0" dirty="0">
                <a:ln>
                  <a:noFill/>
                </a:ln>
                <a:solidFill>
                  <a:srgbClr val="66666A"/>
                </a:solidFill>
                <a:effectLst/>
                <a:uLnTx/>
                <a:uFillTx/>
                <a:latin typeface="Tenorite"/>
                <a:ea typeface="+mn-ea"/>
                <a:cs typeface="Arial"/>
              </a:rPr>
              <a:t>Further work is now required to confirm the likely timings and primacy of communications during a gas supply shortage with associated electricity demand control measures.</a:t>
            </a:r>
            <a:endParaRPr kumimoji="0" lang="en-GB" sz="1300" b="0" i="0" u="none" strike="noStrike" kern="1200" cap="none" spc="0" normalizeH="0" baseline="0" noProof="0" dirty="0">
              <a:ln>
                <a:noFill/>
              </a:ln>
              <a:solidFill>
                <a:srgbClr val="66666A"/>
              </a:solidFill>
              <a:effectLst/>
              <a:uLnTx/>
              <a:uFillTx/>
              <a:latin typeface="Tenorite"/>
              <a:cs typeface="Arial"/>
            </a:endParaRPr>
          </a:p>
          <a:p>
            <a:pPr marR="0" lvl="0" algn="just" defTabSz="914400" rtl="0" eaLnBrk="1" fontAlgn="base" latinLnBrk="0" hangingPunct="1">
              <a:lnSpc>
                <a:spcPct val="100000"/>
              </a:lnSpc>
              <a:spcBef>
                <a:spcPts val="0"/>
              </a:spcBef>
              <a:spcAft>
                <a:spcPts val="600"/>
              </a:spcAft>
              <a:buClrTx/>
              <a:buSzTx/>
              <a:tabLst/>
              <a:defRPr/>
            </a:pPr>
            <a:r>
              <a:rPr kumimoji="0" lang="en-GB" sz="1300" b="1" i="0" u="none" strike="noStrike" kern="1200" cap="none" spc="0" normalizeH="0" baseline="0" noProof="0" dirty="0">
                <a:ln>
                  <a:noFill/>
                </a:ln>
                <a:solidFill>
                  <a:prstClr val="black">
                    <a:lumMod val="65000"/>
                    <a:lumOff val="35000"/>
                  </a:prstClr>
                </a:solidFill>
                <a:effectLst/>
                <a:uLnTx/>
                <a:uFillTx/>
                <a:latin typeface="Tenorite"/>
              </a:rPr>
              <a:t>Managing Supply </a:t>
            </a:r>
            <a:endParaRPr lang="en-GB" sz="1300" b="1" i="0" u="none" strike="noStrike" kern="1200" cap="none" spc="0" normalizeH="0" baseline="0" noProof="0" dirty="0">
              <a:ln>
                <a:noFill/>
              </a:ln>
              <a:solidFill>
                <a:prstClr val="black">
                  <a:lumMod val="65000"/>
                  <a:lumOff val="35000"/>
                </a:prstClr>
              </a:solidFill>
              <a:effectLst/>
              <a:uLnTx/>
              <a:uFillTx/>
              <a:latin typeface="Tenorite"/>
            </a:endParaRPr>
          </a:p>
          <a:p>
            <a:pPr marL="0" marR="0" lvl="0" indent="0" algn="just" defTabSz="914400" rtl="0" eaLnBrk="1" fontAlgn="base" latinLnBrk="0" hangingPunct="1">
              <a:lnSpc>
                <a:spcPct val="100000"/>
              </a:lnSpc>
              <a:spcBef>
                <a:spcPts val="600"/>
              </a:spcBef>
              <a:spcAft>
                <a:spcPts val="600"/>
              </a:spcAft>
              <a:buClrTx/>
              <a:buSzTx/>
              <a:buFontTx/>
              <a:buNone/>
              <a:tabLst>
                <a:tab pos="228600" algn="l"/>
                <a:tab pos="457200" algn="l"/>
              </a:tabLst>
              <a:defRPr/>
            </a:pPr>
            <a:r>
              <a:rPr kumimoji="0" lang="en-GB" sz="1300" b="0" i="0" u="none" strike="noStrike" kern="1200" cap="none" spc="0" normalizeH="0" baseline="0" noProof="0" dirty="0">
                <a:ln>
                  <a:noFill/>
                </a:ln>
                <a:solidFill>
                  <a:srgbClr val="66666A"/>
                </a:solidFill>
                <a:effectLst/>
                <a:uLnTx/>
                <a:uFillTx/>
                <a:latin typeface="Tenorite"/>
                <a:cs typeface="Arial"/>
              </a:rPr>
              <a:t>None</a:t>
            </a:r>
            <a:endParaRPr lang="en-GB" sz="1300" b="0" i="0" u="none" strike="noStrike" kern="1200" cap="none" spc="0" normalizeH="0" baseline="0" noProof="0" dirty="0">
              <a:ln>
                <a:noFill/>
              </a:ln>
              <a:solidFill>
                <a:srgbClr val="66666A"/>
              </a:solidFill>
              <a:effectLst/>
              <a:uLnTx/>
              <a:uFillTx/>
              <a:latin typeface="Tenorite"/>
              <a:cs typeface="Arial"/>
            </a:endParaRPr>
          </a:p>
          <a:p>
            <a:pPr marR="0" lvl="0" algn="just" defTabSz="914400" rtl="0" eaLnBrk="1" fontAlgn="base" latinLnBrk="0" hangingPunct="1">
              <a:lnSpc>
                <a:spcPct val="100000"/>
              </a:lnSpc>
              <a:spcBef>
                <a:spcPts val="0"/>
              </a:spcBef>
              <a:spcAft>
                <a:spcPts val="600"/>
              </a:spcAft>
              <a:buClrTx/>
              <a:buSzTx/>
              <a:tabLst/>
              <a:defRPr/>
            </a:pPr>
            <a:endParaRPr kumimoji="0" lang="en-GB" sz="1300" b="0" i="0" u="none" strike="noStrike" kern="1200" cap="none" spc="0" normalizeH="0" baseline="0" noProof="0" dirty="0">
              <a:ln>
                <a:noFill/>
              </a:ln>
              <a:solidFill>
                <a:srgbClr val="FF0000"/>
              </a:solidFill>
              <a:effectLst/>
              <a:uLnTx/>
              <a:uFillTx/>
              <a:latin typeface="Tenorite" panose="00000500000000000000" pitchFamily="2" charset="0"/>
              <a:ea typeface="+mn-ea"/>
              <a:cs typeface="Arial" panose="020B0604020202020204" pitchFamily="34" charset="0"/>
            </a:endParaRPr>
          </a:p>
        </p:txBody>
      </p:sp>
      <p:sp>
        <p:nvSpPr>
          <p:cNvPr id="7" name="Footer Placeholder 2">
            <a:extLst>
              <a:ext uri="{FF2B5EF4-FFF2-40B4-BE49-F238E27FC236}">
                <a16:creationId xmlns:a16="http://schemas.microsoft.com/office/drawing/2014/main" id="{735A3EC3-1AAD-C6CC-D055-210EECC06FDB}"/>
              </a:ext>
            </a:extLst>
          </p:cNvPr>
          <p:cNvSpPr>
            <a:spLocks noGrp="1"/>
          </p:cNvSpPr>
          <p:nvPr>
            <p:ph type="ftr" sz="quarter" idx="11"/>
          </p:nvPr>
        </p:nvSpPr>
        <p:spPr>
          <a:xfrm>
            <a:off x="9142581" y="6559401"/>
            <a:ext cx="2573141" cy="213995"/>
          </a:xfrm>
        </p:spPr>
        <p:txBody>
          <a:bodyPr/>
          <a:lstStyle/>
          <a:p>
            <a:r>
              <a:rPr lang="en-GB" b="1">
                <a:solidFill>
                  <a:schemeClr val="tx2"/>
                </a:solidFill>
                <a:latin typeface="Tenorite" panose="00000500000000000000" pitchFamily="2" charset="0"/>
              </a:rPr>
              <a:t>NEC Industry Exercise Fahrenheit </a:t>
            </a:r>
            <a:r>
              <a:rPr lang="en-GB">
                <a:solidFill>
                  <a:schemeClr val="tx2"/>
                </a:solidFill>
                <a:latin typeface="Tenorite" panose="00000500000000000000" pitchFamily="2" charset="0"/>
              </a:rPr>
              <a:t>│ 2024</a:t>
            </a:r>
          </a:p>
        </p:txBody>
      </p:sp>
      <p:sp>
        <p:nvSpPr>
          <p:cNvPr id="8" name="Slide Number Placeholder 3">
            <a:extLst>
              <a:ext uri="{FF2B5EF4-FFF2-40B4-BE49-F238E27FC236}">
                <a16:creationId xmlns:a16="http://schemas.microsoft.com/office/drawing/2014/main" id="{A6A19460-7C02-8C4D-3380-F190EBA8022D}"/>
              </a:ext>
            </a:extLst>
          </p:cNvPr>
          <p:cNvSpPr>
            <a:spLocks noGrp="1"/>
          </p:cNvSpPr>
          <p:nvPr>
            <p:ph type="sldNum" sz="quarter" idx="12"/>
          </p:nvPr>
        </p:nvSpPr>
        <p:spPr>
          <a:xfrm>
            <a:off x="11683825" y="6564592"/>
            <a:ext cx="468000" cy="213995"/>
          </a:xfrm>
        </p:spPr>
        <p:txBody>
          <a:bodyPr/>
          <a:lstStyle/>
          <a:p>
            <a:r>
              <a:rPr lang="en-GB">
                <a:solidFill>
                  <a:schemeClr val="tx2"/>
                </a:solidFill>
                <a:latin typeface="Tenorite" panose="00000500000000000000" pitchFamily="2" charset="0"/>
                <a:cs typeface="Arial" panose="020B0604020202020204" pitchFamily="34" charset="0"/>
              </a:rPr>
              <a:t>P.</a:t>
            </a:r>
            <a:fld id="{2167D5C0-EA37-43FD-A9A7-0CAAFD84DAC3}" type="slidenum">
              <a:rPr lang="en-GB" smtClean="0">
                <a:solidFill>
                  <a:schemeClr val="tx2"/>
                </a:solidFill>
                <a:latin typeface="Tenorite" panose="00000500000000000000" pitchFamily="2" charset="0"/>
                <a:cs typeface="Arial" panose="020B0604020202020204" pitchFamily="34" charset="0"/>
              </a:rPr>
              <a:pPr/>
              <a:t>15</a:t>
            </a:fld>
            <a:endParaRPr lang="en-GB">
              <a:solidFill>
                <a:schemeClr val="tx2"/>
              </a:solidFill>
              <a:latin typeface="Tenorite" panose="00000500000000000000" pitchFamily="2" charset="0"/>
              <a:cs typeface="Arial" panose="020B0604020202020204" pitchFamily="34" charset="0"/>
            </a:endParaRPr>
          </a:p>
        </p:txBody>
      </p:sp>
      <p:sp>
        <p:nvSpPr>
          <p:cNvPr id="3" name="Rectangle 2">
            <a:extLst>
              <a:ext uri="{FF2B5EF4-FFF2-40B4-BE49-F238E27FC236}">
                <a16:creationId xmlns:a16="http://schemas.microsoft.com/office/drawing/2014/main" id="{E0AF9A46-0459-A0BE-4780-9BDFEAC76B7A}"/>
              </a:ext>
            </a:extLst>
          </p:cNvPr>
          <p:cNvSpPr/>
          <p:nvPr/>
        </p:nvSpPr>
        <p:spPr>
          <a:xfrm>
            <a:off x="0" y="0"/>
            <a:ext cx="1422400" cy="6858000"/>
          </a:xfrm>
          <a:prstGeom prst="rect">
            <a:avLst/>
          </a:prstGeom>
          <a:solidFill>
            <a:srgbClr val="5555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enorite" panose="00000500000000000000" pitchFamily="2" charset="0"/>
            </a:endParaRPr>
          </a:p>
        </p:txBody>
      </p:sp>
      <p:sp>
        <p:nvSpPr>
          <p:cNvPr id="4" name="TextBox 3">
            <a:hlinkClick r:id="rId3" action="ppaction://hlinksldjump"/>
            <a:extLst>
              <a:ext uri="{FF2B5EF4-FFF2-40B4-BE49-F238E27FC236}">
                <a16:creationId xmlns:a16="http://schemas.microsoft.com/office/drawing/2014/main" id="{6660B325-8126-E5CE-DFB6-012C36A8630B}"/>
              </a:ext>
            </a:extLst>
          </p:cNvPr>
          <p:cNvSpPr txBox="1"/>
          <p:nvPr/>
        </p:nvSpPr>
        <p:spPr>
          <a:xfrm>
            <a:off x="25400" y="899467"/>
            <a:ext cx="1130300" cy="461665"/>
          </a:xfrm>
          <a:prstGeom prst="rect">
            <a:avLst/>
          </a:prstGeom>
          <a:noFill/>
        </p:spPr>
        <p:txBody>
          <a:bodyPr wrap="square" rtlCol="0">
            <a:spAutoFit/>
          </a:bodyPr>
          <a:lstStyle>
            <a:defPPr>
              <a:defRPr lang="en-US"/>
            </a:defPPr>
            <a:lvl1pPr>
              <a:defRPr sz="1200">
                <a:solidFill>
                  <a:schemeClr val="bg1"/>
                </a:solidFill>
                <a:latin typeface="Tenorite" panose="00000500000000000000" pitchFamily="2" charset="0"/>
                <a:cs typeface="Arial" panose="020B0604020202020204" pitchFamily="34" charset="0"/>
              </a:defRPr>
            </a:lvl1pPr>
          </a:lstStyle>
          <a:p>
            <a:r>
              <a:rPr lang="en-GB"/>
              <a:t>Exercise Scope &gt;</a:t>
            </a:r>
          </a:p>
        </p:txBody>
      </p:sp>
      <p:sp>
        <p:nvSpPr>
          <p:cNvPr id="5" name="TextBox 4">
            <a:hlinkClick r:id="rId4" action="ppaction://hlinksldjump"/>
            <a:extLst>
              <a:ext uri="{FF2B5EF4-FFF2-40B4-BE49-F238E27FC236}">
                <a16:creationId xmlns:a16="http://schemas.microsoft.com/office/drawing/2014/main" id="{3494D07B-421E-DDDE-AFAD-E08C06CAA2DC}"/>
              </a:ext>
            </a:extLst>
          </p:cNvPr>
          <p:cNvSpPr txBox="1"/>
          <p:nvPr/>
        </p:nvSpPr>
        <p:spPr>
          <a:xfrm>
            <a:off x="38100" y="1411931"/>
            <a:ext cx="1193800" cy="461665"/>
          </a:xfrm>
          <a:prstGeom prst="rect">
            <a:avLst/>
          </a:prstGeom>
          <a:noFill/>
        </p:spPr>
        <p:txBody>
          <a:bodyPr wrap="square" rtlCol="0">
            <a:spAutoFit/>
          </a:bodyPr>
          <a:lstStyle/>
          <a:p>
            <a:r>
              <a:rPr lang="en-GB" sz="1200">
                <a:solidFill>
                  <a:schemeClr val="bg1"/>
                </a:solidFill>
                <a:latin typeface="Tenorite" panose="00000500000000000000" pitchFamily="2" charset="0"/>
                <a:cs typeface="Arial" panose="020B0604020202020204" pitchFamily="34" charset="0"/>
              </a:rPr>
              <a:t>Executive Summary &gt;</a:t>
            </a:r>
          </a:p>
        </p:txBody>
      </p:sp>
      <p:sp>
        <p:nvSpPr>
          <p:cNvPr id="6" name="TextBox 5">
            <a:extLst>
              <a:ext uri="{FF2B5EF4-FFF2-40B4-BE49-F238E27FC236}">
                <a16:creationId xmlns:a16="http://schemas.microsoft.com/office/drawing/2014/main" id="{2945B46F-269C-494E-DC27-2BEAC2F348FF}"/>
              </a:ext>
            </a:extLst>
          </p:cNvPr>
          <p:cNvSpPr txBox="1"/>
          <p:nvPr/>
        </p:nvSpPr>
        <p:spPr>
          <a:xfrm>
            <a:off x="38100" y="1924395"/>
            <a:ext cx="1193800" cy="276999"/>
          </a:xfrm>
          <a:prstGeom prst="rect">
            <a:avLst/>
          </a:prstGeom>
          <a:noFill/>
        </p:spPr>
        <p:txBody>
          <a:bodyPr wrap="square" rtlCol="0">
            <a:spAutoFit/>
          </a:bodyPr>
          <a:lstStyle/>
          <a:p>
            <a:r>
              <a:rPr lang="en-GB" sz="1200">
                <a:solidFill>
                  <a:schemeClr val="bg1"/>
                </a:solidFill>
                <a:latin typeface="Tenorite" panose="00000500000000000000" pitchFamily="2" charset="0"/>
                <a:cs typeface="Arial" panose="020B0604020202020204" pitchFamily="34" charset="0"/>
              </a:rPr>
              <a:t>Key Areas:</a:t>
            </a:r>
          </a:p>
        </p:txBody>
      </p:sp>
      <p:sp>
        <p:nvSpPr>
          <p:cNvPr id="13" name="TextBox 12">
            <a:hlinkClick r:id="rId5" action="ppaction://hlinksldjump"/>
            <a:extLst>
              <a:ext uri="{FF2B5EF4-FFF2-40B4-BE49-F238E27FC236}">
                <a16:creationId xmlns:a16="http://schemas.microsoft.com/office/drawing/2014/main" id="{D38B6B2F-161A-76F1-CBAD-6C12EC60AC48}"/>
              </a:ext>
            </a:extLst>
          </p:cNvPr>
          <p:cNvSpPr txBox="1"/>
          <p:nvPr/>
        </p:nvSpPr>
        <p:spPr>
          <a:xfrm>
            <a:off x="127000" y="2502612"/>
            <a:ext cx="1295400" cy="430887"/>
          </a:xfrm>
          <a:prstGeom prst="rect">
            <a:avLst/>
          </a:prstGeom>
          <a:noFill/>
        </p:spPr>
        <p:txBody>
          <a:bodyPr wrap="square" rtlCol="0">
            <a:spAutoFit/>
          </a:bodyPr>
          <a:lstStyle/>
          <a:p>
            <a:r>
              <a:rPr lang="en-GB" sz="1100">
                <a:solidFill>
                  <a:schemeClr val="bg1"/>
                </a:solidFill>
                <a:latin typeface="Tenorite" panose="00000500000000000000" pitchFamily="2" charset="0"/>
                <a:cs typeface="Arial" panose="020B0604020202020204" pitchFamily="34" charset="0"/>
              </a:rPr>
              <a:t>Gas Transporter Interactions </a:t>
            </a:r>
          </a:p>
        </p:txBody>
      </p:sp>
      <p:sp>
        <p:nvSpPr>
          <p:cNvPr id="14" name="TextBox 13">
            <a:hlinkClick r:id="rId6" action="ppaction://hlinksldjump"/>
            <a:extLst>
              <a:ext uri="{FF2B5EF4-FFF2-40B4-BE49-F238E27FC236}">
                <a16:creationId xmlns:a16="http://schemas.microsoft.com/office/drawing/2014/main" id="{43AD8112-1B02-C842-E1E3-02518BF2D56C}"/>
              </a:ext>
            </a:extLst>
          </p:cNvPr>
          <p:cNvSpPr txBox="1"/>
          <p:nvPr/>
        </p:nvSpPr>
        <p:spPr>
          <a:xfrm>
            <a:off x="127000" y="3260970"/>
            <a:ext cx="1295400" cy="600164"/>
          </a:xfrm>
          <a:prstGeom prst="rect">
            <a:avLst/>
          </a:prstGeom>
          <a:noFill/>
        </p:spPr>
        <p:txBody>
          <a:bodyPr wrap="square" rtlCol="0">
            <a:spAutoFit/>
          </a:bodyPr>
          <a:lstStyle>
            <a:defPPr>
              <a:defRPr lang="en-US"/>
            </a:defPPr>
            <a:lvl1pPr>
              <a:defRPr sz="1100">
                <a:solidFill>
                  <a:schemeClr val="bg1"/>
                </a:solidFill>
                <a:latin typeface="Arial" panose="020B0604020202020204" pitchFamily="34" charset="0"/>
                <a:cs typeface="Arial" panose="020B0604020202020204" pitchFamily="34" charset="0"/>
              </a:defRPr>
            </a:lvl1pPr>
          </a:lstStyle>
          <a:p>
            <a:r>
              <a:rPr lang="en-GB">
                <a:latin typeface="Tenorite" panose="00000500000000000000" pitchFamily="2" charset="0"/>
              </a:rPr>
              <a:t>Gas and Electricity Interactions </a:t>
            </a:r>
          </a:p>
        </p:txBody>
      </p:sp>
      <p:sp>
        <p:nvSpPr>
          <p:cNvPr id="15" name="TextBox 14">
            <a:hlinkClick r:id="rId7" action="ppaction://hlinksldjump"/>
            <a:extLst>
              <a:ext uri="{FF2B5EF4-FFF2-40B4-BE49-F238E27FC236}">
                <a16:creationId xmlns:a16="http://schemas.microsoft.com/office/drawing/2014/main" id="{F4C5960F-3268-C189-840A-6435AEDE08BA}"/>
              </a:ext>
            </a:extLst>
          </p:cNvPr>
          <p:cNvSpPr txBox="1"/>
          <p:nvPr/>
        </p:nvSpPr>
        <p:spPr>
          <a:xfrm>
            <a:off x="127000" y="3845573"/>
            <a:ext cx="1235782" cy="430887"/>
          </a:xfrm>
          <a:prstGeom prst="rect">
            <a:avLst/>
          </a:prstGeom>
          <a:noFill/>
        </p:spPr>
        <p:txBody>
          <a:bodyPr wrap="square" rtlCol="0">
            <a:spAutoFit/>
          </a:bodyPr>
          <a:lstStyle/>
          <a:p>
            <a:r>
              <a:rPr lang="en-GB" sz="1100">
                <a:solidFill>
                  <a:schemeClr val="bg1"/>
                </a:solidFill>
                <a:latin typeface="Tenorite" panose="00000500000000000000" pitchFamily="2" charset="0"/>
                <a:cs typeface="Arial" panose="020B0604020202020204" pitchFamily="34" charset="0"/>
              </a:rPr>
              <a:t>Public Communications </a:t>
            </a:r>
          </a:p>
        </p:txBody>
      </p:sp>
      <p:sp>
        <p:nvSpPr>
          <p:cNvPr id="16" name="TextBox 15">
            <a:hlinkClick r:id="rId8" action="ppaction://hlinksldjump"/>
            <a:extLst>
              <a:ext uri="{FF2B5EF4-FFF2-40B4-BE49-F238E27FC236}">
                <a16:creationId xmlns:a16="http://schemas.microsoft.com/office/drawing/2014/main" id="{14F01E30-D0E3-0A82-7FF3-14BBAF7E90FC}"/>
              </a:ext>
            </a:extLst>
          </p:cNvPr>
          <p:cNvSpPr txBox="1"/>
          <p:nvPr/>
        </p:nvSpPr>
        <p:spPr>
          <a:xfrm>
            <a:off x="127000" y="2983091"/>
            <a:ext cx="1295400" cy="261610"/>
          </a:xfrm>
          <a:prstGeom prst="rect">
            <a:avLst/>
          </a:prstGeom>
          <a:noFill/>
        </p:spPr>
        <p:txBody>
          <a:bodyPr wrap="square" rtlCol="0">
            <a:spAutoFit/>
          </a:bodyPr>
          <a:lstStyle/>
          <a:p>
            <a:r>
              <a:rPr lang="en-GB" sz="1100">
                <a:solidFill>
                  <a:schemeClr val="bg1"/>
                </a:solidFill>
                <a:latin typeface="Tenorite" panose="00000500000000000000" pitchFamily="2" charset="0"/>
                <a:cs typeface="Arial" panose="020B0604020202020204" pitchFamily="34" charset="0"/>
              </a:rPr>
              <a:t>Load Shedding</a:t>
            </a:r>
          </a:p>
        </p:txBody>
      </p:sp>
      <p:sp>
        <p:nvSpPr>
          <p:cNvPr id="17" name="TextBox 16">
            <a:hlinkClick r:id="rId9" action="ppaction://hlinksldjump"/>
            <a:extLst>
              <a:ext uri="{FF2B5EF4-FFF2-40B4-BE49-F238E27FC236}">
                <a16:creationId xmlns:a16="http://schemas.microsoft.com/office/drawing/2014/main" id="{A64BDC11-B523-C067-44AC-1E455882FC6F}"/>
              </a:ext>
            </a:extLst>
          </p:cNvPr>
          <p:cNvSpPr txBox="1"/>
          <p:nvPr/>
        </p:nvSpPr>
        <p:spPr>
          <a:xfrm>
            <a:off x="127000" y="4301340"/>
            <a:ext cx="1295400" cy="261610"/>
          </a:xfrm>
          <a:prstGeom prst="rect">
            <a:avLst/>
          </a:prstGeom>
          <a:noFill/>
        </p:spPr>
        <p:txBody>
          <a:bodyPr wrap="square" rtlCol="0">
            <a:spAutoFit/>
          </a:bodyPr>
          <a:lstStyle>
            <a:defPPr>
              <a:defRPr lang="en-US"/>
            </a:defPPr>
            <a:lvl1pPr>
              <a:defRPr sz="1100">
                <a:solidFill>
                  <a:schemeClr val="bg1"/>
                </a:solidFill>
                <a:latin typeface="Arial" panose="020B0604020202020204" pitchFamily="34" charset="0"/>
                <a:cs typeface="Arial" panose="020B0604020202020204" pitchFamily="34" charset="0"/>
              </a:defRPr>
            </a:lvl1pPr>
          </a:lstStyle>
          <a:p>
            <a:r>
              <a:rPr lang="en-GB">
                <a:latin typeface="Tenorite" panose="00000500000000000000" pitchFamily="2" charset="0"/>
              </a:rPr>
              <a:t>Managing Supply</a:t>
            </a:r>
          </a:p>
        </p:txBody>
      </p:sp>
      <p:cxnSp>
        <p:nvCxnSpPr>
          <p:cNvPr id="20" name="Straight Connector 19">
            <a:extLst>
              <a:ext uri="{FF2B5EF4-FFF2-40B4-BE49-F238E27FC236}">
                <a16:creationId xmlns:a16="http://schemas.microsoft.com/office/drawing/2014/main" id="{D67158CD-0D78-3055-38FC-E0F036068C5B}"/>
              </a:ext>
            </a:extLst>
          </p:cNvPr>
          <p:cNvCxnSpPr>
            <a:cxnSpLocks/>
          </p:cNvCxnSpPr>
          <p:nvPr/>
        </p:nvCxnSpPr>
        <p:spPr>
          <a:xfrm>
            <a:off x="127000" y="1380182"/>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AB56A04-56BF-14A4-0565-B53117875C1E}"/>
              </a:ext>
            </a:extLst>
          </p:cNvPr>
          <p:cNvCxnSpPr>
            <a:cxnSpLocks/>
          </p:cNvCxnSpPr>
          <p:nvPr/>
        </p:nvCxnSpPr>
        <p:spPr>
          <a:xfrm>
            <a:off x="126207" y="1899296"/>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TextBox 27">
            <a:hlinkClick r:id="rId10" action="ppaction://hlinksldjump"/>
            <a:extLst>
              <a:ext uri="{FF2B5EF4-FFF2-40B4-BE49-F238E27FC236}">
                <a16:creationId xmlns:a16="http://schemas.microsoft.com/office/drawing/2014/main" id="{91789D81-BBE6-DD3E-70BE-F72A103F8FBF}"/>
              </a:ext>
            </a:extLst>
          </p:cNvPr>
          <p:cNvSpPr txBox="1"/>
          <p:nvPr/>
        </p:nvSpPr>
        <p:spPr>
          <a:xfrm>
            <a:off x="126202" y="2199735"/>
            <a:ext cx="1295400" cy="261610"/>
          </a:xfrm>
          <a:prstGeom prst="rect">
            <a:avLst/>
          </a:prstGeom>
          <a:noFill/>
        </p:spPr>
        <p:txBody>
          <a:bodyPr wrap="square" rtlCol="0">
            <a:spAutoFit/>
          </a:bodyPr>
          <a:lstStyle/>
          <a:p>
            <a:r>
              <a:rPr lang="en-GB" sz="1100">
                <a:solidFill>
                  <a:schemeClr val="bg1"/>
                </a:solidFill>
                <a:latin typeface="Tenorite" panose="00000500000000000000" pitchFamily="2" charset="0"/>
                <a:cs typeface="Arial" panose="020B0604020202020204" pitchFamily="34" charset="0"/>
              </a:rPr>
              <a:t>NGSE Strategy</a:t>
            </a:r>
          </a:p>
        </p:txBody>
      </p:sp>
      <p:sp>
        <p:nvSpPr>
          <p:cNvPr id="9" name="TextBox 8">
            <a:extLst>
              <a:ext uri="{FF2B5EF4-FFF2-40B4-BE49-F238E27FC236}">
                <a16:creationId xmlns:a16="http://schemas.microsoft.com/office/drawing/2014/main" id="{50C9A9D9-21E7-304F-B77C-CD754EE1C3AA}"/>
              </a:ext>
            </a:extLst>
          </p:cNvPr>
          <p:cNvSpPr txBox="1"/>
          <p:nvPr/>
        </p:nvSpPr>
        <p:spPr>
          <a:xfrm>
            <a:off x="-8743" y="68468"/>
            <a:ext cx="1468322" cy="830997"/>
          </a:xfrm>
          <a:prstGeom prst="rect">
            <a:avLst/>
          </a:prstGeom>
          <a:noFill/>
        </p:spPr>
        <p:txBody>
          <a:bodyPr wrap="square" rtlCol="0">
            <a:spAutoFit/>
          </a:bodyPr>
          <a:lstStyle/>
          <a:p>
            <a:r>
              <a:rPr lang="en-GB" sz="1200" b="1">
                <a:solidFill>
                  <a:schemeClr val="bg1"/>
                </a:solidFill>
                <a:latin typeface="Tenorite" panose="00000500000000000000" pitchFamily="2" charset="0"/>
                <a:cs typeface="Arial" panose="020B0604020202020204" pitchFamily="34" charset="0"/>
              </a:rPr>
              <a:t>NEC Industry Exercise Fahrenheit </a:t>
            </a:r>
            <a:r>
              <a:rPr lang="en-GB" sz="1200" b="1">
                <a:solidFill>
                  <a:schemeClr val="bg1">
                    <a:lumMod val="75000"/>
                  </a:schemeClr>
                </a:solidFill>
                <a:latin typeface="Tenorite" panose="00000500000000000000" pitchFamily="2" charset="0"/>
                <a:cs typeface="Arial" panose="020B0604020202020204" pitchFamily="34" charset="0"/>
              </a:rPr>
              <a:t>2024 Post Exercise Report  </a:t>
            </a:r>
          </a:p>
        </p:txBody>
      </p:sp>
      <p:sp>
        <p:nvSpPr>
          <p:cNvPr id="10" name="TextBox 9">
            <a:hlinkClick r:id="rId11" action="ppaction://hlinksldjump"/>
            <a:extLst>
              <a:ext uri="{FF2B5EF4-FFF2-40B4-BE49-F238E27FC236}">
                <a16:creationId xmlns:a16="http://schemas.microsoft.com/office/drawing/2014/main" id="{3D13C3C7-650F-A00C-330F-545F45DD113A}"/>
              </a:ext>
            </a:extLst>
          </p:cNvPr>
          <p:cNvSpPr txBox="1"/>
          <p:nvPr/>
        </p:nvSpPr>
        <p:spPr>
          <a:xfrm>
            <a:off x="38100" y="4639813"/>
            <a:ext cx="1193800" cy="461665"/>
          </a:xfrm>
          <a:prstGeom prst="rect">
            <a:avLst/>
          </a:prstGeom>
          <a:solidFill>
            <a:schemeClr val="accent6">
              <a:lumMod val="60000"/>
              <a:lumOff val="40000"/>
            </a:schemeClr>
          </a:solidFill>
        </p:spPr>
        <p:txBody>
          <a:bodyPr wrap="square" rtlCol="0">
            <a:spAutoFit/>
          </a:bodyPr>
          <a:lstStyle>
            <a:defPPr>
              <a:defRPr lang="en-US"/>
            </a:defPPr>
            <a:lvl1pPr>
              <a:defRPr sz="1200">
                <a:solidFill>
                  <a:schemeClr val="bg1"/>
                </a:solidFill>
                <a:latin typeface="Tenorite" panose="00000500000000000000" pitchFamily="2" charset="0"/>
                <a:cs typeface="Arial" panose="020B0604020202020204" pitchFamily="34" charset="0"/>
              </a:defRPr>
            </a:lvl1pPr>
          </a:lstStyle>
          <a:p>
            <a:r>
              <a:rPr lang="en-GB"/>
              <a:t>Learning Points&gt;</a:t>
            </a:r>
          </a:p>
        </p:txBody>
      </p:sp>
      <p:sp>
        <p:nvSpPr>
          <p:cNvPr id="11" name="TextBox 10">
            <a:hlinkClick r:id="rId12" action="ppaction://hlinksldjump"/>
            <a:extLst>
              <a:ext uri="{FF2B5EF4-FFF2-40B4-BE49-F238E27FC236}">
                <a16:creationId xmlns:a16="http://schemas.microsoft.com/office/drawing/2014/main" id="{1AB074CE-072F-DC23-14E2-4F23074C21BC}"/>
              </a:ext>
            </a:extLst>
          </p:cNvPr>
          <p:cNvSpPr txBox="1"/>
          <p:nvPr/>
        </p:nvSpPr>
        <p:spPr>
          <a:xfrm>
            <a:off x="38100" y="5606283"/>
            <a:ext cx="1193800" cy="276999"/>
          </a:xfrm>
          <a:prstGeom prst="rect">
            <a:avLst/>
          </a:prstGeom>
          <a:noFill/>
        </p:spPr>
        <p:txBody>
          <a:bodyPr wrap="square" rtlCol="0">
            <a:spAutoFit/>
          </a:bodyPr>
          <a:lstStyle/>
          <a:p>
            <a:r>
              <a:rPr lang="en-GB" sz="1200">
                <a:solidFill>
                  <a:schemeClr val="bg1"/>
                </a:solidFill>
                <a:latin typeface="Tenorite" panose="00000500000000000000" pitchFamily="2" charset="0"/>
                <a:cs typeface="Arial" panose="020B0604020202020204" pitchFamily="34" charset="0"/>
              </a:rPr>
              <a:t>Appendices &gt;</a:t>
            </a:r>
          </a:p>
        </p:txBody>
      </p:sp>
      <p:cxnSp>
        <p:nvCxnSpPr>
          <p:cNvPr id="12" name="Straight Connector 11">
            <a:extLst>
              <a:ext uri="{FF2B5EF4-FFF2-40B4-BE49-F238E27FC236}">
                <a16:creationId xmlns:a16="http://schemas.microsoft.com/office/drawing/2014/main" id="{48FF88F9-135F-C293-534D-960DB72F337F}"/>
              </a:ext>
            </a:extLst>
          </p:cNvPr>
          <p:cNvCxnSpPr>
            <a:cxnSpLocks/>
          </p:cNvCxnSpPr>
          <p:nvPr/>
        </p:nvCxnSpPr>
        <p:spPr>
          <a:xfrm>
            <a:off x="126203" y="4621660"/>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CDEB41C-CA73-D9E7-B82F-D3E62878A9BC}"/>
              </a:ext>
            </a:extLst>
          </p:cNvPr>
          <p:cNvCxnSpPr>
            <a:cxnSpLocks/>
          </p:cNvCxnSpPr>
          <p:nvPr/>
        </p:nvCxnSpPr>
        <p:spPr>
          <a:xfrm>
            <a:off x="111533" y="5595537"/>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4B81F1A-2DFF-ECA0-0EE5-49B7DD6E6AB5}"/>
              </a:ext>
            </a:extLst>
          </p:cNvPr>
          <p:cNvCxnSpPr>
            <a:cxnSpLocks/>
          </p:cNvCxnSpPr>
          <p:nvPr/>
        </p:nvCxnSpPr>
        <p:spPr>
          <a:xfrm>
            <a:off x="126203" y="5886635"/>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7" name="TextBox 36">
            <a:hlinkClick r:id="rId13" action="ppaction://hlinksldjump"/>
            <a:extLst>
              <a:ext uri="{FF2B5EF4-FFF2-40B4-BE49-F238E27FC236}">
                <a16:creationId xmlns:a16="http://schemas.microsoft.com/office/drawing/2014/main" id="{4EAAAAF9-3DE0-DD0C-AF46-A7158BD4DC57}"/>
              </a:ext>
            </a:extLst>
          </p:cNvPr>
          <p:cNvSpPr txBox="1"/>
          <p:nvPr/>
        </p:nvSpPr>
        <p:spPr>
          <a:xfrm>
            <a:off x="38100" y="5127751"/>
            <a:ext cx="1375161" cy="461665"/>
          </a:xfrm>
          <a:prstGeom prst="rect">
            <a:avLst/>
          </a:prstGeom>
          <a:noFill/>
        </p:spPr>
        <p:txBody>
          <a:bodyPr wrap="square" rtlCol="0">
            <a:spAutoFit/>
          </a:bodyPr>
          <a:lstStyle/>
          <a:p>
            <a:r>
              <a:rPr lang="en-GB" sz="1200">
                <a:solidFill>
                  <a:schemeClr val="bg1"/>
                </a:solidFill>
                <a:latin typeface="Tenorite" panose="00000500000000000000" pitchFamily="2" charset="0"/>
                <a:cs typeface="Arial" panose="020B0604020202020204" pitchFamily="34" charset="0"/>
              </a:rPr>
              <a:t>Progress since 2023 Ex Everest &gt;  </a:t>
            </a:r>
          </a:p>
        </p:txBody>
      </p:sp>
      <p:cxnSp>
        <p:nvCxnSpPr>
          <p:cNvPr id="38" name="Straight Connector 37">
            <a:extLst>
              <a:ext uri="{FF2B5EF4-FFF2-40B4-BE49-F238E27FC236}">
                <a16:creationId xmlns:a16="http://schemas.microsoft.com/office/drawing/2014/main" id="{A2CDE00F-93D3-02E2-9140-331D545D5523}"/>
              </a:ext>
            </a:extLst>
          </p:cNvPr>
          <p:cNvCxnSpPr>
            <a:cxnSpLocks/>
          </p:cNvCxnSpPr>
          <p:nvPr/>
        </p:nvCxnSpPr>
        <p:spPr>
          <a:xfrm>
            <a:off x="107995" y="5111816"/>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4D4786D-2AE4-586A-4C40-A4ED9D62292C}"/>
              </a:ext>
            </a:extLst>
          </p:cNvPr>
          <p:cNvCxnSpPr>
            <a:cxnSpLocks/>
          </p:cNvCxnSpPr>
          <p:nvPr/>
        </p:nvCxnSpPr>
        <p:spPr>
          <a:xfrm>
            <a:off x="126203" y="5886635"/>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40" name="Graphic 39" descr="Books with solid fill">
            <a:hlinkClick r:id="rId14" action="ppaction://hlinksldjump"/>
            <a:extLst>
              <a:ext uri="{FF2B5EF4-FFF2-40B4-BE49-F238E27FC236}">
                <a16:creationId xmlns:a16="http://schemas.microsoft.com/office/drawing/2014/main" id="{64F7A5F8-0C5B-2C1F-0D64-289421FE1946}"/>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04085" y="6483657"/>
            <a:ext cx="288000" cy="288000"/>
          </a:xfrm>
          <a:prstGeom prst="rect">
            <a:avLst/>
          </a:prstGeom>
        </p:spPr>
      </p:pic>
      <p:pic>
        <p:nvPicPr>
          <p:cNvPr id="41" name="Graphic 40" descr="Circle with left arrow outline">
            <a:hlinkClick r:id="" action="ppaction://hlinkshowjump?jump=nextslide"/>
            <a:extLst>
              <a:ext uri="{FF2B5EF4-FFF2-40B4-BE49-F238E27FC236}">
                <a16:creationId xmlns:a16="http://schemas.microsoft.com/office/drawing/2014/main" id="{0CBBEAAB-BF03-58C9-5E6B-51185FCF555C}"/>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079555" y="6477050"/>
            <a:ext cx="288000" cy="288000"/>
          </a:xfrm>
          <a:prstGeom prst="rect">
            <a:avLst/>
          </a:prstGeom>
        </p:spPr>
      </p:pic>
      <p:pic>
        <p:nvPicPr>
          <p:cNvPr id="42" name="Graphic 41" descr="Home with solid fill">
            <a:hlinkClick r:id="rId19" action="ppaction://hlinksldjump"/>
            <a:extLst>
              <a:ext uri="{FF2B5EF4-FFF2-40B4-BE49-F238E27FC236}">
                <a16:creationId xmlns:a16="http://schemas.microsoft.com/office/drawing/2014/main" id="{5A1CE5FB-CB0F-302C-C112-1977E504BDAA}"/>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69310" y="6483657"/>
            <a:ext cx="288000" cy="288000"/>
          </a:xfrm>
          <a:prstGeom prst="rect">
            <a:avLst/>
          </a:prstGeom>
        </p:spPr>
      </p:pic>
      <p:pic>
        <p:nvPicPr>
          <p:cNvPr id="43" name="Graphic 42" descr="Circle with left arrow outline">
            <a:hlinkClick r:id="" action="ppaction://hlinkshowjump?jump=previousslide"/>
            <a:extLst>
              <a:ext uri="{FF2B5EF4-FFF2-40B4-BE49-F238E27FC236}">
                <a16:creationId xmlns:a16="http://schemas.microsoft.com/office/drawing/2014/main" id="{02312C16-0EAC-856A-DA15-3D4A5559A7C7}"/>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rot="10800000">
            <a:off x="741098" y="6477151"/>
            <a:ext cx="288000" cy="288000"/>
          </a:xfrm>
          <a:prstGeom prst="rect">
            <a:avLst/>
          </a:prstGeom>
        </p:spPr>
      </p:pic>
    </p:spTree>
    <p:extLst>
      <p:ext uri="{BB962C8B-B14F-4D97-AF65-F5344CB8AC3E}">
        <p14:creationId xmlns:p14="http://schemas.microsoft.com/office/powerpoint/2010/main" val="2341323427"/>
      </p:ext>
    </p:extLst>
  </p:cSld>
  <p:clrMapOvr>
    <a:masterClrMapping/>
  </p:clrMapOvr>
  <p:extLst>
    <p:ext uri="{6950BFC3-D8DA-4A85-94F7-54DA5524770B}">
      <p188:commentRel xmlns:p188="http://schemas.microsoft.com/office/powerpoint/2018/8/main" r:id="rId2"/>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D6E1D-28A8-4015-8CBB-1A73349B26B9}"/>
              </a:ext>
            </a:extLst>
          </p:cNvPr>
          <p:cNvSpPr>
            <a:spLocks noGrp="1"/>
          </p:cNvSpPr>
          <p:nvPr>
            <p:ph type="title" idx="4294967295"/>
          </p:nvPr>
        </p:nvSpPr>
        <p:spPr>
          <a:xfrm>
            <a:off x="1676400" y="-75765"/>
            <a:ext cx="8394700" cy="1325563"/>
          </a:xfrm>
        </p:spPr>
        <p:txBody>
          <a:bodyPr>
            <a:normAutofit/>
          </a:bodyPr>
          <a:lstStyle/>
          <a:p>
            <a:r>
              <a:rPr lang="en-GB" sz="3200" b="1">
                <a:solidFill>
                  <a:schemeClr val="tx1">
                    <a:lumMod val="65000"/>
                    <a:lumOff val="35000"/>
                  </a:schemeClr>
                </a:solidFill>
                <a:latin typeface="Tenorite" panose="00000500000000000000" pitchFamily="2" charset="0"/>
                <a:cs typeface="Arial" panose="020B0604020202020204" pitchFamily="34" charset="0"/>
              </a:rPr>
              <a:t>Progress Since Exercise ‘Everest’ (2023)</a:t>
            </a:r>
          </a:p>
        </p:txBody>
      </p:sp>
      <p:graphicFrame>
        <p:nvGraphicFramePr>
          <p:cNvPr id="50" name="Table 49">
            <a:extLst>
              <a:ext uri="{FF2B5EF4-FFF2-40B4-BE49-F238E27FC236}">
                <a16:creationId xmlns:a16="http://schemas.microsoft.com/office/drawing/2014/main" id="{65AD90FB-6CF3-4A38-B552-4EACF56E84FC}"/>
              </a:ext>
            </a:extLst>
          </p:cNvPr>
          <p:cNvGraphicFramePr>
            <a:graphicFrameLocks noGrp="1"/>
          </p:cNvGraphicFramePr>
          <p:nvPr>
            <p:extLst>
              <p:ext uri="{D42A27DB-BD31-4B8C-83A1-F6EECF244321}">
                <p14:modId xmlns:p14="http://schemas.microsoft.com/office/powerpoint/2010/main" val="1233617870"/>
              </p:ext>
            </p:extLst>
          </p:nvPr>
        </p:nvGraphicFramePr>
        <p:xfrm>
          <a:off x="1770197" y="2927385"/>
          <a:ext cx="10057828" cy="3627120"/>
        </p:xfrm>
        <a:graphic>
          <a:graphicData uri="http://schemas.openxmlformats.org/drawingml/2006/table">
            <a:tbl>
              <a:tblPr>
                <a:tableStyleId>{16D9F66E-5EB9-4882-86FB-DCBF35E3C3E4}</a:tableStyleId>
              </a:tblPr>
              <a:tblGrid>
                <a:gridCol w="2880000">
                  <a:extLst>
                    <a:ext uri="{9D8B030D-6E8A-4147-A177-3AD203B41FA5}">
                      <a16:colId xmlns:a16="http://schemas.microsoft.com/office/drawing/2014/main" val="578829895"/>
                    </a:ext>
                  </a:extLst>
                </a:gridCol>
                <a:gridCol w="5657531">
                  <a:extLst>
                    <a:ext uri="{9D8B030D-6E8A-4147-A177-3AD203B41FA5}">
                      <a16:colId xmlns:a16="http://schemas.microsoft.com/office/drawing/2014/main" val="461517309"/>
                    </a:ext>
                  </a:extLst>
                </a:gridCol>
                <a:gridCol w="1520297">
                  <a:extLst>
                    <a:ext uri="{9D8B030D-6E8A-4147-A177-3AD203B41FA5}">
                      <a16:colId xmlns:a16="http://schemas.microsoft.com/office/drawing/2014/main" val="3644925734"/>
                    </a:ext>
                  </a:extLst>
                </a:gridCol>
              </a:tblGrid>
              <a:tr h="234284">
                <a:tc>
                  <a:txBody>
                    <a:bodyPr/>
                    <a:lstStyle/>
                    <a:p>
                      <a:pPr algn="l" rtl="0" fontAlgn="base"/>
                      <a:r>
                        <a:rPr lang="en-GB" sz="1100" b="1" kern="1200" dirty="0">
                          <a:solidFill>
                            <a:schemeClr val="bg1"/>
                          </a:solidFill>
                          <a:effectLst/>
                          <a:latin typeface="Tenorite"/>
                          <a:cs typeface="Arial"/>
                        </a:rPr>
                        <a:t>Learning Points From Exercise Everest</a:t>
                      </a:r>
                      <a:endParaRPr lang="en-GB" sz="1100" b="1" i="0" dirty="0">
                        <a:solidFill>
                          <a:schemeClr val="bg1"/>
                        </a:solidFill>
                        <a:effectLst/>
                        <a:latin typeface="Tenorite"/>
                        <a:cs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algn="l" rtl="0" fontAlgn="base"/>
                      <a:r>
                        <a:rPr lang="en-GB" sz="1100" b="1" kern="1200" dirty="0">
                          <a:solidFill>
                            <a:schemeClr val="bg1"/>
                          </a:solidFill>
                          <a:effectLst/>
                          <a:latin typeface="Tenorite" panose="00000500000000000000" pitchFamily="2" charset="0"/>
                          <a:cs typeface="Arial" panose="020B0604020202020204" pitchFamily="34" charset="0"/>
                        </a:rPr>
                        <a:t>Progress</a:t>
                      </a:r>
                      <a:endParaRPr lang="en-GB" sz="1100" b="1" i="0" dirty="0">
                        <a:solidFill>
                          <a:schemeClr val="bg1"/>
                        </a:solidFill>
                        <a:effectLst/>
                        <a:latin typeface="Tenorite" panose="00000500000000000000" pitchFamily="2"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algn="l" rtl="0" fontAlgn="base"/>
                      <a:r>
                        <a:rPr lang="en-GB" sz="1100" b="1" dirty="0">
                          <a:solidFill>
                            <a:schemeClr val="bg1"/>
                          </a:solidFill>
                          <a:effectLst/>
                          <a:latin typeface="Tenorite"/>
                          <a:cs typeface="Arial"/>
                        </a:rPr>
                        <a:t>Status</a:t>
                      </a:r>
                      <a:endParaRPr lang="en-GB" sz="1100" b="1" i="0" dirty="0">
                        <a:solidFill>
                          <a:schemeClr val="bg1"/>
                        </a:solidFill>
                        <a:effectLst/>
                        <a:latin typeface="Tenorite"/>
                        <a:cs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2747827926"/>
                  </a:ext>
                </a:extLst>
              </a:tr>
              <a:tr h="234284">
                <a:tc gridSpan="3">
                  <a:txBody>
                    <a:bodyPr/>
                    <a:lstStyle/>
                    <a:p>
                      <a:pPr algn="l" rtl="0" fontAlgn="base"/>
                      <a:r>
                        <a:rPr lang="en-GB" sz="1100" b="1" i="0" dirty="0">
                          <a:solidFill>
                            <a:schemeClr val="bg1"/>
                          </a:solidFill>
                          <a:effectLst/>
                          <a:latin typeface="Tenorite"/>
                          <a:cs typeface="Arial"/>
                        </a:rPr>
                        <a:t>NGSE Strategy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hMerge="1">
                  <a:txBody>
                    <a:bodyPr/>
                    <a:lstStyle/>
                    <a:p>
                      <a:endParaRPr lang="en-GB"/>
                    </a:p>
                  </a:txBody>
                  <a:tcPr/>
                </a:tc>
                <a:tc hMerge="1">
                  <a:txBody>
                    <a:bodyPr/>
                    <a:lstStyle/>
                    <a:p>
                      <a:pPr algn="l" rtl="0" fontAlgn="base"/>
                      <a:endParaRPr lang="en-GB" sz="900" b="1" i="0">
                        <a:solidFill>
                          <a:schemeClr val="bg1"/>
                        </a:solidFill>
                        <a:effectLst/>
                        <a:latin typeface="Arial" panose="020B0604020202020204" pitchFamily="34" charset="0"/>
                        <a:cs typeface="Arial" panose="020B0604020202020204" pitchFamily="34" charset="0"/>
                      </a:endParaRPr>
                    </a:p>
                  </a:txBody>
                  <a:tcPr anchor="ctr">
                    <a:solidFill>
                      <a:srgbClr val="00857A"/>
                    </a:solidFill>
                  </a:tcPr>
                </a:tc>
                <a:extLst>
                  <a:ext uri="{0D108BD9-81ED-4DB2-BD59-A6C34878D82A}">
                    <a16:rowId xmlns:a16="http://schemas.microsoft.com/office/drawing/2014/main" val="4124075057"/>
                  </a:ext>
                </a:extLst>
              </a:tr>
              <a:tr h="988255">
                <a:tc>
                  <a:txBody>
                    <a:bodyPr/>
                    <a:lstStyle/>
                    <a:p>
                      <a:pPr marL="0" indent="0" algn="l" rtl="0" fontAlgn="base">
                        <a:buFont typeface="+mj-lt"/>
                        <a:buNone/>
                      </a:pPr>
                      <a:r>
                        <a:rPr lang="en-GB" sz="1200" dirty="0">
                          <a:solidFill>
                            <a:srgbClr val="66666A"/>
                          </a:solidFill>
                          <a:effectLst/>
                          <a:latin typeface="Tenorite"/>
                          <a:cs typeface="Arial"/>
                        </a:rPr>
                        <a:t>1. The NEC would benefit from further data relating to Priority Customers across the network when making the decision to direct them to be load shed.</a:t>
                      </a:r>
                      <a:endParaRPr lang="en-GB" sz="1200" b="1" i="0" dirty="0">
                        <a:solidFill>
                          <a:srgbClr val="66666A"/>
                        </a:solidFill>
                        <a:effectLst/>
                        <a:latin typeface="Tenorite"/>
                        <a:cs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just" rtl="0" fontAlgn="base">
                        <a:buFont typeface="+mj-lt"/>
                        <a:buNone/>
                      </a:pPr>
                      <a:r>
                        <a:rPr lang="en-GB" sz="1200" b="0" i="0" dirty="0">
                          <a:solidFill>
                            <a:srgbClr val="66666A"/>
                          </a:solidFill>
                          <a:effectLst/>
                          <a:latin typeface="Tenorite" panose="00000500000000000000" pitchFamily="2" charset="0"/>
                          <a:cs typeface="Arial" panose="020B0604020202020204" pitchFamily="34" charset="0"/>
                        </a:rPr>
                        <a:t>Action was agreed at the E3AG meeting. NGT to seek whole network information from Xoserve with GDN's permission to view. NGT will share findings with NECs at scheduled quarterly meetings to gain their reflections on the quality of the information – there are complexities around the ability for Xoserve to share certain types of customer information, the Office of the NEC will submit a further request that Xoserve provide sufficient information and provide assurance with regards to how the information will be used and stored.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kumimoji="0" lang="en-GB" sz="1200" b="1" i="0" u="none" strike="noStrike" kern="1200" cap="none" spc="0" normalizeH="0" baseline="0" noProof="0" dirty="0">
                          <a:ln>
                            <a:noFill/>
                          </a:ln>
                          <a:solidFill>
                            <a:srgbClr val="00148C"/>
                          </a:solidFill>
                          <a:effectLst/>
                          <a:uLnTx/>
                          <a:uFillTx/>
                          <a:latin typeface="Tenorite"/>
                          <a:ea typeface="+mn-ea"/>
                          <a:cs typeface="Arial"/>
                        </a:rPr>
                        <a:t>Ongoing</a:t>
                      </a:r>
                      <a:r>
                        <a:rPr lang="en-GB" sz="1200" b="1" i="0" u="none" strike="noStrike" kern="1200" cap="none" spc="0" normalizeH="0" baseline="0" noProof="0" dirty="0">
                          <a:ln>
                            <a:noFill/>
                          </a:ln>
                          <a:solidFill>
                            <a:srgbClr val="00148C"/>
                          </a:solidFill>
                          <a:effectLst/>
                          <a:uLnTx/>
                          <a:uFillTx/>
                          <a:latin typeface="Tenorite"/>
                          <a:ea typeface="+mn-ea"/>
                          <a:cs typeface="Arial"/>
                        </a:rPr>
                        <a:t> </a:t>
                      </a:r>
                      <a:r>
                        <a:rPr lang="en-GB" sz="1200" b="1" i="0" u="none" strike="noStrike" kern="1200" cap="none" spc="0" normalizeH="0" baseline="0" noProof="0" dirty="0">
                          <a:ln>
                            <a:noFill/>
                          </a:ln>
                          <a:solidFill>
                            <a:srgbClr val="00148C"/>
                          </a:solidFill>
                          <a:effectLst/>
                          <a:uLnTx/>
                          <a:uFillTx/>
                          <a:latin typeface="Tenorite"/>
                        </a:rPr>
                        <a:t>Fahrenheit LP #8</a:t>
                      </a:r>
                      <a:endParaRPr kumimoji="0" lang="en-GB" sz="1200" b="0" i="0" u="none" strike="noStrike" kern="1200" cap="none" spc="0" normalizeH="0" baseline="0" noProof="0" dirty="0">
                        <a:ln>
                          <a:noFill/>
                        </a:ln>
                        <a:solidFill>
                          <a:prstClr val="black"/>
                        </a:solidFill>
                        <a:effectLst/>
                        <a:uLnTx/>
                        <a:uFillTx/>
                        <a:latin typeface="Tenorite" panose="00000500000000000000" pitchFamily="2"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83940120"/>
                  </a:ext>
                </a:extLst>
              </a:tr>
              <a:tr h="732823">
                <a:tc>
                  <a:txBody>
                    <a:bodyPr/>
                    <a:lstStyle/>
                    <a:p>
                      <a:pPr marL="0" marR="0" lvl="0" indent="0" algn="l" defTabSz="914400" rtl="0" eaLnBrk="1" fontAlgn="base" latinLnBrk="0" hangingPunct="1">
                        <a:lnSpc>
                          <a:spcPct val="100000"/>
                        </a:lnSpc>
                        <a:spcBef>
                          <a:spcPts val="0"/>
                        </a:spcBef>
                        <a:spcAft>
                          <a:spcPts val="0"/>
                        </a:spcAft>
                        <a:buClrTx/>
                        <a:buSzTx/>
                        <a:buFont typeface="+mj-lt"/>
                        <a:buNone/>
                        <a:tabLst/>
                        <a:defRPr/>
                      </a:pPr>
                      <a:r>
                        <a:rPr lang="en-GB" sz="1200" kern="1200" dirty="0">
                          <a:solidFill>
                            <a:srgbClr val="66666A"/>
                          </a:solidFill>
                          <a:effectLst/>
                          <a:latin typeface="Tenorite"/>
                          <a:cs typeface="Arial"/>
                        </a:rPr>
                        <a:t>2. The ability for the GDNs to avoid isolating Category A Priority Customers when undertaking isolation should be explored, to allow flexibility in the decision to alter the load shedding strategy.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base" latinLnBrk="0" hangingPunct="1">
                        <a:lnSpc>
                          <a:spcPct val="100000"/>
                        </a:lnSpc>
                        <a:spcBef>
                          <a:spcPts val="0"/>
                        </a:spcBef>
                        <a:spcAft>
                          <a:spcPts val="0"/>
                        </a:spcAft>
                        <a:buClrTx/>
                        <a:buSzTx/>
                        <a:buFont typeface="+mj-lt"/>
                        <a:buNone/>
                        <a:tabLst/>
                        <a:defRPr/>
                      </a:pPr>
                      <a:r>
                        <a:rPr lang="en-GB" sz="1200" kern="1200" dirty="0">
                          <a:solidFill>
                            <a:srgbClr val="66666A"/>
                          </a:solidFill>
                          <a:effectLst/>
                          <a:latin typeface="Tenorite"/>
                          <a:ea typeface="+mn-ea"/>
                          <a:cs typeface="Arial"/>
                        </a:rPr>
                        <a:t>The NEC Office achieved endorsement from the NEC that the absence of a direction to load shed Priority A customers does not require GDNs to protect these sites from isolation, unless explicitly directed by the NEC or the SoS through an order in Privy Council.</a:t>
                      </a:r>
                    </a:p>
                    <a:p>
                      <a:pPr marL="0" marR="0" lvl="0" indent="0" algn="just" defTabSz="914400" rtl="0" eaLnBrk="1" fontAlgn="base" latinLnBrk="0" hangingPunct="1">
                        <a:lnSpc>
                          <a:spcPct val="100000"/>
                        </a:lnSpc>
                        <a:spcBef>
                          <a:spcPts val="0"/>
                        </a:spcBef>
                        <a:spcAft>
                          <a:spcPts val="0"/>
                        </a:spcAft>
                        <a:buClrTx/>
                        <a:buSzTx/>
                        <a:buFont typeface="+mj-lt"/>
                        <a:buNone/>
                        <a:tabLst/>
                        <a:defRPr/>
                      </a:pPr>
                      <a:r>
                        <a:rPr lang="en-GB" sz="1200" kern="1200" dirty="0">
                          <a:solidFill>
                            <a:srgbClr val="66666A"/>
                          </a:solidFill>
                          <a:effectLst/>
                          <a:latin typeface="Tenorite"/>
                          <a:ea typeface="+mn-ea"/>
                          <a:cs typeface="Arial"/>
                        </a:rPr>
                        <a:t>The NEC shall retain the flexibility to move to isolation without load shedding Priority A customers should the strategy and conditions favour this approach.</a:t>
                      </a:r>
                    </a:p>
                    <a:p>
                      <a:pPr marL="0" marR="0" lvl="0" indent="0" algn="just" defTabSz="914400" rtl="0" eaLnBrk="1" fontAlgn="base" latinLnBrk="0" hangingPunct="1">
                        <a:lnSpc>
                          <a:spcPct val="100000"/>
                        </a:lnSpc>
                        <a:spcBef>
                          <a:spcPts val="0"/>
                        </a:spcBef>
                        <a:spcAft>
                          <a:spcPts val="0"/>
                        </a:spcAft>
                        <a:buClrTx/>
                        <a:buSzTx/>
                        <a:buFont typeface="+mj-lt"/>
                        <a:buNone/>
                        <a:tabLst/>
                        <a:defRPr/>
                      </a:pPr>
                      <a:r>
                        <a:rPr lang="en-GB" sz="1200" kern="1200" dirty="0">
                          <a:solidFill>
                            <a:srgbClr val="66666A"/>
                          </a:solidFill>
                          <a:effectLst/>
                          <a:latin typeface="Tenorite"/>
                          <a:ea typeface="+mn-ea"/>
                          <a:cs typeface="Arial"/>
                        </a:rPr>
                        <a:t>A contemporary research project is now being considered to modernise and validate the safety implications arising from a loss of pressure against the threat to life which exists amongst Priority A customers.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b="1" kern="1200" dirty="0">
                          <a:solidFill>
                            <a:srgbClr val="00B050"/>
                          </a:solidFill>
                          <a:effectLst/>
                          <a:latin typeface="Tenorite" panose="00000500000000000000" pitchFamily="2" charset="0"/>
                          <a:cs typeface="Arial" panose="020B0604020202020204" pitchFamily="34" charset="0"/>
                        </a:rPr>
                        <a:t>Complete</a:t>
                      </a:r>
                      <a:endParaRPr lang="en-GB" sz="1200" kern="1200" dirty="0">
                        <a:solidFill>
                          <a:schemeClr val="tx1"/>
                        </a:solidFill>
                        <a:effectLst/>
                        <a:latin typeface="Tenorite" panose="00000500000000000000" pitchFamily="2"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58778260"/>
                  </a:ext>
                </a:extLst>
              </a:tr>
            </a:tbl>
          </a:graphicData>
        </a:graphic>
      </p:graphicFrame>
      <p:sp>
        <p:nvSpPr>
          <p:cNvPr id="28" name="Rectangle 27">
            <a:extLst>
              <a:ext uri="{FF2B5EF4-FFF2-40B4-BE49-F238E27FC236}">
                <a16:creationId xmlns:a16="http://schemas.microsoft.com/office/drawing/2014/main" id="{8E36B39B-698A-4FAC-87B0-C7219E7C1FDC}"/>
              </a:ext>
            </a:extLst>
          </p:cNvPr>
          <p:cNvSpPr/>
          <p:nvPr/>
        </p:nvSpPr>
        <p:spPr>
          <a:xfrm>
            <a:off x="1697612" y="917678"/>
            <a:ext cx="10079999" cy="16390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Aft>
                <a:spcPts val="600"/>
              </a:spcAft>
              <a:tabLst>
                <a:tab pos="228600" algn="l"/>
                <a:tab pos="457200" algn="l"/>
              </a:tabLst>
            </a:pPr>
            <a:r>
              <a:rPr lang="en-GB" sz="1300" dirty="0">
                <a:solidFill>
                  <a:srgbClr val="66666A"/>
                </a:solidFill>
                <a:latin typeface="Tenorite" panose="00000500000000000000" pitchFamily="2" charset="0"/>
                <a:ea typeface="Arial" panose="020B0604020202020204" pitchFamily="34" charset="0"/>
                <a:cs typeface="Arial" panose="020B0604020202020204" pitchFamily="34" charset="0"/>
              </a:rPr>
              <a:t>The learning points arising from the 2023 NEC Industry Exercise ‘Everest’ are set out in the following table, along with a progress statement and completion status.</a:t>
            </a:r>
          </a:p>
          <a:p>
            <a:pPr marL="285750" indent="-285750" algn="just">
              <a:spcAft>
                <a:spcPts val="600"/>
              </a:spcAft>
              <a:buFont typeface="Arial" panose="020B0604020202020204" pitchFamily="34" charset="0"/>
              <a:buChar char="•"/>
              <a:tabLst>
                <a:tab pos="228600" algn="l"/>
                <a:tab pos="457200" algn="l"/>
              </a:tabLst>
            </a:pPr>
            <a:r>
              <a:rPr lang="en-GB" sz="1300" dirty="0">
                <a:solidFill>
                  <a:srgbClr val="66666A"/>
                </a:solidFill>
                <a:latin typeface="Tenorite" panose="00000500000000000000" pitchFamily="2" charset="0"/>
                <a:ea typeface="Arial" panose="020B0604020202020204" pitchFamily="34" charset="0"/>
                <a:cs typeface="Arial" panose="020B0604020202020204" pitchFamily="34" charset="0"/>
              </a:rPr>
              <a:t>Where a learning point has been marked as </a:t>
            </a:r>
            <a:r>
              <a:rPr lang="en-GB" sz="1300" b="1" dirty="0">
                <a:solidFill>
                  <a:srgbClr val="00B050"/>
                </a:solidFill>
                <a:latin typeface="Tenorite" panose="00000500000000000000" pitchFamily="2" charset="0"/>
                <a:ea typeface="Arial" panose="020B0604020202020204" pitchFamily="34" charset="0"/>
                <a:cs typeface="Arial" panose="020B0604020202020204" pitchFamily="34" charset="0"/>
              </a:rPr>
              <a:t>complete, </a:t>
            </a:r>
            <a:r>
              <a:rPr lang="en-GB" sz="1300" dirty="0">
                <a:solidFill>
                  <a:srgbClr val="66666A"/>
                </a:solidFill>
                <a:latin typeface="Tenorite" panose="00000500000000000000" pitchFamily="2" charset="0"/>
                <a:ea typeface="Arial" panose="020B0604020202020204" pitchFamily="34" charset="0"/>
                <a:cs typeface="Arial" panose="020B0604020202020204" pitchFamily="34" charset="0"/>
              </a:rPr>
              <a:t>this does not mean that it should not be revisited, or the learning utilised to inform a similar area, or alternate process. </a:t>
            </a:r>
          </a:p>
          <a:p>
            <a:pPr marL="285750" indent="-285750" algn="just">
              <a:spcAft>
                <a:spcPts val="600"/>
              </a:spcAft>
              <a:buFont typeface="Arial" panose="020B0604020202020204" pitchFamily="34" charset="0"/>
              <a:buChar char="•"/>
              <a:tabLst>
                <a:tab pos="228600" algn="l"/>
                <a:tab pos="457200" algn="l"/>
              </a:tabLst>
            </a:pPr>
            <a:r>
              <a:rPr lang="en-GB" sz="1300" dirty="0">
                <a:solidFill>
                  <a:srgbClr val="66666A"/>
                </a:solidFill>
                <a:latin typeface="Tenorite" panose="00000500000000000000" pitchFamily="2" charset="0"/>
                <a:ea typeface="Arial" panose="020B0604020202020204" pitchFamily="34" charset="0"/>
                <a:cs typeface="Arial" panose="020B0604020202020204" pitchFamily="34" charset="0"/>
              </a:rPr>
              <a:t>Where a learning point is marked as </a:t>
            </a:r>
            <a:r>
              <a:rPr lang="en-GB" sz="1300" b="1" dirty="0">
                <a:solidFill>
                  <a:srgbClr val="00148C"/>
                </a:solidFill>
                <a:latin typeface="Tenorite" panose="00000500000000000000" pitchFamily="2" charset="0"/>
                <a:ea typeface="Arial" panose="020B0604020202020204" pitchFamily="34" charset="0"/>
                <a:cs typeface="Arial" panose="020B0604020202020204" pitchFamily="34" charset="0"/>
              </a:rPr>
              <a:t>ongoing,</a:t>
            </a:r>
            <a:r>
              <a:rPr lang="en-GB" sz="1300" dirty="0">
                <a:solidFill>
                  <a:srgbClr val="66666A"/>
                </a:solidFill>
                <a:latin typeface="Tenorite" panose="00000500000000000000" pitchFamily="2" charset="0"/>
                <a:ea typeface="Arial" panose="020B0604020202020204" pitchFamily="34" charset="0"/>
                <a:cs typeface="Arial" panose="020B0604020202020204" pitchFamily="34" charset="0"/>
              </a:rPr>
              <a:t> the learning point from this year’s report (Ex Fahrenheit) is referenced to demonstrate that understanding is developing, and progress has been made since the original identification of this learning.</a:t>
            </a:r>
          </a:p>
          <a:p>
            <a:pPr algn="just">
              <a:spcAft>
                <a:spcPts val="600"/>
              </a:spcAft>
              <a:tabLst>
                <a:tab pos="228600" algn="l"/>
                <a:tab pos="457200" algn="l"/>
              </a:tabLst>
            </a:pPr>
            <a:r>
              <a:rPr lang="en-GB" sz="1300" dirty="0">
                <a:solidFill>
                  <a:srgbClr val="66666A"/>
                </a:solidFill>
                <a:latin typeface="Tenorite" panose="00000500000000000000" pitchFamily="2" charset="0"/>
                <a:cs typeface="Arial" panose="020B0604020202020204" pitchFamily="34" charset="0"/>
              </a:rPr>
              <a:t>Out of the 20 learning points arising from Exercise ‘Everest’, 12 are considered complete and 8 are ongoing due to the scale of the work scope (see progress statements for further detail).</a:t>
            </a:r>
          </a:p>
        </p:txBody>
      </p:sp>
      <p:sp>
        <p:nvSpPr>
          <p:cNvPr id="8" name="Footer Placeholder 2">
            <a:extLst>
              <a:ext uri="{FF2B5EF4-FFF2-40B4-BE49-F238E27FC236}">
                <a16:creationId xmlns:a16="http://schemas.microsoft.com/office/drawing/2014/main" id="{12A05E27-FA0C-05BD-3B48-D2AEBBC50965}"/>
              </a:ext>
            </a:extLst>
          </p:cNvPr>
          <p:cNvSpPr>
            <a:spLocks noGrp="1"/>
          </p:cNvSpPr>
          <p:nvPr>
            <p:ph type="ftr" sz="quarter" idx="11"/>
          </p:nvPr>
        </p:nvSpPr>
        <p:spPr>
          <a:xfrm>
            <a:off x="9142581" y="6559401"/>
            <a:ext cx="2573141" cy="213995"/>
          </a:xfrm>
        </p:spPr>
        <p:txBody>
          <a:bodyPr/>
          <a:lstStyle/>
          <a:p>
            <a:r>
              <a:rPr lang="en-GB" b="1">
                <a:solidFill>
                  <a:schemeClr val="tx2"/>
                </a:solidFill>
                <a:latin typeface="Tenorite" panose="00000500000000000000" pitchFamily="2" charset="0"/>
              </a:rPr>
              <a:t>NEC Industry Exercise Fahrenheit </a:t>
            </a:r>
            <a:r>
              <a:rPr lang="en-GB">
                <a:solidFill>
                  <a:schemeClr val="tx2"/>
                </a:solidFill>
                <a:latin typeface="Tenorite" panose="00000500000000000000" pitchFamily="2" charset="0"/>
              </a:rPr>
              <a:t>│ 2024</a:t>
            </a:r>
          </a:p>
        </p:txBody>
      </p:sp>
      <p:sp>
        <p:nvSpPr>
          <p:cNvPr id="9" name="Slide Number Placeholder 3">
            <a:extLst>
              <a:ext uri="{FF2B5EF4-FFF2-40B4-BE49-F238E27FC236}">
                <a16:creationId xmlns:a16="http://schemas.microsoft.com/office/drawing/2014/main" id="{9A2A44C2-1B37-506A-4686-888D93BA5767}"/>
              </a:ext>
            </a:extLst>
          </p:cNvPr>
          <p:cNvSpPr>
            <a:spLocks noGrp="1"/>
          </p:cNvSpPr>
          <p:nvPr>
            <p:ph type="sldNum" sz="quarter" idx="12"/>
          </p:nvPr>
        </p:nvSpPr>
        <p:spPr>
          <a:xfrm>
            <a:off x="11683825" y="6564592"/>
            <a:ext cx="468000" cy="213995"/>
          </a:xfrm>
        </p:spPr>
        <p:txBody>
          <a:bodyPr/>
          <a:lstStyle/>
          <a:p>
            <a:r>
              <a:rPr lang="en-GB">
                <a:solidFill>
                  <a:schemeClr val="tx2"/>
                </a:solidFill>
                <a:latin typeface="Tenorite" panose="00000500000000000000" pitchFamily="2" charset="0"/>
                <a:cs typeface="Arial" panose="020B0604020202020204" pitchFamily="34" charset="0"/>
              </a:rPr>
              <a:t>P.</a:t>
            </a:r>
            <a:fld id="{2167D5C0-EA37-43FD-A9A7-0CAAFD84DAC3}" type="slidenum">
              <a:rPr lang="en-GB" smtClean="0">
                <a:solidFill>
                  <a:schemeClr val="tx2"/>
                </a:solidFill>
                <a:latin typeface="Tenorite" panose="00000500000000000000" pitchFamily="2" charset="0"/>
                <a:cs typeface="Arial" panose="020B0604020202020204" pitchFamily="34" charset="0"/>
              </a:rPr>
              <a:pPr/>
              <a:t>16</a:t>
            </a:fld>
            <a:endParaRPr lang="en-GB">
              <a:solidFill>
                <a:schemeClr val="tx2"/>
              </a:solidFill>
              <a:latin typeface="Tenorite" panose="00000500000000000000" pitchFamily="2" charset="0"/>
              <a:cs typeface="Arial" panose="020B0604020202020204" pitchFamily="34" charset="0"/>
            </a:endParaRPr>
          </a:p>
        </p:txBody>
      </p:sp>
      <p:sp>
        <p:nvSpPr>
          <p:cNvPr id="3" name="Rectangle 2">
            <a:extLst>
              <a:ext uri="{FF2B5EF4-FFF2-40B4-BE49-F238E27FC236}">
                <a16:creationId xmlns:a16="http://schemas.microsoft.com/office/drawing/2014/main" id="{623AD8F7-F1D9-9D65-9342-B5E686E3FB11}"/>
              </a:ext>
            </a:extLst>
          </p:cNvPr>
          <p:cNvSpPr/>
          <p:nvPr/>
        </p:nvSpPr>
        <p:spPr>
          <a:xfrm>
            <a:off x="0" y="0"/>
            <a:ext cx="1422400" cy="6858000"/>
          </a:xfrm>
          <a:prstGeom prst="rect">
            <a:avLst/>
          </a:prstGeom>
          <a:solidFill>
            <a:srgbClr val="5555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enorite" panose="00000500000000000000" pitchFamily="2" charset="0"/>
            </a:endParaRPr>
          </a:p>
        </p:txBody>
      </p:sp>
      <p:sp>
        <p:nvSpPr>
          <p:cNvPr id="4" name="TextBox 3">
            <a:hlinkClick r:id="rId3" action="ppaction://hlinksldjump"/>
            <a:extLst>
              <a:ext uri="{FF2B5EF4-FFF2-40B4-BE49-F238E27FC236}">
                <a16:creationId xmlns:a16="http://schemas.microsoft.com/office/drawing/2014/main" id="{8B5E3083-E8B9-C59C-5652-13C99ED9DCF0}"/>
              </a:ext>
            </a:extLst>
          </p:cNvPr>
          <p:cNvSpPr txBox="1"/>
          <p:nvPr/>
        </p:nvSpPr>
        <p:spPr>
          <a:xfrm>
            <a:off x="25400" y="899467"/>
            <a:ext cx="1130300" cy="461665"/>
          </a:xfrm>
          <a:prstGeom prst="rect">
            <a:avLst/>
          </a:prstGeom>
          <a:noFill/>
        </p:spPr>
        <p:txBody>
          <a:bodyPr wrap="square" rtlCol="0">
            <a:spAutoFit/>
          </a:bodyPr>
          <a:lstStyle>
            <a:defPPr>
              <a:defRPr lang="en-US"/>
            </a:defPPr>
            <a:lvl1pPr>
              <a:defRPr sz="1200">
                <a:solidFill>
                  <a:schemeClr val="bg1"/>
                </a:solidFill>
                <a:latin typeface="Tenorite" panose="00000500000000000000" pitchFamily="2" charset="0"/>
                <a:cs typeface="Arial" panose="020B0604020202020204" pitchFamily="34" charset="0"/>
              </a:defRPr>
            </a:lvl1pPr>
          </a:lstStyle>
          <a:p>
            <a:r>
              <a:rPr lang="en-GB"/>
              <a:t>Exercise Scope &gt;</a:t>
            </a:r>
          </a:p>
        </p:txBody>
      </p:sp>
      <p:sp>
        <p:nvSpPr>
          <p:cNvPr id="5" name="TextBox 4">
            <a:hlinkClick r:id="rId4" action="ppaction://hlinksldjump"/>
            <a:extLst>
              <a:ext uri="{FF2B5EF4-FFF2-40B4-BE49-F238E27FC236}">
                <a16:creationId xmlns:a16="http://schemas.microsoft.com/office/drawing/2014/main" id="{76F63F04-F2A1-8557-2977-965FDB43750E}"/>
              </a:ext>
            </a:extLst>
          </p:cNvPr>
          <p:cNvSpPr txBox="1"/>
          <p:nvPr/>
        </p:nvSpPr>
        <p:spPr>
          <a:xfrm>
            <a:off x="38100" y="1411931"/>
            <a:ext cx="1193800" cy="461665"/>
          </a:xfrm>
          <a:prstGeom prst="rect">
            <a:avLst/>
          </a:prstGeom>
          <a:noFill/>
        </p:spPr>
        <p:txBody>
          <a:bodyPr wrap="square" rtlCol="0">
            <a:spAutoFit/>
          </a:bodyPr>
          <a:lstStyle/>
          <a:p>
            <a:r>
              <a:rPr lang="en-GB" sz="1200">
                <a:solidFill>
                  <a:schemeClr val="bg1"/>
                </a:solidFill>
                <a:latin typeface="Tenorite" panose="00000500000000000000" pitchFamily="2" charset="0"/>
                <a:cs typeface="Arial" panose="020B0604020202020204" pitchFamily="34" charset="0"/>
              </a:rPr>
              <a:t>Executive Summary &gt;</a:t>
            </a:r>
          </a:p>
        </p:txBody>
      </p:sp>
      <p:sp>
        <p:nvSpPr>
          <p:cNvPr id="6" name="TextBox 5">
            <a:extLst>
              <a:ext uri="{FF2B5EF4-FFF2-40B4-BE49-F238E27FC236}">
                <a16:creationId xmlns:a16="http://schemas.microsoft.com/office/drawing/2014/main" id="{DE00FD57-508E-E210-C469-C95B86A07876}"/>
              </a:ext>
            </a:extLst>
          </p:cNvPr>
          <p:cNvSpPr txBox="1"/>
          <p:nvPr/>
        </p:nvSpPr>
        <p:spPr>
          <a:xfrm>
            <a:off x="38100" y="1924395"/>
            <a:ext cx="1193800" cy="276999"/>
          </a:xfrm>
          <a:prstGeom prst="rect">
            <a:avLst/>
          </a:prstGeom>
          <a:noFill/>
        </p:spPr>
        <p:txBody>
          <a:bodyPr wrap="square" rtlCol="0">
            <a:spAutoFit/>
          </a:bodyPr>
          <a:lstStyle/>
          <a:p>
            <a:r>
              <a:rPr lang="en-GB" sz="1200">
                <a:solidFill>
                  <a:schemeClr val="bg1"/>
                </a:solidFill>
                <a:latin typeface="Tenorite" panose="00000500000000000000" pitchFamily="2" charset="0"/>
                <a:cs typeface="Arial" panose="020B0604020202020204" pitchFamily="34" charset="0"/>
              </a:rPr>
              <a:t>Key Areas:</a:t>
            </a:r>
          </a:p>
        </p:txBody>
      </p:sp>
      <p:sp>
        <p:nvSpPr>
          <p:cNvPr id="7" name="TextBox 6">
            <a:hlinkClick r:id="rId5" action="ppaction://hlinksldjump"/>
            <a:extLst>
              <a:ext uri="{FF2B5EF4-FFF2-40B4-BE49-F238E27FC236}">
                <a16:creationId xmlns:a16="http://schemas.microsoft.com/office/drawing/2014/main" id="{778ED3F6-1A61-9A65-2876-E0BCB86FB9C7}"/>
              </a:ext>
            </a:extLst>
          </p:cNvPr>
          <p:cNvSpPr txBox="1"/>
          <p:nvPr/>
        </p:nvSpPr>
        <p:spPr>
          <a:xfrm>
            <a:off x="127000" y="2502612"/>
            <a:ext cx="1295400" cy="430887"/>
          </a:xfrm>
          <a:prstGeom prst="rect">
            <a:avLst/>
          </a:prstGeom>
          <a:noFill/>
        </p:spPr>
        <p:txBody>
          <a:bodyPr wrap="square" rtlCol="0">
            <a:spAutoFit/>
          </a:bodyPr>
          <a:lstStyle/>
          <a:p>
            <a:r>
              <a:rPr lang="en-GB" sz="1100">
                <a:solidFill>
                  <a:schemeClr val="bg1"/>
                </a:solidFill>
                <a:latin typeface="Tenorite" panose="00000500000000000000" pitchFamily="2" charset="0"/>
                <a:cs typeface="Arial" panose="020B0604020202020204" pitchFamily="34" charset="0"/>
              </a:rPr>
              <a:t>Gas Transporter Interactions </a:t>
            </a:r>
          </a:p>
        </p:txBody>
      </p:sp>
      <p:sp>
        <p:nvSpPr>
          <p:cNvPr id="14" name="TextBox 13">
            <a:hlinkClick r:id="rId6" action="ppaction://hlinksldjump"/>
            <a:extLst>
              <a:ext uri="{FF2B5EF4-FFF2-40B4-BE49-F238E27FC236}">
                <a16:creationId xmlns:a16="http://schemas.microsoft.com/office/drawing/2014/main" id="{B8C2ED36-F65B-B931-AE8B-17C6AE1030E6}"/>
              </a:ext>
            </a:extLst>
          </p:cNvPr>
          <p:cNvSpPr txBox="1"/>
          <p:nvPr/>
        </p:nvSpPr>
        <p:spPr>
          <a:xfrm>
            <a:off x="127000" y="3260970"/>
            <a:ext cx="1295400" cy="600164"/>
          </a:xfrm>
          <a:prstGeom prst="rect">
            <a:avLst/>
          </a:prstGeom>
          <a:noFill/>
        </p:spPr>
        <p:txBody>
          <a:bodyPr wrap="square" rtlCol="0">
            <a:spAutoFit/>
          </a:bodyPr>
          <a:lstStyle>
            <a:defPPr>
              <a:defRPr lang="en-US"/>
            </a:defPPr>
            <a:lvl1pPr>
              <a:defRPr sz="1100">
                <a:solidFill>
                  <a:schemeClr val="bg1"/>
                </a:solidFill>
                <a:latin typeface="Arial" panose="020B0604020202020204" pitchFamily="34" charset="0"/>
                <a:cs typeface="Arial" panose="020B0604020202020204" pitchFamily="34" charset="0"/>
              </a:defRPr>
            </a:lvl1pPr>
          </a:lstStyle>
          <a:p>
            <a:r>
              <a:rPr lang="en-GB">
                <a:latin typeface="Tenorite" panose="00000500000000000000" pitchFamily="2" charset="0"/>
              </a:rPr>
              <a:t>Gas and Electricity Interactions </a:t>
            </a:r>
          </a:p>
        </p:txBody>
      </p:sp>
      <p:sp>
        <p:nvSpPr>
          <p:cNvPr id="15" name="TextBox 14">
            <a:hlinkClick r:id="rId7" action="ppaction://hlinksldjump"/>
            <a:extLst>
              <a:ext uri="{FF2B5EF4-FFF2-40B4-BE49-F238E27FC236}">
                <a16:creationId xmlns:a16="http://schemas.microsoft.com/office/drawing/2014/main" id="{4A105DC6-C2A2-0554-7AB5-B792FCB488A1}"/>
              </a:ext>
            </a:extLst>
          </p:cNvPr>
          <p:cNvSpPr txBox="1"/>
          <p:nvPr/>
        </p:nvSpPr>
        <p:spPr>
          <a:xfrm>
            <a:off x="127000" y="3845573"/>
            <a:ext cx="1235782" cy="430887"/>
          </a:xfrm>
          <a:prstGeom prst="rect">
            <a:avLst/>
          </a:prstGeom>
          <a:noFill/>
        </p:spPr>
        <p:txBody>
          <a:bodyPr wrap="square" rtlCol="0">
            <a:spAutoFit/>
          </a:bodyPr>
          <a:lstStyle/>
          <a:p>
            <a:r>
              <a:rPr lang="en-GB" sz="1100">
                <a:solidFill>
                  <a:schemeClr val="bg1"/>
                </a:solidFill>
                <a:latin typeface="Tenorite" panose="00000500000000000000" pitchFamily="2" charset="0"/>
                <a:cs typeface="Arial" panose="020B0604020202020204" pitchFamily="34" charset="0"/>
              </a:rPr>
              <a:t>Public Communications </a:t>
            </a:r>
          </a:p>
        </p:txBody>
      </p:sp>
      <p:sp>
        <p:nvSpPr>
          <p:cNvPr id="16" name="TextBox 15">
            <a:hlinkClick r:id="rId8" action="ppaction://hlinksldjump"/>
            <a:extLst>
              <a:ext uri="{FF2B5EF4-FFF2-40B4-BE49-F238E27FC236}">
                <a16:creationId xmlns:a16="http://schemas.microsoft.com/office/drawing/2014/main" id="{2EFA37D2-FFD1-7BC6-3AC5-2E252E343EE7}"/>
              </a:ext>
            </a:extLst>
          </p:cNvPr>
          <p:cNvSpPr txBox="1"/>
          <p:nvPr/>
        </p:nvSpPr>
        <p:spPr>
          <a:xfrm>
            <a:off x="127000" y="2983091"/>
            <a:ext cx="1295400" cy="261610"/>
          </a:xfrm>
          <a:prstGeom prst="rect">
            <a:avLst/>
          </a:prstGeom>
          <a:noFill/>
        </p:spPr>
        <p:txBody>
          <a:bodyPr wrap="square" rtlCol="0">
            <a:spAutoFit/>
          </a:bodyPr>
          <a:lstStyle/>
          <a:p>
            <a:r>
              <a:rPr lang="en-GB" sz="1100">
                <a:solidFill>
                  <a:schemeClr val="bg1"/>
                </a:solidFill>
                <a:latin typeface="Tenorite" panose="00000500000000000000" pitchFamily="2" charset="0"/>
                <a:cs typeface="Arial" panose="020B0604020202020204" pitchFamily="34" charset="0"/>
              </a:rPr>
              <a:t>Load Shedding</a:t>
            </a:r>
          </a:p>
        </p:txBody>
      </p:sp>
      <p:sp>
        <p:nvSpPr>
          <p:cNvPr id="17" name="TextBox 16">
            <a:hlinkClick r:id="rId9" action="ppaction://hlinksldjump"/>
            <a:extLst>
              <a:ext uri="{FF2B5EF4-FFF2-40B4-BE49-F238E27FC236}">
                <a16:creationId xmlns:a16="http://schemas.microsoft.com/office/drawing/2014/main" id="{171ABDB8-6296-CBD6-5DA6-5487E402B84F}"/>
              </a:ext>
            </a:extLst>
          </p:cNvPr>
          <p:cNvSpPr txBox="1"/>
          <p:nvPr/>
        </p:nvSpPr>
        <p:spPr>
          <a:xfrm>
            <a:off x="127000" y="4301340"/>
            <a:ext cx="1295400" cy="261610"/>
          </a:xfrm>
          <a:prstGeom prst="rect">
            <a:avLst/>
          </a:prstGeom>
          <a:noFill/>
        </p:spPr>
        <p:txBody>
          <a:bodyPr wrap="square" rtlCol="0">
            <a:spAutoFit/>
          </a:bodyPr>
          <a:lstStyle>
            <a:defPPr>
              <a:defRPr lang="en-US"/>
            </a:defPPr>
            <a:lvl1pPr>
              <a:defRPr sz="1100">
                <a:solidFill>
                  <a:schemeClr val="bg1"/>
                </a:solidFill>
                <a:latin typeface="Arial" panose="020B0604020202020204" pitchFamily="34" charset="0"/>
                <a:cs typeface="Arial" panose="020B0604020202020204" pitchFamily="34" charset="0"/>
              </a:defRPr>
            </a:lvl1pPr>
          </a:lstStyle>
          <a:p>
            <a:r>
              <a:rPr lang="en-GB">
                <a:latin typeface="Tenorite" panose="00000500000000000000" pitchFamily="2" charset="0"/>
              </a:rPr>
              <a:t>Managing Supply</a:t>
            </a:r>
          </a:p>
        </p:txBody>
      </p:sp>
      <p:cxnSp>
        <p:nvCxnSpPr>
          <p:cNvPr id="20" name="Straight Connector 19">
            <a:extLst>
              <a:ext uri="{FF2B5EF4-FFF2-40B4-BE49-F238E27FC236}">
                <a16:creationId xmlns:a16="http://schemas.microsoft.com/office/drawing/2014/main" id="{F4A937C4-A1C2-2F5F-46DF-49F5ADC44C14}"/>
              </a:ext>
            </a:extLst>
          </p:cNvPr>
          <p:cNvCxnSpPr>
            <a:cxnSpLocks/>
          </p:cNvCxnSpPr>
          <p:nvPr/>
        </p:nvCxnSpPr>
        <p:spPr>
          <a:xfrm>
            <a:off x="127000" y="1380182"/>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475388E-2234-4DDA-1E54-D38B573A9BF7}"/>
              </a:ext>
            </a:extLst>
          </p:cNvPr>
          <p:cNvCxnSpPr>
            <a:cxnSpLocks/>
          </p:cNvCxnSpPr>
          <p:nvPr/>
        </p:nvCxnSpPr>
        <p:spPr>
          <a:xfrm>
            <a:off x="126207" y="1899296"/>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TextBox 28">
            <a:hlinkClick r:id="rId10" action="ppaction://hlinksldjump"/>
            <a:extLst>
              <a:ext uri="{FF2B5EF4-FFF2-40B4-BE49-F238E27FC236}">
                <a16:creationId xmlns:a16="http://schemas.microsoft.com/office/drawing/2014/main" id="{9BCBA24D-A928-1DBD-B83E-B715FCF714C4}"/>
              </a:ext>
            </a:extLst>
          </p:cNvPr>
          <p:cNvSpPr txBox="1"/>
          <p:nvPr/>
        </p:nvSpPr>
        <p:spPr>
          <a:xfrm>
            <a:off x="126202" y="2199735"/>
            <a:ext cx="1295400" cy="261610"/>
          </a:xfrm>
          <a:prstGeom prst="rect">
            <a:avLst/>
          </a:prstGeom>
          <a:noFill/>
        </p:spPr>
        <p:txBody>
          <a:bodyPr wrap="square" rtlCol="0">
            <a:spAutoFit/>
          </a:bodyPr>
          <a:lstStyle/>
          <a:p>
            <a:r>
              <a:rPr lang="en-GB" sz="1100">
                <a:solidFill>
                  <a:schemeClr val="bg1"/>
                </a:solidFill>
                <a:latin typeface="Tenorite" panose="00000500000000000000" pitchFamily="2" charset="0"/>
                <a:cs typeface="Arial" panose="020B0604020202020204" pitchFamily="34" charset="0"/>
              </a:rPr>
              <a:t>NGSE Strategy</a:t>
            </a:r>
          </a:p>
        </p:txBody>
      </p:sp>
      <p:sp>
        <p:nvSpPr>
          <p:cNvPr id="10" name="TextBox 9">
            <a:extLst>
              <a:ext uri="{FF2B5EF4-FFF2-40B4-BE49-F238E27FC236}">
                <a16:creationId xmlns:a16="http://schemas.microsoft.com/office/drawing/2014/main" id="{9B6BD302-751A-632C-2FFA-7C18456D2B7C}"/>
              </a:ext>
            </a:extLst>
          </p:cNvPr>
          <p:cNvSpPr txBox="1"/>
          <p:nvPr/>
        </p:nvSpPr>
        <p:spPr>
          <a:xfrm>
            <a:off x="-8743" y="68468"/>
            <a:ext cx="1468322" cy="830997"/>
          </a:xfrm>
          <a:prstGeom prst="rect">
            <a:avLst/>
          </a:prstGeom>
          <a:noFill/>
        </p:spPr>
        <p:txBody>
          <a:bodyPr wrap="square" rtlCol="0">
            <a:spAutoFit/>
          </a:bodyPr>
          <a:lstStyle/>
          <a:p>
            <a:r>
              <a:rPr lang="en-GB" sz="1200" b="1">
                <a:solidFill>
                  <a:schemeClr val="bg1"/>
                </a:solidFill>
                <a:latin typeface="Tenorite" panose="00000500000000000000" pitchFamily="2" charset="0"/>
                <a:cs typeface="Arial" panose="020B0604020202020204" pitchFamily="34" charset="0"/>
              </a:rPr>
              <a:t>NEC Industry Exercise Fahrenheit </a:t>
            </a:r>
            <a:r>
              <a:rPr lang="en-GB" sz="1200" b="1">
                <a:solidFill>
                  <a:schemeClr val="bg1">
                    <a:lumMod val="75000"/>
                  </a:schemeClr>
                </a:solidFill>
                <a:latin typeface="Tenorite" panose="00000500000000000000" pitchFamily="2" charset="0"/>
                <a:cs typeface="Arial" panose="020B0604020202020204" pitchFamily="34" charset="0"/>
              </a:rPr>
              <a:t>2024 Post Exercise Report  </a:t>
            </a:r>
          </a:p>
        </p:txBody>
      </p:sp>
      <p:sp>
        <p:nvSpPr>
          <p:cNvPr id="11" name="TextBox 10">
            <a:hlinkClick r:id="rId11" action="ppaction://hlinksldjump"/>
            <a:extLst>
              <a:ext uri="{FF2B5EF4-FFF2-40B4-BE49-F238E27FC236}">
                <a16:creationId xmlns:a16="http://schemas.microsoft.com/office/drawing/2014/main" id="{84413F80-62E0-F182-7CA9-CBE921428EA4}"/>
              </a:ext>
            </a:extLst>
          </p:cNvPr>
          <p:cNvSpPr txBox="1"/>
          <p:nvPr/>
        </p:nvSpPr>
        <p:spPr>
          <a:xfrm>
            <a:off x="38100" y="4639813"/>
            <a:ext cx="1193800" cy="461665"/>
          </a:xfrm>
          <a:prstGeom prst="rect">
            <a:avLst/>
          </a:prstGeom>
          <a:noFill/>
        </p:spPr>
        <p:txBody>
          <a:bodyPr wrap="square" rtlCol="0">
            <a:spAutoFit/>
          </a:bodyPr>
          <a:lstStyle>
            <a:defPPr>
              <a:defRPr lang="en-US"/>
            </a:defPPr>
            <a:lvl1pPr>
              <a:defRPr sz="1200">
                <a:solidFill>
                  <a:schemeClr val="bg1"/>
                </a:solidFill>
                <a:latin typeface="Tenorite" panose="00000500000000000000" pitchFamily="2" charset="0"/>
                <a:cs typeface="Arial" panose="020B0604020202020204" pitchFamily="34" charset="0"/>
              </a:defRPr>
            </a:lvl1pPr>
          </a:lstStyle>
          <a:p>
            <a:r>
              <a:rPr lang="en-GB"/>
              <a:t>Learning Points&gt;</a:t>
            </a:r>
          </a:p>
        </p:txBody>
      </p:sp>
      <p:sp>
        <p:nvSpPr>
          <p:cNvPr id="12" name="TextBox 11">
            <a:hlinkClick r:id="rId12" action="ppaction://hlinksldjump"/>
            <a:extLst>
              <a:ext uri="{FF2B5EF4-FFF2-40B4-BE49-F238E27FC236}">
                <a16:creationId xmlns:a16="http://schemas.microsoft.com/office/drawing/2014/main" id="{D7AEF0C3-8665-ED96-AAD6-B416D083D5CE}"/>
              </a:ext>
            </a:extLst>
          </p:cNvPr>
          <p:cNvSpPr txBox="1"/>
          <p:nvPr/>
        </p:nvSpPr>
        <p:spPr>
          <a:xfrm>
            <a:off x="38100" y="5606283"/>
            <a:ext cx="1193800" cy="276999"/>
          </a:xfrm>
          <a:prstGeom prst="rect">
            <a:avLst/>
          </a:prstGeom>
          <a:noFill/>
        </p:spPr>
        <p:txBody>
          <a:bodyPr wrap="square" rtlCol="0">
            <a:spAutoFit/>
          </a:bodyPr>
          <a:lstStyle/>
          <a:p>
            <a:r>
              <a:rPr lang="en-GB" sz="1200">
                <a:solidFill>
                  <a:schemeClr val="bg1"/>
                </a:solidFill>
                <a:latin typeface="Tenorite" panose="00000500000000000000" pitchFamily="2" charset="0"/>
                <a:cs typeface="Arial" panose="020B0604020202020204" pitchFamily="34" charset="0"/>
              </a:rPr>
              <a:t>Appendices &gt;</a:t>
            </a:r>
          </a:p>
        </p:txBody>
      </p:sp>
      <p:cxnSp>
        <p:nvCxnSpPr>
          <p:cNvPr id="13" name="Straight Connector 12">
            <a:extLst>
              <a:ext uri="{FF2B5EF4-FFF2-40B4-BE49-F238E27FC236}">
                <a16:creationId xmlns:a16="http://schemas.microsoft.com/office/drawing/2014/main" id="{DFA48759-D494-4EDA-D9C9-B3816D9AA471}"/>
              </a:ext>
            </a:extLst>
          </p:cNvPr>
          <p:cNvCxnSpPr>
            <a:cxnSpLocks/>
          </p:cNvCxnSpPr>
          <p:nvPr/>
        </p:nvCxnSpPr>
        <p:spPr>
          <a:xfrm>
            <a:off x="126203" y="4621660"/>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1B145BF-F28F-F42C-6023-D725B9BD4BD8}"/>
              </a:ext>
            </a:extLst>
          </p:cNvPr>
          <p:cNvCxnSpPr>
            <a:cxnSpLocks/>
          </p:cNvCxnSpPr>
          <p:nvPr/>
        </p:nvCxnSpPr>
        <p:spPr>
          <a:xfrm>
            <a:off x="111533" y="5595537"/>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68BC3630-4AFE-EC7B-11C0-52D0FABE9D11}"/>
              </a:ext>
            </a:extLst>
          </p:cNvPr>
          <p:cNvCxnSpPr>
            <a:cxnSpLocks/>
          </p:cNvCxnSpPr>
          <p:nvPr/>
        </p:nvCxnSpPr>
        <p:spPr>
          <a:xfrm>
            <a:off x="126203" y="5886635"/>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7" name="TextBox 36">
            <a:hlinkClick r:id="rId13" action="ppaction://hlinksldjump"/>
            <a:extLst>
              <a:ext uri="{FF2B5EF4-FFF2-40B4-BE49-F238E27FC236}">
                <a16:creationId xmlns:a16="http://schemas.microsoft.com/office/drawing/2014/main" id="{91DAB5CE-B316-2268-3342-FB3EC14039DD}"/>
              </a:ext>
            </a:extLst>
          </p:cNvPr>
          <p:cNvSpPr txBox="1"/>
          <p:nvPr/>
        </p:nvSpPr>
        <p:spPr>
          <a:xfrm>
            <a:off x="38100" y="5127751"/>
            <a:ext cx="1375161" cy="461665"/>
          </a:xfrm>
          <a:prstGeom prst="rect">
            <a:avLst/>
          </a:prstGeom>
          <a:solidFill>
            <a:schemeClr val="accent6">
              <a:lumMod val="60000"/>
              <a:lumOff val="40000"/>
            </a:schemeClr>
          </a:solidFill>
        </p:spPr>
        <p:txBody>
          <a:bodyPr wrap="square" rtlCol="0">
            <a:spAutoFit/>
          </a:bodyPr>
          <a:lstStyle>
            <a:defPPr>
              <a:defRPr lang="en-US"/>
            </a:defPPr>
            <a:lvl1pPr>
              <a:defRPr sz="1200">
                <a:solidFill>
                  <a:schemeClr val="bg1"/>
                </a:solidFill>
                <a:latin typeface="Tenorite" panose="00000500000000000000" pitchFamily="2" charset="0"/>
                <a:cs typeface="Arial" panose="020B0604020202020204" pitchFamily="34" charset="0"/>
              </a:defRPr>
            </a:lvl1pPr>
          </a:lstStyle>
          <a:p>
            <a:r>
              <a:rPr lang="en-GB"/>
              <a:t>Progress since 2023 Ex Everest &gt;  </a:t>
            </a:r>
          </a:p>
        </p:txBody>
      </p:sp>
      <p:cxnSp>
        <p:nvCxnSpPr>
          <p:cNvPr id="38" name="Straight Connector 37">
            <a:extLst>
              <a:ext uri="{FF2B5EF4-FFF2-40B4-BE49-F238E27FC236}">
                <a16:creationId xmlns:a16="http://schemas.microsoft.com/office/drawing/2014/main" id="{43BE6DBF-EF62-4682-E921-26911960E9CC}"/>
              </a:ext>
            </a:extLst>
          </p:cNvPr>
          <p:cNvCxnSpPr>
            <a:cxnSpLocks/>
          </p:cNvCxnSpPr>
          <p:nvPr/>
        </p:nvCxnSpPr>
        <p:spPr>
          <a:xfrm>
            <a:off x="107995" y="5111816"/>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7CEBF4D-3CD0-C415-8D14-7D52AA257F97}"/>
              </a:ext>
            </a:extLst>
          </p:cNvPr>
          <p:cNvCxnSpPr>
            <a:cxnSpLocks/>
          </p:cNvCxnSpPr>
          <p:nvPr/>
        </p:nvCxnSpPr>
        <p:spPr>
          <a:xfrm>
            <a:off x="126203" y="5886635"/>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40" name="Graphic 39" descr="Books with solid fill">
            <a:hlinkClick r:id="rId14" action="ppaction://hlinksldjump"/>
            <a:extLst>
              <a:ext uri="{FF2B5EF4-FFF2-40B4-BE49-F238E27FC236}">
                <a16:creationId xmlns:a16="http://schemas.microsoft.com/office/drawing/2014/main" id="{5D421342-DC79-0562-8871-7122AB73478B}"/>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04085" y="6483657"/>
            <a:ext cx="288000" cy="288000"/>
          </a:xfrm>
          <a:prstGeom prst="rect">
            <a:avLst/>
          </a:prstGeom>
        </p:spPr>
      </p:pic>
      <p:pic>
        <p:nvPicPr>
          <p:cNvPr id="41" name="Graphic 40" descr="Circle with left arrow outline">
            <a:hlinkClick r:id="" action="ppaction://hlinkshowjump?jump=nextslide"/>
            <a:extLst>
              <a:ext uri="{FF2B5EF4-FFF2-40B4-BE49-F238E27FC236}">
                <a16:creationId xmlns:a16="http://schemas.microsoft.com/office/drawing/2014/main" id="{1B2526E8-091C-1FAA-3D24-DF118CFFDE5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079555" y="6477050"/>
            <a:ext cx="288000" cy="288000"/>
          </a:xfrm>
          <a:prstGeom prst="rect">
            <a:avLst/>
          </a:prstGeom>
        </p:spPr>
      </p:pic>
      <p:pic>
        <p:nvPicPr>
          <p:cNvPr id="42" name="Graphic 41" descr="Home with solid fill">
            <a:hlinkClick r:id="rId19" action="ppaction://hlinksldjump"/>
            <a:extLst>
              <a:ext uri="{FF2B5EF4-FFF2-40B4-BE49-F238E27FC236}">
                <a16:creationId xmlns:a16="http://schemas.microsoft.com/office/drawing/2014/main" id="{98C4D56E-CECD-8FAE-4955-B7FC257DE9C9}"/>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69310" y="6483657"/>
            <a:ext cx="288000" cy="288000"/>
          </a:xfrm>
          <a:prstGeom prst="rect">
            <a:avLst/>
          </a:prstGeom>
        </p:spPr>
      </p:pic>
      <p:pic>
        <p:nvPicPr>
          <p:cNvPr id="43" name="Graphic 42" descr="Circle with left arrow outline">
            <a:hlinkClick r:id="" action="ppaction://hlinkshowjump?jump=previousslide"/>
            <a:extLst>
              <a:ext uri="{FF2B5EF4-FFF2-40B4-BE49-F238E27FC236}">
                <a16:creationId xmlns:a16="http://schemas.microsoft.com/office/drawing/2014/main" id="{AFBC616C-D779-B39F-64D3-F74D9D8BD9D8}"/>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rot="10800000">
            <a:off x="741098" y="6477151"/>
            <a:ext cx="288000" cy="288000"/>
          </a:xfrm>
          <a:prstGeom prst="rect">
            <a:avLst/>
          </a:prstGeom>
        </p:spPr>
      </p:pic>
    </p:spTree>
    <p:extLst>
      <p:ext uri="{BB962C8B-B14F-4D97-AF65-F5344CB8AC3E}">
        <p14:creationId xmlns:p14="http://schemas.microsoft.com/office/powerpoint/2010/main" val="5558103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D6E1D-28A8-4015-8CBB-1A73349B26B9}"/>
              </a:ext>
            </a:extLst>
          </p:cNvPr>
          <p:cNvSpPr>
            <a:spLocks noGrp="1"/>
          </p:cNvSpPr>
          <p:nvPr>
            <p:ph type="title" idx="4294967295"/>
          </p:nvPr>
        </p:nvSpPr>
        <p:spPr>
          <a:xfrm>
            <a:off x="1676400" y="-75765"/>
            <a:ext cx="8394700" cy="1325563"/>
          </a:xfrm>
        </p:spPr>
        <p:txBody>
          <a:bodyPr>
            <a:normAutofit/>
          </a:bodyPr>
          <a:lstStyle/>
          <a:p>
            <a:r>
              <a:rPr lang="en-GB" sz="3200" b="1">
                <a:solidFill>
                  <a:schemeClr val="tx1">
                    <a:lumMod val="65000"/>
                    <a:lumOff val="35000"/>
                  </a:schemeClr>
                </a:solidFill>
                <a:latin typeface="Tenorite" panose="00000500000000000000" pitchFamily="2" charset="0"/>
                <a:cs typeface="Arial" panose="020B0604020202020204" pitchFamily="34" charset="0"/>
              </a:rPr>
              <a:t>Progress Since Exercise ‘Everest’ (2023)</a:t>
            </a:r>
          </a:p>
        </p:txBody>
      </p:sp>
      <p:graphicFrame>
        <p:nvGraphicFramePr>
          <p:cNvPr id="50" name="Table 49">
            <a:extLst>
              <a:ext uri="{FF2B5EF4-FFF2-40B4-BE49-F238E27FC236}">
                <a16:creationId xmlns:a16="http://schemas.microsoft.com/office/drawing/2014/main" id="{65AD90FB-6CF3-4A38-B552-4EACF56E84FC}"/>
              </a:ext>
            </a:extLst>
          </p:cNvPr>
          <p:cNvGraphicFramePr>
            <a:graphicFrameLocks noGrp="1"/>
          </p:cNvGraphicFramePr>
          <p:nvPr>
            <p:extLst>
              <p:ext uri="{D42A27DB-BD31-4B8C-83A1-F6EECF244321}">
                <p14:modId xmlns:p14="http://schemas.microsoft.com/office/powerpoint/2010/main" val="1013574544"/>
              </p:ext>
            </p:extLst>
          </p:nvPr>
        </p:nvGraphicFramePr>
        <p:xfrm>
          <a:off x="1784921" y="1019224"/>
          <a:ext cx="10058997" cy="5069012"/>
        </p:xfrm>
        <a:graphic>
          <a:graphicData uri="http://schemas.openxmlformats.org/drawingml/2006/table">
            <a:tbl>
              <a:tblPr>
                <a:tableStyleId>{16D9F66E-5EB9-4882-86FB-DCBF35E3C3E4}</a:tableStyleId>
              </a:tblPr>
              <a:tblGrid>
                <a:gridCol w="2880000">
                  <a:extLst>
                    <a:ext uri="{9D8B030D-6E8A-4147-A177-3AD203B41FA5}">
                      <a16:colId xmlns:a16="http://schemas.microsoft.com/office/drawing/2014/main" val="578829895"/>
                    </a:ext>
                  </a:extLst>
                </a:gridCol>
                <a:gridCol w="5671986">
                  <a:extLst>
                    <a:ext uri="{9D8B030D-6E8A-4147-A177-3AD203B41FA5}">
                      <a16:colId xmlns:a16="http://schemas.microsoft.com/office/drawing/2014/main" val="3818172901"/>
                    </a:ext>
                  </a:extLst>
                </a:gridCol>
                <a:gridCol w="1507011">
                  <a:extLst>
                    <a:ext uri="{9D8B030D-6E8A-4147-A177-3AD203B41FA5}">
                      <a16:colId xmlns:a16="http://schemas.microsoft.com/office/drawing/2014/main" val="1622958534"/>
                    </a:ext>
                  </a:extLst>
                </a:gridCol>
              </a:tblGrid>
              <a:tr h="240305">
                <a:tc>
                  <a:txBody>
                    <a:bodyPr/>
                    <a:lstStyle/>
                    <a:p>
                      <a:pPr algn="l" rtl="0" fontAlgn="base"/>
                      <a:r>
                        <a:rPr lang="en-GB" sz="1100" b="1" kern="1200" dirty="0">
                          <a:solidFill>
                            <a:schemeClr val="bg1"/>
                          </a:solidFill>
                          <a:effectLst/>
                          <a:latin typeface="Tenorite"/>
                          <a:cs typeface="Arial"/>
                        </a:rPr>
                        <a:t>Learning Points From Exercise Everest</a:t>
                      </a:r>
                      <a:endParaRPr lang="en-GB" sz="1100" b="1" i="0" dirty="0">
                        <a:solidFill>
                          <a:schemeClr val="bg1"/>
                        </a:solidFill>
                        <a:effectLst/>
                        <a:latin typeface="Tenorite"/>
                        <a:cs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algn="l" rtl="0" fontAlgn="base"/>
                      <a:r>
                        <a:rPr lang="en-GB" sz="1100" b="1" kern="1200" dirty="0">
                          <a:solidFill>
                            <a:schemeClr val="bg1"/>
                          </a:solidFill>
                          <a:effectLst/>
                          <a:latin typeface="Tenorite"/>
                          <a:cs typeface="Arial"/>
                        </a:rPr>
                        <a:t>Progress</a:t>
                      </a:r>
                      <a:endParaRPr lang="en-GB" sz="1100" b="1" i="0" dirty="0">
                        <a:solidFill>
                          <a:schemeClr val="bg1"/>
                        </a:solidFill>
                        <a:effectLst/>
                        <a:latin typeface="Tenorite"/>
                        <a:cs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algn="l" rtl="0" fontAlgn="base"/>
                      <a:r>
                        <a:rPr lang="en-GB" sz="1100" b="1" dirty="0">
                          <a:solidFill>
                            <a:schemeClr val="bg1"/>
                          </a:solidFill>
                          <a:effectLst/>
                          <a:latin typeface="Tenorite"/>
                          <a:cs typeface="Arial"/>
                        </a:rPr>
                        <a:t>Status</a:t>
                      </a:r>
                      <a:endParaRPr lang="en-GB" sz="1100" b="1" i="0" dirty="0">
                        <a:solidFill>
                          <a:schemeClr val="bg1"/>
                        </a:solidFill>
                        <a:effectLst/>
                        <a:latin typeface="Tenorite"/>
                        <a:cs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2747827926"/>
                  </a:ext>
                </a:extLst>
              </a:tr>
              <a:tr h="225377">
                <a:tc gridSpan="3">
                  <a:txBody>
                    <a:bodyPr/>
                    <a:lstStyle/>
                    <a:p>
                      <a:pPr algn="l" rtl="0" fontAlgn="base"/>
                      <a:r>
                        <a:rPr lang="en-GB" sz="1100" b="1" dirty="0">
                          <a:solidFill>
                            <a:schemeClr val="bg1"/>
                          </a:solidFill>
                          <a:effectLst/>
                          <a:latin typeface="Tenorite"/>
                          <a:cs typeface="Arial"/>
                        </a:rPr>
                        <a:t>NGSE Strategy</a:t>
                      </a:r>
                      <a:endParaRPr lang="en-GB" sz="1100" b="1" i="0" dirty="0">
                        <a:solidFill>
                          <a:schemeClr val="bg1"/>
                        </a:solidFill>
                        <a:effectLst/>
                        <a:latin typeface="Tenorite"/>
                        <a:cs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hMerge="1">
                  <a:txBody>
                    <a:bodyPr/>
                    <a:lstStyle/>
                    <a:p>
                      <a:endParaRPr lang="en-GB"/>
                    </a:p>
                  </a:txBody>
                  <a:tcPr/>
                </a:tc>
                <a:tc hMerge="1">
                  <a:txBody>
                    <a:bodyPr/>
                    <a:lstStyle/>
                    <a:p>
                      <a:pPr algn="l" rtl="0" fontAlgn="base"/>
                      <a:endParaRPr lang="en-GB" sz="900" b="1" i="0">
                        <a:solidFill>
                          <a:schemeClr val="bg1"/>
                        </a:solidFill>
                        <a:effectLst/>
                        <a:latin typeface="Arial" panose="020B0604020202020204" pitchFamily="34" charset="0"/>
                        <a:cs typeface="Arial" panose="020B0604020202020204" pitchFamily="34" charset="0"/>
                      </a:endParaRPr>
                    </a:p>
                  </a:txBody>
                  <a:tcPr anchor="ctr">
                    <a:solidFill>
                      <a:srgbClr val="00857A"/>
                    </a:solidFill>
                  </a:tcPr>
                </a:tc>
                <a:extLst>
                  <a:ext uri="{0D108BD9-81ED-4DB2-BD59-A6C34878D82A}">
                    <a16:rowId xmlns:a16="http://schemas.microsoft.com/office/drawing/2014/main" val="4124075057"/>
                  </a:ext>
                </a:extLst>
              </a:tr>
              <a:tr h="1498186">
                <a:tc>
                  <a:txBody>
                    <a:bodyPr/>
                    <a:lstStyle/>
                    <a:p>
                      <a:pPr marL="0" marR="0" lvl="0" indent="0" algn="l" defTabSz="914400" rtl="0" eaLnBrk="1" fontAlgn="base" latinLnBrk="0" hangingPunct="1">
                        <a:lnSpc>
                          <a:spcPct val="100000"/>
                        </a:lnSpc>
                        <a:spcBef>
                          <a:spcPts val="0"/>
                        </a:spcBef>
                        <a:spcAft>
                          <a:spcPts val="0"/>
                        </a:spcAft>
                        <a:buClrTx/>
                        <a:buSzTx/>
                        <a:buFont typeface="+mj-lt"/>
                        <a:buNone/>
                        <a:tabLst/>
                        <a:defRPr/>
                      </a:pPr>
                      <a:r>
                        <a:rPr lang="en-GB" sz="1200" kern="1200" dirty="0">
                          <a:solidFill>
                            <a:srgbClr val="66666A"/>
                          </a:solidFill>
                          <a:effectLst/>
                          <a:latin typeface="Tenorite"/>
                          <a:ea typeface="+mn-ea"/>
                          <a:cs typeface="Arial"/>
                        </a:rPr>
                        <a:t>3. Remedial action is required to assure the Supplementary Transporters, which operate Supplementary Systems, are a core element of NGSE response activities, actively feeding into strategy formation and that they are included in future exercises.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rtl="0" eaLnBrk="1" fontAlgn="base" latinLnBrk="0" hangingPunct="1">
                        <a:lnSpc>
                          <a:spcPct val="100000"/>
                        </a:lnSpc>
                        <a:spcBef>
                          <a:spcPts val="0"/>
                        </a:spcBef>
                        <a:spcAft>
                          <a:spcPts val="0"/>
                        </a:spcAft>
                        <a:buClrTx/>
                        <a:buSzTx/>
                        <a:buFont typeface="+mj-lt"/>
                        <a:buNone/>
                      </a:pPr>
                      <a:r>
                        <a:rPr lang="en-GB" sz="1200" kern="1200" dirty="0">
                          <a:solidFill>
                            <a:srgbClr val="66666A"/>
                          </a:solidFill>
                          <a:effectLst/>
                          <a:latin typeface="Tenorite"/>
                          <a:ea typeface="+mn-ea"/>
                          <a:cs typeface="Arial"/>
                        </a:rPr>
                        <a:t>IGTs were actively involved in Exercise Fahrenheit and will be invited to participate in future exercises, progress in this area will be monitored in exercises scheduled for 2025.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a:lnSpc>
                          <a:spcPct val="100000"/>
                        </a:lnSpc>
                        <a:spcBef>
                          <a:spcPts val="0"/>
                        </a:spcBef>
                        <a:spcAft>
                          <a:spcPts val="0"/>
                        </a:spcAft>
                        <a:buNone/>
                        <a:tabLst/>
                        <a:defRPr/>
                      </a:pPr>
                      <a:r>
                        <a:rPr lang="en-GB" sz="1200" b="1" i="0" u="none" strike="noStrike" kern="1200" cap="none" spc="0" normalizeH="0" baseline="0" noProof="0" dirty="0">
                          <a:ln>
                            <a:noFill/>
                          </a:ln>
                          <a:solidFill>
                            <a:srgbClr val="00B050"/>
                          </a:solidFill>
                          <a:effectLst/>
                          <a:uLnTx/>
                          <a:uFillTx/>
                          <a:latin typeface="Tenorite"/>
                        </a:rPr>
                        <a:t>Complete</a:t>
                      </a:r>
                      <a:endParaRPr kumimoji="0"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Tenorite" panose="00000500000000000000" pitchFamily="2"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083940120"/>
                  </a:ext>
                </a:extLst>
              </a:tr>
              <a:tr h="1498186">
                <a:tc>
                  <a:txBody>
                    <a:bodyPr/>
                    <a:lstStyle/>
                    <a:p>
                      <a:pPr marL="0" marR="0" lvl="0" indent="0" algn="l" defTabSz="914400" rtl="0" eaLnBrk="1" fontAlgn="base" latinLnBrk="0" hangingPunct="1">
                        <a:lnSpc>
                          <a:spcPct val="100000"/>
                        </a:lnSpc>
                        <a:spcBef>
                          <a:spcPts val="0"/>
                        </a:spcBef>
                        <a:spcAft>
                          <a:spcPts val="0"/>
                        </a:spcAft>
                        <a:buClrTx/>
                        <a:buSzTx/>
                        <a:buFont typeface="+mj-lt"/>
                        <a:buNone/>
                        <a:tabLst/>
                        <a:defRPr/>
                      </a:pPr>
                      <a:r>
                        <a:rPr lang="en-GB" sz="1200" kern="1200" dirty="0">
                          <a:solidFill>
                            <a:srgbClr val="66666A"/>
                          </a:solidFill>
                          <a:effectLst/>
                          <a:latin typeface="Tenorite"/>
                          <a:ea typeface="+mn-ea"/>
                          <a:cs typeface="Arial"/>
                        </a:rPr>
                        <a:t>4. Further clarification is required to refine the interaction protocol between DESNZ and the NEC, to ensure appropriate engagement between parties in response activities.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just" defTabSz="914400" rtl="0" eaLnBrk="1" fontAlgn="base" latinLnBrk="0" hangingPunct="1"/>
                      <a:r>
                        <a:rPr lang="en-GB" sz="1200" kern="1200" dirty="0">
                          <a:solidFill>
                            <a:srgbClr val="66666A"/>
                          </a:solidFill>
                          <a:effectLst/>
                          <a:latin typeface="Tenorite" panose="00000500000000000000" pitchFamily="2" charset="0"/>
                          <a:ea typeface="+mn-ea"/>
                          <a:cs typeface="Arial" panose="020B0604020202020204" pitchFamily="34" charset="0"/>
                        </a:rPr>
                        <a:t>This protocol was renewed for winter 24/25 in collaboration between NGT, the Office of the NCC, DESNZ and the HSE. The protocol was tested and validated during Exercise Fahrenheit wit h no further learnings identified. </a:t>
                      </a:r>
                      <a:endParaRPr lang="en-NZ" sz="1200" kern="1200" dirty="0">
                        <a:solidFill>
                          <a:srgbClr val="66666A"/>
                        </a:solidFill>
                        <a:effectLst/>
                        <a:latin typeface="Tenorite" panose="00000500000000000000" pitchFamily="2"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B050"/>
                          </a:solidFill>
                          <a:effectLst/>
                          <a:uLnTx/>
                          <a:uFillTx/>
                          <a:latin typeface="Tenorite" panose="00000500000000000000" pitchFamily="2" charset="0"/>
                          <a:ea typeface="+mn-ea"/>
                          <a:cs typeface="Arial" panose="020B0604020202020204" pitchFamily="34" charset="0"/>
                        </a:rPr>
                        <a:t>Complete</a:t>
                      </a:r>
                      <a:endParaRPr kumimoji="0" lang="en-GB" sz="1200" b="0" i="0" u="none" strike="noStrike" kern="1200" cap="none" spc="0" normalizeH="0" baseline="0" noProof="0" dirty="0">
                        <a:ln>
                          <a:noFill/>
                        </a:ln>
                        <a:solidFill>
                          <a:prstClr val="black"/>
                        </a:solidFill>
                        <a:effectLst/>
                        <a:uLnTx/>
                        <a:uFillTx/>
                        <a:latin typeface="Tenorite" panose="00000500000000000000" pitchFamily="2"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81356150"/>
                  </a:ext>
                </a:extLst>
              </a:tr>
              <a:tr h="1498186">
                <a:tc>
                  <a:txBody>
                    <a:bodyPr/>
                    <a:lstStyle/>
                    <a:p>
                      <a:pPr marL="0" marR="0" lvl="0" indent="0" algn="l" defTabSz="914400" rtl="0" eaLnBrk="1" fontAlgn="base" latinLnBrk="0" hangingPunct="1">
                        <a:lnSpc>
                          <a:spcPct val="100000"/>
                        </a:lnSpc>
                        <a:spcBef>
                          <a:spcPts val="0"/>
                        </a:spcBef>
                        <a:spcAft>
                          <a:spcPts val="0"/>
                        </a:spcAft>
                        <a:buClrTx/>
                        <a:buSzTx/>
                        <a:buFont typeface="+mj-lt"/>
                        <a:buNone/>
                        <a:tabLst/>
                        <a:defRPr/>
                      </a:pPr>
                      <a:r>
                        <a:rPr lang="en-GB" sz="1200" kern="1200" dirty="0">
                          <a:solidFill>
                            <a:srgbClr val="66666A"/>
                          </a:solidFill>
                          <a:effectLst/>
                          <a:latin typeface="Tenorite"/>
                          <a:ea typeface="+mn-ea"/>
                          <a:cs typeface="Arial"/>
                        </a:rPr>
                        <a:t>5. Work already undertaken to proceduralise a direction for the NEC to instruct Priority Customers to ‘minimise flows’, requires to be presented to the relevant stakeholder groups for awareness, with a view to making the required changes and to allow testing in the 2024 exercise.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just" defTabSz="914400" rtl="0" eaLnBrk="1" fontAlgn="base" latinLnBrk="0" hangingPunct="1"/>
                      <a:r>
                        <a:rPr lang="en-GB" sz="1200" kern="1200" dirty="0">
                          <a:solidFill>
                            <a:srgbClr val="66666A"/>
                          </a:solidFill>
                          <a:effectLst/>
                          <a:latin typeface="Tenorite" panose="00000500000000000000" pitchFamily="2" charset="0"/>
                          <a:ea typeface="+mn-ea"/>
                          <a:cs typeface="Arial" panose="020B0604020202020204" pitchFamily="34" charset="0"/>
                        </a:rPr>
                        <a:t>This arrangement is now fully embedded into industry process with all relevant customers informed of the changes and the process to issue a minimise flows direction tested during exercise Fahrenheit. The E1 Network Gas Supply Emergency procedure has been updated to version 12.1 to reflect this change. </a:t>
                      </a:r>
                      <a:endParaRPr lang="en-NZ" sz="1200" kern="1200" dirty="0">
                        <a:solidFill>
                          <a:srgbClr val="66666A"/>
                        </a:solidFill>
                        <a:effectLst/>
                        <a:latin typeface="Tenorite" panose="00000500000000000000" pitchFamily="2"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B050"/>
                          </a:solidFill>
                          <a:effectLst/>
                          <a:uLnTx/>
                          <a:uFillTx/>
                          <a:latin typeface="Tenorite" panose="00000500000000000000" pitchFamily="2" charset="0"/>
                          <a:ea typeface="+mn-ea"/>
                          <a:cs typeface="Arial" panose="020B0604020202020204" pitchFamily="34" charset="0"/>
                        </a:rPr>
                        <a:t>Complete</a:t>
                      </a:r>
                      <a:endParaRPr kumimoji="0" lang="en-GB" sz="1200" b="0" i="0" u="none" strike="noStrike" kern="1200" cap="none" spc="0" normalizeH="0" baseline="0" noProof="0" dirty="0">
                        <a:ln>
                          <a:noFill/>
                        </a:ln>
                        <a:solidFill>
                          <a:prstClr val="black"/>
                        </a:solidFill>
                        <a:effectLst/>
                        <a:uLnTx/>
                        <a:uFillTx/>
                        <a:latin typeface="Tenorite" panose="00000500000000000000" pitchFamily="2"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880205443"/>
                  </a:ext>
                </a:extLst>
              </a:tr>
            </a:tbl>
          </a:graphicData>
        </a:graphic>
      </p:graphicFrame>
      <p:sp>
        <p:nvSpPr>
          <p:cNvPr id="8" name="Footer Placeholder 2">
            <a:extLst>
              <a:ext uri="{FF2B5EF4-FFF2-40B4-BE49-F238E27FC236}">
                <a16:creationId xmlns:a16="http://schemas.microsoft.com/office/drawing/2014/main" id="{130D3398-0D28-E245-6459-F072A9DB81D4}"/>
              </a:ext>
            </a:extLst>
          </p:cNvPr>
          <p:cNvSpPr>
            <a:spLocks noGrp="1"/>
          </p:cNvSpPr>
          <p:nvPr>
            <p:ph type="ftr" sz="quarter" idx="11"/>
          </p:nvPr>
        </p:nvSpPr>
        <p:spPr>
          <a:xfrm>
            <a:off x="9142581" y="6559401"/>
            <a:ext cx="2573141" cy="213995"/>
          </a:xfrm>
        </p:spPr>
        <p:txBody>
          <a:bodyPr/>
          <a:lstStyle/>
          <a:p>
            <a:r>
              <a:rPr lang="en-GB" b="1">
                <a:solidFill>
                  <a:schemeClr val="tx2"/>
                </a:solidFill>
                <a:latin typeface="Tenorite" panose="00000500000000000000" pitchFamily="2" charset="0"/>
              </a:rPr>
              <a:t>NEC Industry Exercise Fahrenheit </a:t>
            </a:r>
            <a:r>
              <a:rPr lang="en-GB">
                <a:solidFill>
                  <a:schemeClr val="tx2"/>
                </a:solidFill>
                <a:latin typeface="Tenorite" panose="00000500000000000000" pitchFamily="2" charset="0"/>
              </a:rPr>
              <a:t>│ 2024</a:t>
            </a:r>
          </a:p>
        </p:txBody>
      </p:sp>
      <p:sp>
        <p:nvSpPr>
          <p:cNvPr id="9" name="Slide Number Placeholder 3">
            <a:extLst>
              <a:ext uri="{FF2B5EF4-FFF2-40B4-BE49-F238E27FC236}">
                <a16:creationId xmlns:a16="http://schemas.microsoft.com/office/drawing/2014/main" id="{BB538CDE-BC24-6F87-A3A5-918D11EDF771}"/>
              </a:ext>
            </a:extLst>
          </p:cNvPr>
          <p:cNvSpPr>
            <a:spLocks noGrp="1"/>
          </p:cNvSpPr>
          <p:nvPr>
            <p:ph type="sldNum" sz="quarter" idx="12"/>
          </p:nvPr>
        </p:nvSpPr>
        <p:spPr>
          <a:xfrm>
            <a:off x="11683825" y="6564592"/>
            <a:ext cx="468000" cy="213995"/>
          </a:xfrm>
        </p:spPr>
        <p:txBody>
          <a:bodyPr/>
          <a:lstStyle/>
          <a:p>
            <a:r>
              <a:rPr lang="en-GB">
                <a:solidFill>
                  <a:schemeClr val="tx2"/>
                </a:solidFill>
                <a:latin typeface="Tenorite" panose="00000500000000000000" pitchFamily="2" charset="0"/>
                <a:cs typeface="Arial" panose="020B0604020202020204" pitchFamily="34" charset="0"/>
              </a:rPr>
              <a:t>P.</a:t>
            </a:r>
            <a:fld id="{2167D5C0-EA37-43FD-A9A7-0CAAFD84DAC3}" type="slidenum">
              <a:rPr lang="en-GB" smtClean="0">
                <a:solidFill>
                  <a:schemeClr val="tx2"/>
                </a:solidFill>
                <a:latin typeface="Tenorite" panose="00000500000000000000" pitchFamily="2" charset="0"/>
                <a:cs typeface="Arial" panose="020B0604020202020204" pitchFamily="34" charset="0"/>
              </a:rPr>
              <a:pPr/>
              <a:t>17</a:t>
            </a:fld>
            <a:endParaRPr lang="en-GB">
              <a:solidFill>
                <a:schemeClr val="tx2"/>
              </a:solidFill>
              <a:latin typeface="Tenorite" panose="00000500000000000000" pitchFamily="2" charset="0"/>
              <a:cs typeface="Arial" panose="020B0604020202020204" pitchFamily="34" charset="0"/>
            </a:endParaRPr>
          </a:p>
        </p:txBody>
      </p:sp>
      <p:sp>
        <p:nvSpPr>
          <p:cNvPr id="3" name="Rectangle 2">
            <a:extLst>
              <a:ext uri="{FF2B5EF4-FFF2-40B4-BE49-F238E27FC236}">
                <a16:creationId xmlns:a16="http://schemas.microsoft.com/office/drawing/2014/main" id="{776CD2BD-67B2-3E4C-4872-1C1407D2F5BB}"/>
              </a:ext>
            </a:extLst>
          </p:cNvPr>
          <p:cNvSpPr/>
          <p:nvPr/>
        </p:nvSpPr>
        <p:spPr>
          <a:xfrm>
            <a:off x="0" y="0"/>
            <a:ext cx="1422400" cy="6858000"/>
          </a:xfrm>
          <a:prstGeom prst="rect">
            <a:avLst/>
          </a:prstGeom>
          <a:solidFill>
            <a:srgbClr val="5555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enorite" panose="00000500000000000000" pitchFamily="2" charset="0"/>
            </a:endParaRPr>
          </a:p>
        </p:txBody>
      </p:sp>
      <p:sp>
        <p:nvSpPr>
          <p:cNvPr id="4" name="TextBox 3">
            <a:hlinkClick r:id="rId4" action="ppaction://hlinksldjump"/>
            <a:extLst>
              <a:ext uri="{FF2B5EF4-FFF2-40B4-BE49-F238E27FC236}">
                <a16:creationId xmlns:a16="http://schemas.microsoft.com/office/drawing/2014/main" id="{3F4890D4-8EC9-E68A-6C84-761D0369C595}"/>
              </a:ext>
            </a:extLst>
          </p:cNvPr>
          <p:cNvSpPr txBox="1"/>
          <p:nvPr/>
        </p:nvSpPr>
        <p:spPr>
          <a:xfrm>
            <a:off x="25400" y="899467"/>
            <a:ext cx="1130300" cy="461665"/>
          </a:xfrm>
          <a:prstGeom prst="rect">
            <a:avLst/>
          </a:prstGeom>
          <a:noFill/>
        </p:spPr>
        <p:txBody>
          <a:bodyPr wrap="square" rtlCol="0">
            <a:spAutoFit/>
          </a:bodyPr>
          <a:lstStyle>
            <a:defPPr>
              <a:defRPr lang="en-US"/>
            </a:defPPr>
            <a:lvl1pPr>
              <a:defRPr sz="1200">
                <a:solidFill>
                  <a:schemeClr val="bg1"/>
                </a:solidFill>
                <a:latin typeface="Tenorite" panose="00000500000000000000" pitchFamily="2" charset="0"/>
                <a:cs typeface="Arial" panose="020B0604020202020204" pitchFamily="34" charset="0"/>
              </a:defRPr>
            </a:lvl1pPr>
          </a:lstStyle>
          <a:p>
            <a:r>
              <a:rPr lang="en-GB"/>
              <a:t>Exercise Scope &gt;</a:t>
            </a:r>
          </a:p>
        </p:txBody>
      </p:sp>
      <p:sp>
        <p:nvSpPr>
          <p:cNvPr id="5" name="TextBox 4">
            <a:hlinkClick r:id="rId5" action="ppaction://hlinksldjump"/>
            <a:extLst>
              <a:ext uri="{FF2B5EF4-FFF2-40B4-BE49-F238E27FC236}">
                <a16:creationId xmlns:a16="http://schemas.microsoft.com/office/drawing/2014/main" id="{CBE5A446-D3AC-CC97-0963-557BB83824FE}"/>
              </a:ext>
            </a:extLst>
          </p:cNvPr>
          <p:cNvSpPr txBox="1"/>
          <p:nvPr/>
        </p:nvSpPr>
        <p:spPr>
          <a:xfrm>
            <a:off x="38100" y="1411931"/>
            <a:ext cx="1193800" cy="461665"/>
          </a:xfrm>
          <a:prstGeom prst="rect">
            <a:avLst/>
          </a:prstGeom>
          <a:noFill/>
        </p:spPr>
        <p:txBody>
          <a:bodyPr wrap="square" rtlCol="0">
            <a:spAutoFit/>
          </a:bodyPr>
          <a:lstStyle/>
          <a:p>
            <a:r>
              <a:rPr lang="en-GB" sz="1200">
                <a:solidFill>
                  <a:schemeClr val="bg1"/>
                </a:solidFill>
                <a:latin typeface="Tenorite" panose="00000500000000000000" pitchFamily="2" charset="0"/>
                <a:cs typeface="Arial" panose="020B0604020202020204" pitchFamily="34" charset="0"/>
              </a:rPr>
              <a:t>Executive Summary &gt;</a:t>
            </a:r>
          </a:p>
        </p:txBody>
      </p:sp>
      <p:sp>
        <p:nvSpPr>
          <p:cNvPr id="6" name="TextBox 5">
            <a:extLst>
              <a:ext uri="{FF2B5EF4-FFF2-40B4-BE49-F238E27FC236}">
                <a16:creationId xmlns:a16="http://schemas.microsoft.com/office/drawing/2014/main" id="{A3372272-59E3-6BEB-D386-70D684DF6F03}"/>
              </a:ext>
            </a:extLst>
          </p:cNvPr>
          <p:cNvSpPr txBox="1"/>
          <p:nvPr/>
        </p:nvSpPr>
        <p:spPr>
          <a:xfrm>
            <a:off x="38100" y="1924395"/>
            <a:ext cx="1193800" cy="276999"/>
          </a:xfrm>
          <a:prstGeom prst="rect">
            <a:avLst/>
          </a:prstGeom>
          <a:noFill/>
        </p:spPr>
        <p:txBody>
          <a:bodyPr wrap="square" rtlCol="0">
            <a:spAutoFit/>
          </a:bodyPr>
          <a:lstStyle/>
          <a:p>
            <a:r>
              <a:rPr lang="en-GB" sz="1200">
                <a:solidFill>
                  <a:schemeClr val="bg1"/>
                </a:solidFill>
                <a:latin typeface="Tenorite" panose="00000500000000000000" pitchFamily="2" charset="0"/>
                <a:cs typeface="Arial" panose="020B0604020202020204" pitchFamily="34" charset="0"/>
              </a:rPr>
              <a:t>Key Areas:</a:t>
            </a:r>
          </a:p>
        </p:txBody>
      </p:sp>
      <p:sp>
        <p:nvSpPr>
          <p:cNvPr id="7" name="TextBox 6">
            <a:hlinkClick r:id="rId6" action="ppaction://hlinksldjump"/>
            <a:extLst>
              <a:ext uri="{FF2B5EF4-FFF2-40B4-BE49-F238E27FC236}">
                <a16:creationId xmlns:a16="http://schemas.microsoft.com/office/drawing/2014/main" id="{7699B6D3-FCEB-ACFE-8728-F75A7838A356}"/>
              </a:ext>
            </a:extLst>
          </p:cNvPr>
          <p:cNvSpPr txBox="1"/>
          <p:nvPr/>
        </p:nvSpPr>
        <p:spPr>
          <a:xfrm>
            <a:off x="127000" y="2502612"/>
            <a:ext cx="1295400" cy="430887"/>
          </a:xfrm>
          <a:prstGeom prst="rect">
            <a:avLst/>
          </a:prstGeom>
          <a:noFill/>
        </p:spPr>
        <p:txBody>
          <a:bodyPr wrap="square" rtlCol="0">
            <a:spAutoFit/>
          </a:bodyPr>
          <a:lstStyle/>
          <a:p>
            <a:r>
              <a:rPr lang="en-GB" sz="1100">
                <a:solidFill>
                  <a:schemeClr val="bg1"/>
                </a:solidFill>
                <a:latin typeface="Tenorite" panose="00000500000000000000" pitchFamily="2" charset="0"/>
                <a:cs typeface="Arial" panose="020B0604020202020204" pitchFamily="34" charset="0"/>
              </a:rPr>
              <a:t>Gas Transporter Interactions </a:t>
            </a:r>
          </a:p>
        </p:txBody>
      </p:sp>
      <p:sp>
        <p:nvSpPr>
          <p:cNvPr id="14" name="TextBox 13">
            <a:hlinkClick r:id="rId7" action="ppaction://hlinksldjump"/>
            <a:extLst>
              <a:ext uri="{FF2B5EF4-FFF2-40B4-BE49-F238E27FC236}">
                <a16:creationId xmlns:a16="http://schemas.microsoft.com/office/drawing/2014/main" id="{779E12CA-243E-F621-CB11-46C4CA2F78AF}"/>
              </a:ext>
            </a:extLst>
          </p:cNvPr>
          <p:cNvSpPr txBox="1"/>
          <p:nvPr/>
        </p:nvSpPr>
        <p:spPr>
          <a:xfrm>
            <a:off x="127000" y="3260970"/>
            <a:ext cx="1295400" cy="600164"/>
          </a:xfrm>
          <a:prstGeom prst="rect">
            <a:avLst/>
          </a:prstGeom>
          <a:noFill/>
        </p:spPr>
        <p:txBody>
          <a:bodyPr wrap="square" rtlCol="0">
            <a:spAutoFit/>
          </a:bodyPr>
          <a:lstStyle>
            <a:defPPr>
              <a:defRPr lang="en-US"/>
            </a:defPPr>
            <a:lvl1pPr>
              <a:defRPr sz="1100">
                <a:solidFill>
                  <a:schemeClr val="bg1"/>
                </a:solidFill>
                <a:latin typeface="Arial" panose="020B0604020202020204" pitchFamily="34" charset="0"/>
                <a:cs typeface="Arial" panose="020B0604020202020204" pitchFamily="34" charset="0"/>
              </a:defRPr>
            </a:lvl1pPr>
          </a:lstStyle>
          <a:p>
            <a:r>
              <a:rPr lang="en-GB">
                <a:latin typeface="Tenorite" panose="00000500000000000000" pitchFamily="2" charset="0"/>
              </a:rPr>
              <a:t>Gas and Electricity Interactions </a:t>
            </a:r>
          </a:p>
        </p:txBody>
      </p:sp>
      <p:sp>
        <p:nvSpPr>
          <p:cNvPr id="15" name="TextBox 14">
            <a:hlinkClick r:id="rId8" action="ppaction://hlinksldjump"/>
            <a:extLst>
              <a:ext uri="{FF2B5EF4-FFF2-40B4-BE49-F238E27FC236}">
                <a16:creationId xmlns:a16="http://schemas.microsoft.com/office/drawing/2014/main" id="{E4570AA8-FDE9-6BFF-AC09-4520376F0FAE}"/>
              </a:ext>
            </a:extLst>
          </p:cNvPr>
          <p:cNvSpPr txBox="1"/>
          <p:nvPr/>
        </p:nvSpPr>
        <p:spPr>
          <a:xfrm>
            <a:off x="127000" y="3845573"/>
            <a:ext cx="1235782" cy="430887"/>
          </a:xfrm>
          <a:prstGeom prst="rect">
            <a:avLst/>
          </a:prstGeom>
          <a:noFill/>
        </p:spPr>
        <p:txBody>
          <a:bodyPr wrap="square" rtlCol="0">
            <a:spAutoFit/>
          </a:bodyPr>
          <a:lstStyle/>
          <a:p>
            <a:r>
              <a:rPr lang="en-GB" sz="1100">
                <a:solidFill>
                  <a:schemeClr val="bg1"/>
                </a:solidFill>
                <a:latin typeface="Tenorite" panose="00000500000000000000" pitchFamily="2" charset="0"/>
                <a:cs typeface="Arial" panose="020B0604020202020204" pitchFamily="34" charset="0"/>
              </a:rPr>
              <a:t>Public Communications </a:t>
            </a:r>
          </a:p>
        </p:txBody>
      </p:sp>
      <p:sp>
        <p:nvSpPr>
          <p:cNvPr id="16" name="TextBox 15">
            <a:hlinkClick r:id="rId9" action="ppaction://hlinksldjump"/>
            <a:extLst>
              <a:ext uri="{FF2B5EF4-FFF2-40B4-BE49-F238E27FC236}">
                <a16:creationId xmlns:a16="http://schemas.microsoft.com/office/drawing/2014/main" id="{0A5F8709-83CF-2B44-918A-3D41716D3E54}"/>
              </a:ext>
            </a:extLst>
          </p:cNvPr>
          <p:cNvSpPr txBox="1"/>
          <p:nvPr/>
        </p:nvSpPr>
        <p:spPr>
          <a:xfrm>
            <a:off x="127000" y="2983091"/>
            <a:ext cx="1295400" cy="261610"/>
          </a:xfrm>
          <a:prstGeom prst="rect">
            <a:avLst/>
          </a:prstGeom>
          <a:noFill/>
        </p:spPr>
        <p:txBody>
          <a:bodyPr wrap="square" rtlCol="0">
            <a:spAutoFit/>
          </a:bodyPr>
          <a:lstStyle/>
          <a:p>
            <a:r>
              <a:rPr lang="en-GB" sz="1100">
                <a:solidFill>
                  <a:schemeClr val="bg1"/>
                </a:solidFill>
                <a:latin typeface="Tenorite" panose="00000500000000000000" pitchFamily="2" charset="0"/>
                <a:cs typeface="Arial" panose="020B0604020202020204" pitchFamily="34" charset="0"/>
              </a:rPr>
              <a:t>Load Shedding</a:t>
            </a:r>
          </a:p>
        </p:txBody>
      </p:sp>
      <p:sp>
        <p:nvSpPr>
          <p:cNvPr id="17" name="TextBox 16">
            <a:hlinkClick r:id="rId10" action="ppaction://hlinksldjump"/>
            <a:extLst>
              <a:ext uri="{FF2B5EF4-FFF2-40B4-BE49-F238E27FC236}">
                <a16:creationId xmlns:a16="http://schemas.microsoft.com/office/drawing/2014/main" id="{8D923D8B-49AF-F4C7-CCC4-4FF5BF3F98A6}"/>
              </a:ext>
            </a:extLst>
          </p:cNvPr>
          <p:cNvSpPr txBox="1"/>
          <p:nvPr/>
        </p:nvSpPr>
        <p:spPr>
          <a:xfrm>
            <a:off x="127000" y="4301340"/>
            <a:ext cx="1295400" cy="261610"/>
          </a:xfrm>
          <a:prstGeom prst="rect">
            <a:avLst/>
          </a:prstGeom>
          <a:noFill/>
        </p:spPr>
        <p:txBody>
          <a:bodyPr wrap="square" rtlCol="0">
            <a:spAutoFit/>
          </a:bodyPr>
          <a:lstStyle>
            <a:defPPr>
              <a:defRPr lang="en-US"/>
            </a:defPPr>
            <a:lvl1pPr>
              <a:defRPr sz="1100">
                <a:solidFill>
                  <a:schemeClr val="bg1"/>
                </a:solidFill>
                <a:latin typeface="Arial" panose="020B0604020202020204" pitchFamily="34" charset="0"/>
                <a:cs typeface="Arial" panose="020B0604020202020204" pitchFamily="34" charset="0"/>
              </a:defRPr>
            </a:lvl1pPr>
          </a:lstStyle>
          <a:p>
            <a:r>
              <a:rPr lang="en-GB">
                <a:latin typeface="Tenorite" panose="00000500000000000000" pitchFamily="2" charset="0"/>
              </a:rPr>
              <a:t>Managing Supply</a:t>
            </a:r>
          </a:p>
        </p:txBody>
      </p:sp>
      <p:cxnSp>
        <p:nvCxnSpPr>
          <p:cNvPr id="20" name="Straight Connector 19">
            <a:extLst>
              <a:ext uri="{FF2B5EF4-FFF2-40B4-BE49-F238E27FC236}">
                <a16:creationId xmlns:a16="http://schemas.microsoft.com/office/drawing/2014/main" id="{876680DB-B6EA-E47D-E535-CA178805E516}"/>
              </a:ext>
            </a:extLst>
          </p:cNvPr>
          <p:cNvCxnSpPr>
            <a:cxnSpLocks/>
          </p:cNvCxnSpPr>
          <p:nvPr/>
        </p:nvCxnSpPr>
        <p:spPr>
          <a:xfrm>
            <a:off x="127000" y="1380182"/>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F3696F8-5F0F-49C9-2D4E-8C54281D28A3}"/>
              </a:ext>
            </a:extLst>
          </p:cNvPr>
          <p:cNvCxnSpPr>
            <a:cxnSpLocks/>
          </p:cNvCxnSpPr>
          <p:nvPr/>
        </p:nvCxnSpPr>
        <p:spPr>
          <a:xfrm>
            <a:off x="126207" y="1899296"/>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TextBox 27">
            <a:hlinkClick r:id="rId11" action="ppaction://hlinksldjump"/>
            <a:extLst>
              <a:ext uri="{FF2B5EF4-FFF2-40B4-BE49-F238E27FC236}">
                <a16:creationId xmlns:a16="http://schemas.microsoft.com/office/drawing/2014/main" id="{F053BBDA-E041-FCAA-F2F1-6C823A0720F1}"/>
              </a:ext>
            </a:extLst>
          </p:cNvPr>
          <p:cNvSpPr txBox="1"/>
          <p:nvPr/>
        </p:nvSpPr>
        <p:spPr>
          <a:xfrm>
            <a:off x="126202" y="2199735"/>
            <a:ext cx="1295400" cy="261610"/>
          </a:xfrm>
          <a:prstGeom prst="rect">
            <a:avLst/>
          </a:prstGeom>
          <a:noFill/>
        </p:spPr>
        <p:txBody>
          <a:bodyPr wrap="square" rtlCol="0">
            <a:spAutoFit/>
          </a:bodyPr>
          <a:lstStyle/>
          <a:p>
            <a:r>
              <a:rPr lang="en-GB" sz="1100">
                <a:solidFill>
                  <a:schemeClr val="bg1"/>
                </a:solidFill>
                <a:latin typeface="Tenorite" panose="00000500000000000000" pitchFamily="2" charset="0"/>
                <a:cs typeface="Arial" panose="020B0604020202020204" pitchFamily="34" charset="0"/>
              </a:rPr>
              <a:t>NGSE Strategy</a:t>
            </a:r>
          </a:p>
        </p:txBody>
      </p:sp>
      <p:sp>
        <p:nvSpPr>
          <p:cNvPr id="10" name="TextBox 9">
            <a:extLst>
              <a:ext uri="{FF2B5EF4-FFF2-40B4-BE49-F238E27FC236}">
                <a16:creationId xmlns:a16="http://schemas.microsoft.com/office/drawing/2014/main" id="{635B357C-3D4E-8A51-AE3C-A0F66D196350}"/>
              </a:ext>
            </a:extLst>
          </p:cNvPr>
          <p:cNvSpPr txBox="1"/>
          <p:nvPr/>
        </p:nvSpPr>
        <p:spPr>
          <a:xfrm>
            <a:off x="-8743" y="68468"/>
            <a:ext cx="1468322" cy="830997"/>
          </a:xfrm>
          <a:prstGeom prst="rect">
            <a:avLst/>
          </a:prstGeom>
          <a:noFill/>
        </p:spPr>
        <p:txBody>
          <a:bodyPr wrap="square" rtlCol="0">
            <a:spAutoFit/>
          </a:bodyPr>
          <a:lstStyle/>
          <a:p>
            <a:r>
              <a:rPr lang="en-GB" sz="1200" b="1">
                <a:solidFill>
                  <a:schemeClr val="bg1"/>
                </a:solidFill>
                <a:latin typeface="Tenorite" panose="00000500000000000000" pitchFamily="2" charset="0"/>
                <a:cs typeface="Arial" panose="020B0604020202020204" pitchFamily="34" charset="0"/>
              </a:rPr>
              <a:t>NEC Industry Exercise Fahrenheit </a:t>
            </a:r>
            <a:r>
              <a:rPr lang="en-GB" sz="1200" b="1">
                <a:solidFill>
                  <a:schemeClr val="bg1">
                    <a:lumMod val="75000"/>
                  </a:schemeClr>
                </a:solidFill>
                <a:latin typeface="Tenorite" panose="00000500000000000000" pitchFamily="2" charset="0"/>
                <a:cs typeface="Arial" panose="020B0604020202020204" pitchFamily="34" charset="0"/>
              </a:rPr>
              <a:t>2024 Post Exercise Report  </a:t>
            </a:r>
          </a:p>
        </p:txBody>
      </p:sp>
      <p:sp>
        <p:nvSpPr>
          <p:cNvPr id="11" name="TextBox 10">
            <a:hlinkClick r:id="rId12" action="ppaction://hlinksldjump"/>
            <a:extLst>
              <a:ext uri="{FF2B5EF4-FFF2-40B4-BE49-F238E27FC236}">
                <a16:creationId xmlns:a16="http://schemas.microsoft.com/office/drawing/2014/main" id="{0AB9331B-4E88-C883-1DB4-72139A215A26}"/>
              </a:ext>
            </a:extLst>
          </p:cNvPr>
          <p:cNvSpPr txBox="1"/>
          <p:nvPr/>
        </p:nvSpPr>
        <p:spPr>
          <a:xfrm>
            <a:off x="38100" y="4639813"/>
            <a:ext cx="1193800" cy="461665"/>
          </a:xfrm>
          <a:prstGeom prst="rect">
            <a:avLst/>
          </a:prstGeom>
          <a:noFill/>
        </p:spPr>
        <p:txBody>
          <a:bodyPr wrap="square" rtlCol="0">
            <a:spAutoFit/>
          </a:bodyPr>
          <a:lstStyle>
            <a:defPPr>
              <a:defRPr lang="en-US"/>
            </a:defPPr>
            <a:lvl1pPr>
              <a:defRPr sz="1200">
                <a:solidFill>
                  <a:schemeClr val="bg1"/>
                </a:solidFill>
                <a:latin typeface="Tenorite" panose="00000500000000000000" pitchFamily="2" charset="0"/>
                <a:cs typeface="Arial" panose="020B0604020202020204" pitchFamily="34" charset="0"/>
              </a:defRPr>
            </a:lvl1pPr>
          </a:lstStyle>
          <a:p>
            <a:r>
              <a:rPr lang="en-GB"/>
              <a:t>Learning Points&gt;</a:t>
            </a:r>
          </a:p>
        </p:txBody>
      </p:sp>
      <p:sp>
        <p:nvSpPr>
          <p:cNvPr id="12" name="TextBox 11">
            <a:hlinkClick r:id="rId13" action="ppaction://hlinksldjump"/>
            <a:extLst>
              <a:ext uri="{FF2B5EF4-FFF2-40B4-BE49-F238E27FC236}">
                <a16:creationId xmlns:a16="http://schemas.microsoft.com/office/drawing/2014/main" id="{84EC448F-C8B7-CFCA-5B90-8C1082478A64}"/>
              </a:ext>
            </a:extLst>
          </p:cNvPr>
          <p:cNvSpPr txBox="1"/>
          <p:nvPr/>
        </p:nvSpPr>
        <p:spPr>
          <a:xfrm>
            <a:off x="38100" y="5606283"/>
            <a:ext cx="1193800" cy="276999"/>
          </a:xfrm>
          <a:prstGeom prst="rect">
            <a:avLst/>
          </a:prstGeom>
          <a:noFill/>
        </p:spPr>
        <p:txBody>
          <a:bodyPr wrap="square" rtlCol="0">
            <a:spAutoFit/>
          </a:bodyPr>
          <a:lstStyle/>
          <a:p>
            <a:r>
              <a:rPr lang="en-GB" sz="1200">
                <a:solidFill>
                  <a:schemeClr val="bg1"/>
                </a:solidFill>
                <a:latin typeface="Tenorite" panose="00000500000000000000" pitchFamily="2" charset="0"/>
                <a:cs typeface="Arial" panose="020B0604020202020204" pitchFamily="34" charset="0"/>
              </a:rPr>
              <a:t>Appendices &gt;</a:t>
            </a:r>
          </a:p>
        </p:txBody>
      </p:sp>
      <p:cxnSp>
        <p:nvCxnSpPr>
          <p:cNvPr id="13" name="Straight Connector 12">
            <a:extLst>
              <a:ext uri="{FF2B5EF4-FFF2-40B4-BE49-F238E27FC236}">
                <a16:creationId xmlns:a16="http://schemas.microsoft.com/office/drawing/2014/main" id="{DA6B4669-611D-C14B-53AD-2CBB1831EA61}"/>
              </a:ext>
            </a:extLst>
          </p:cNvPr>
          <p:cNvCxnSpPr>
            <a:cxnSpLocks/>
          </p:cNvCxnSpPr>
          <p:nvPr/>
        </p:nvCxnSpPr>
        <p:spPr>
          <a:xfrm>
            <a:off x="126203" y="4621660"/>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E236709-42B7-AEEB-FFEF-CB80E4B8419C}"/>
              </a:ext>
            </a:extLst>
          </p:cNvPr>
          <p:cNvCxnSpPr>
            <a:cxnSpLocks/>
          </p:cNvCxnSpPr>
          <p:nvPr/>
        </p:nvCxnSpPr>
        <p:spPr>
          <a:xfrm>
            <a:off x="111533" y="5595537"/>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D7362FAB-5482-936F-9CFA-56D41674894C}"/>
              </a:ext>
            </a:extLst>
          </p:cNvPr>
          <p:cNvCxnSpPr>
            <a:cxnSpLocks/>
          </p:cNvCxnSpPr>
          <p:nvPr/>
        </p:nvCxnSpPr>
        <p:spPr>
          <a:xfrm>
            <a:off x="126203" y="5886635"/>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TextBox 35">
            <a:hlinkClick r:id="rId14" action="ppaction://hlinksldjump"/>
            <a:extLst>
              <a:ext uri="{FF2B5EF4-FFF2-40B4-BE49-F238E27FC236}">
                <a16:creationId xmlns:a16="http://schemas.microsoft.com/office/drawing/2014/main" id="{BA921E52-58B1-796E-E375-005001EE72FB}"/>
              </a:ext>
            </a:extLst>
          </p:cNvPr>
          <p:cNvSpPr txBox="1"/>
          <p:nvPr/>
        </p:nvSpPr>
        <p:spPr>
          <a:xfrm>
            <a:off x="38100" y="5127751"/>
            <a:ext cx="1375161" cy="461665"/>
          </a:xfrm>
          <a:prstGeom prst="rect">
            <a:avLst/>
          </a:prstGeom>
          <a:solidFill>
            <a:schemeClr val="accent6">
              <a:lumMod val="60000"/>
              <a:lumOff val="40000"/>
            </a:schemeClr>
          </a:solidFill>
        </p:spPr>
        <p:txBody>
          <a:bodyPr wrap="square" rtlCol="0">
            <a:spAutoFit/>
          </a:bodyPr>
          <a:lstStyle>
            <a:defPPr>
              <a:defRPr lang="en-US"/>
            </a:defPPr>
            <a:lvl1pPr>
              <a:defRPr sz="1200">
                <a:solidFill>
                  <a:schemeClr val="bg1"/>
                </a:solidFill>
                <a:latin typeface="Tenorite" panose="00000500000000000000" pitchFamily="2" charset="0"/>
                <a:cs typeface="Arial" panose="020B0604020202020204" pitchFamily="34" charset="0"/>
              </a:defRPr>
            </a:lvl1pPr>
          </a:lstStyle>
          <a:p>
            <a:r>
              <a:rPr lang="en-GB"/>
              <a:t>Progress since 2023 Ex Everest &gt;  </a:t>
            </a:r>
          </a:p>
        </p:txBody>
      </p:sp>
      <p:cxnSp>
        <p:nvCxnSpPr>
          <p:cNvPr id="37" name="Straight Connector 36">
            <a:extLst>
              <a:ext uri="{FF2B5EF4-FFF2-40B4-BE49-F238E27FC236}">
                <a16:creationId xmlns:a16="http://schemas.microsoft.com/office/drawing/2014/main" id="{213A906C-01C3-327B-FF55-EA097A1F3BE0}"/>
              </a:ext>
            </a:extLst>
          </p:cNvPr>
          <p:cNvCxnSpPr>
            <a:cxnSpLocks/>
          </p:cNvCxnSpPr>
          <p:nvPr/>
        </p:nvCxnSpPr>
        <p:spPr>
          <a:xfrm>
            <a:off x="107995" y="5111816"/>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684CE6EC-5536-0844-3E9C-BB26150C9273}"/>
              </a:ext>
            </a:extLst>
          </p:cNvPr>
          <p:cNvCxnSpPr>
            <a:cxnSpLocks/>
          </p:cNvCxnSpPr>
          <p:nvPr/>
        </p:nvCxnSpPr>
        <p:spPr>
          <a:xfrm>
            <a:off x="126203" y="5886635"/>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39" name="Graphic 38" descr="Books with solid fill">
            <a:hlinkClick r:id="rId15" action="ppaction://hlinksldjump"/>
            <a:extLst>
              <a:ext uri="{FF2B5EF4-FFF2-40B4-BE49-F238E27FC236}">
                <a16:creationId xmlns:a16="http://schemas.microsoft.com/office/drawing/2014/main" id="{80BD0C19-77F4-44C4-A5B0-EB932B21B3A8}"/>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404085" y="6483657"/>
            <a:ext cx="288000" cy="288000"/>
          </a:xfrm>
          <a:prstGeom prst="rect">
            <a:avLst/>
          </a:prstGeom>
        </p:spPr>
      </p:pic>
      <p:pic>
        <p:nvPicPr>
          <p:cNvPr id="40" name="Graphic 39" descr="Circle with left arrow outline">
            <a:hlinkClick r:id="" action="ppaction://hlinkshowjump?jump=nextslide"/>
            <a:extLst>
              <a:ext uri="{FF2B5EF4-FFF2-40B4-BE49-F238E27FC236}">
                <a16:creationId xmlns:a16="http://schemas.microsoft.com/office/drawing/2014/main" id="{3A39B9EB-850B-6FA6-F6B7-53E9FF76E86A}"/>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079555" y="6477050"/>
            <a:ext cx="288000" cy="288000"/>
          </a:xfrm>
          <a:prstGeom prst="rect">
            <a:avLst/>
          </a:prstGeom>
        </p:spPr>
      </p:pic>
      <p:pic>
        <p:nvPicPr>
          <p:cNvPr id="41" name="Graphic 40" descr="Home with solid fill">
            <a:hlinkClick r:id="rId20" action="ppaction://hlinksldjump"/>
            <a:extLst>
              <a:ext uri="{FF2B5EF4-FFF2-40B4-BE49-F238E27FC236}">
                <a16:creationId xmlns:a16="http://schemas.microsoft.com/office/drawing/2014/main" id="{1E339848-0F00-F948-E216-F08BD92815D1}"/>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69310" y="6483657"/>
            <a:ext cx="288000" cy="288000"/>
          </a:xfrm>
          <a:prstGeom prst="rect">
            <a:avLst/>
          </a:prstGeom>
        </p:spPr>
      </p:pic>
      <p:pic>
        <p:nvPicPr>
          <p:cNvPr id="42" name="Graphic 41" descr="Circle with left arrow outline">
            <a:hlinkClick r:id="" action="ppaction://hlinkshowjump?jump=previousslide"/>
            <a:extLst>
              <a:ext uri="{FF2B5EF4-FFF2-40B4-BE49-F238E27FC236}">
                <a16:creationId xmlns:a16="http://schemas.microsoft.com/office/drawing/2014/main" id="{3027388A-D75C-F831-81F2-9A2279DF2DE2}"/>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rot="10800000">
            <a:off x="741098" y="6477151"/>
            <a:ext cx="288000" cy="288000"/>
          </a:xfrm>
          <a:prstGeom prst="rect">
            <a:avLst/>
          </a:prstGeom>
        </p:spPr>
      </p:pic>
    </p:spTree>
    <p:extLst>
      <p:ext uri="{BB962C8B-B14F-4D97-AF65-F5344CB8AC3E}">
        <p14:creationId xmlns:p14="http://schemas.microsoft.com/office/powerpoint/2010/main" val="2323838928"/>
      </p:ext>
    </p:extLst>
  </p:cSld>
  <p:clrMapOvr>
    <a:masterClrMapping/>
  </p:clrMapOvr>
  <p:extLst>
    <p:ext uri="{6950BFC3-D8DA-4A85-94F7-54DA5524770B}">
      <p188:commentRel xmlns:p188="http://schemas.microsoft.com/office/powerpoint/2018/8/main" r:id="rId3"/>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D6E1D-28A8-4015-8CBB-1A73349B26B9}"/>
              </a:ext>
            </a:extLst>
          </p:cNvPr>
          <p:cNvSpPr>
            <a:spLocks noGrp="1"/>
          </p:cNvSpPr>
          <p:nvPr>
            <p:ph type="title" idx="4294967295"/>
          </p:nvPr>
        </p:nvSpPr>
        <p:spPr>
          <a:xfrm>
            <a:off x="1676400" y="-75765"/>
            <a:ext cx="8394700" cy="1325563"/>
          </a:xfrm>
        </p:spPr>
        <p:txBody>
          <a:bodyPr>
            <a:normAutofit/>
          </a:bodyPr>
          <a:lstStyle/>
          <a:p>
            <a:r>
              <a:rPr lang="en-GB" sz="3200" b="1">
                <a:solidFill>
                  <a:schemeClr val="tx1">
                    <a:lumMod val="65000"/>
                    <a:lumOff val="35000"/>
                  </a:schemeClr>
                </a:solidFill>
                <a:latin typeface="Tenorite" panose="00000500000000000000" pitchFamily="2" charset="0"/>
                <a:cs typeface="Arial" panose="020B0604020202020204" pitchFamily="34" charset="0"/>
              </a:rPr>
              <a:t>Progress Since Exercise ‘Everest’ (2023)</a:t>
            </a:r>
          </a:p>
        </p:txBody>
      </p:sp>
      <p:graphicFrame>
        <p:nvGraphicFramePr>
          <p:cNvPr id="50" name="Table 49">
            <a:extLst>
              <a:ext uri="{FF2B5EF4-FFF2-40B4-BE49-F238E27FC236}">
                <a16:creationId xmlns:a16="http://schemas.microsoft.com/office/drawing/2014/main" id="{65AD90FB-6CF3-4A38-B552-4EACF56E84FC}"/>
              </a:ext>
            </a:extLst>
          </p:cNvPr>
          <p:cNvGraphicFramePr>
            <a:graphicFrameLocks noGrp="1"/>
          </p:cNvGraphicFramePr>
          <p:nvPr>
            <p:extLst>
              <p:ext uri="{D42A27DB-BD31-4B8C-83A1-F6EECF244321}">
                <p14:modId xmlns:p14="http://schemas.microsoft.com/office/powerpoint/2010/main" val="517459568"/>
              </p:ext>
            </p:extLst>
          </p:nvPr>
        </p:nvGraphicFramePr>
        <p:xfrm>
          <a:off x="1743649" y="1041512"/>
          <a:ext cx="10122505" cy="4740692"/>
        </p:xfrm>
        <a:graphic>
          <a:graphicData uri="http://schemas.openxmlformats.org/drawingml/2006/table">
            <a:tbl>
              <a:tblPr>
                <a:tableStyleId>{16D9F66E-5EB9-4882-86FB-DCBF35E3C3E4}</a:tableStyleId>
              </a:tblPr>
              <a:tblGrid>
                <a:gridCol w="2880000">
                  <a:extLst>
                    <a:ext uri="{9D8B030D-6E8A-4147-A177-3AD203B41FA5}">
                      <a16:colId xmlns:a16="http://schemas.microsoft.com/office/drawing/2014/main" val="578829895"/>
                    </a:ext>
                  </a:extLst>
                </a:gridCol>
                <a:gridCol w="5673636">
                  <a:extLst>
                    <a:ext uri="{9D8B030D-6E8A-4147-A177-3AD203B41FA5}">
                      <a16:colId xmlns:a16="http://schemas.microsoft.com/office/drawing/2014/main" val="1524567653"/>
                    </a:ext>
                  </a:extLst>
                </a:gridCol>
                <a:gridCol w="1568869">
                  <a:extLst>
                    <a:ext uri="{9D8B030D-6E8A-4147-A177-3AD203B41FA5}">
                      <a16:colId xmlns:a16="http://schemas.microsoft.com/office/drawing/2014/main" val="3089219403"/>
                    </a:ext>
                  </a:extLst>
                </a:gridCol>
              </a:tblGrid>
              <a:tr h="310210">
                <a:tc>
                  <a:txBody>
                    <a:bodyPr/>
                    <a:lstStyle/>
                    <a:p>
                      <a:pPr algn="l" rtl="0" fontAlgn="base"/>
                      <a:r>
                        <a:rPr lang="en-GB" sz="1100" b="1" kern="1200">
                          <a:solidFill>
                            <a:schemeClr val="bg1"/>
                          </a:solidFill>
                          <a:effectLst/>
                          <a:latin typeface="Tenorite" panose="00000500000000000000" pitchFamily="2" charset="0"/>
                          <a:cs typeface="Arial" panose="020B0604020202020204" pitchFamily="34" charset="0"/>
                        </a:rPr>
                        <a:t>Learning Points From Exercise Everest</a:t>
                      </a:r>
                      <a:endParaRPr lang="en-GB" sz="1100" b="1" i="0">
                        <a:solidFill>
                          <a:schemeClr val="bg1"/>
                        </a:solidFill>
                        <a:effectLst/>
                        <a:latin typeface="Tenorite" panose="00000500000000000000" pitchFamily="2"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algn="l" rtl="0" fontAlgn="base"/>
                      <a:r>
                        <a:rPr lang="en-GB" sz="1100" b="1" kern="1200">
                          <a:solidFill>
                            <a:schemeClr val="bg1"/>
                          </a:solidFill>
                          <a:effectLst/>
                          <a:latin typeface="Tenorite" panose="00000500000000000000" pitchFamily="2" charset="0"/>
                          <a:cs typeface="Arial" panose="020B0604020202020204" pitchFamily="34" charset="0"/>
                        </a:rPr>
                        <a:t>Progress</a:t>
                      </a:r>
                      <a:endParaRPr lang="en-GB" sz="1100" b="1" i="0">
                        <a:solidFill>
                          <a:schemeClr val="bg1"/>
                        </a:solidFill>
                        <a:effectLst/>
                        <a:latin typeface="Tenorite" panose="00000500000000000000" pitchFamily="2"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GB" sz="1100" b="1">
                          <a:solidFill>
                            <a:schemeClr val="bg1"/>
                          </a:solidFill>
                          <a:effectLst/>
                          <a:latin typeface="Tenorite" panose="00000500000000000000" pitchFamily="2" charset="0"/>
                          <a:cs typeface="Arial" panose="020B0604020202020204" pitchFamily="34" charset="0"/>
                        </a:rPr>
                        <a:t>Status</a:t>
                      </a:r>
                      <a:endParaRPr lang="en-GB" sz="1100" b="1" i="0">
                        <a:solidFill>
                          <a:schemeClr val="bg1"/>
                        </a:solidFill>
                        <a:effectLst/>
                        <a:latin typeface="Tenorite" panose="00000500000000000000" pitchFamily="2"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2747827926"/>
                  </a:ext>
                </a:extLst>
              </a:tr>
              <a:tr h="299118">
                <a:tc gridSpan="3">
                  <a:txBody>
                    <a:bodyPr/>
                    <a:lstStyle/>
                    <a:p>
                      <a:pPr marL="0" indent="0" algn="l" defTabSz="914400" rtl="0" eaLnBrk="1" fontAlgn="base" latinLnBrk="0" hangingPunct="1">
                        <a:buFont typeface="+mj-lt"/>
                        <a:buNone/>
                      </a:pPr>
                      <a:r>
                        <a:rPr lang="en-GB" sz="1100" b="1">
                          <a:solidFill>
                            <a:schemeClr val="bg1"/>
                          </a:solidFill>
                          <a:effectLst/>
                          <a:latin typeface="Tenorite" panose="00000500000000000000" pitchFamily="2" charset="0"/>
                          <a:cs typeface="Arial" panose="020B0604020202020204" pitchFamily="34" charset="0"/>
                        </a:rPr>
                        <a:t>Gas Transporter Interactions </a:t>
                      </a:r>
                      <a:endParaRPr lang="en-GB" sz="1100" kern="1200">
                        <a:solidFill>
                          <a:schemeClr val="bg1"/>
                        </a:solidFill>
                        <a:effectLst/>
                        <a:latin typeface="Tenorite" panose="00000500000000000000" pitchFamily="2"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hMerge="1">
                  <a:txBody>
                    <a:bodyPr/>
                    <a:lstStyle/>
                    <a:p>
                      <a:endParaRPr lang="en-GB"/>
                    </a:p>
                  </a:txBody>
                  <a:tcPr/>
                </a:tc>
                <a:tc hMerge="1">
                  <a:txBody>
                    <a:bodyPr/>
                    <a:lstStyle/>
                    <a:p>
                      <a:pPr marL="0" marR="0" lvl="0" indent="0" algn="l" defTabSz="914400" rtl="0" eaLnBrk="1" fontAlgn="base" latinLnBrk="0" hangingPunct="1">
                        <a:lnSpc>
                          <a:spcPct val="100000"/>
                        </a:lnSpc>
                        <a:spcBef>
                          <a:spcPts val="0"/>
                        </a:spcBef>
                        <a:spcAft>
                          <a:spcPts val="0"/>
                        </a:spcAft>
                        <a:buClrTx/>
                        <a:buSzTx/>
                        <a:buFont typeface="+mj-lt"/>
                        <a:buNone/>
                        <a:tabLst/>
                        <a:defRPr/>
                      </a:pPr>
                      <a:endParaRPr lang="en-GB" sz="1100" kern="1200">
                        <a:solidFill>
                          <a:schemeClr val="dk1"/>
                        </a:solidFill>
                        <a:effectLst/>
                        <a:latin typeface="Arial" panose="020B0604020202020204" pitchFamily="34" charset="0"/>
                        <a:ea typeface="+mn-ea"/>
                        <a:cs typeface="Arial" panose="020B0604020202020204" pitchFamily="34" charset="0"/>
                      </a:endParaRPr>
                    </a:p>
                  </a:txBody>
                  <a:tcPr anchor="ctr">
                    <a:solidFill>
                      <a:schemeClr val="bg1"/>
                    </a:solidFill>
                  </a:tcPr>
                </a:tc>
                <a:extLst>
                  <a:ext uri="{0D108BD9-81ED-4DB2-BD59-A6C34878D82A}">
                    <a16:rowId xmlns:a16="http://schemas.microsoft.com/office/drawing/2014/main" val="1660873058"/>
                  </a:ext>
                </a:extLst>
              </a:tr>
              <a:tr h="1092325">
                <a:tc>
                  <a:txBody>
                    <a:bodyPr/>
                    <a:lstStyle/>
                    <a:p>
                      <a:pPr marL="0" marR="0" lvl="0" indent="0" algn="l" defTabSz="914400" rtl="0" eaLnBrk="1" fontAlgn="base" latinLnBrk="0" hangingPunct="1">
                        <a:lnSpc>
                          <a:spcPct val="100000"/>
                        </a:lnSpc>
                        <a:spcBef>
                          <a:spcPts val="0"/>
                        </a:spcBef>
                        <a:spcAft>
                          <a:spcPts val="0"/>
                        </a:spcAft>
                        <a:buClrTx/>
                        <a:buSzTx/>
                        <a:buFont typeface="+mj-lt"/>
                        <a:buNone/>
                        <a:tabLst/>
                        <a:defRPr/>
                      </a:pPr>
                      <a:r>
                        <a:rPr lang="en-GB" sz="1200" kern="1200">
                          <a:solidFill>
                            <a:srgbClr val="66666A"/>
                          </a:solidFill>
                          <a:effectLst/>
                          <a:latin typeface="Tenorite" panose="00000500000000000000" pitchFamily="2" charset="0"/>
                          <a:ea typeface="+mn-ea"/>
                          <a:cs typeface="Arial" panose="020B0604020202020204" pitchFamily="34" charset="0"/>
                        </a:rPr>
                        <a:t>6. A review of the approach to deciding emergency pressures, with a view to reducing spikes, would be beneficial to ensuring proportionate actions are deployed.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base" latinLnBrk="0" hangingPunct="1">
                        <a:lnSpc>
                          <a:spcPct val="100000"/>
                        </a:lnSpc>
                        <a:spcBef>
                          <a:spcPts val="0"/>
                        </a:spcBef>
                        <a:spcAft>
                          <a:spcPts val="0"/>
                        </a:spcAft>
                        <a:buClrTx/>
                        <a:buSzTx/>
                        <a:buFont typeface="+mj-lt"/>
                        <a:buNone/>
                        <a:tabLst/>
                        <a:defRPr/>
                      </a:pPr>
                      <a:r>
                        <a:rPr lang="en-GB" sz="1200" kern="1200">
                          <a:solidFill>
                            <a:srgbClr val="66666A"/>
                          </a:solidFill>
                          <a:effectLst/>
                          <a:latin typeface="Tenorite" panose="00000500000000000000" pitchFamily="2" charset="0"/>
                          <a:ea typeface="+mn-ea"/>
                          <a:cs typeface="Arial" panose="020B0604020202020204" pitchFamily="34" charset="0"/>
                        </a:rPr>
                        <a:t>The pace of information sharing during Exercise Fahrenheit demonstrated progression on this topic. The development of mutual understanding of the operational complexities of the networks has aided pragmatism to be applied to both further reduce emergency pressure but also to understand the limits of certain offtakes.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B050"/>
                          </a:solidFill>
                          <a:effectLst/>
                          <a:uLnTx/>
                          <a:uFillTx/>
                          <a:latin typeface="Tenorite" panose="00000500000000000000" pitchFamily="2" charset="0"/>
                          <a:ea typeface="+mn-ea"/>
                          <a:cs typeface="Arial" panose="020B0604020202020204" pitchFamily="34" charset="0"/>
                        </a:rPr>
                        <a:t>Complete</a:t>
                      </a:r>
                      <a:endParaRPr kumimoji="0" lang="en-GB" sz="1200" b="0" i="0" u="none" strike="noStrike" kern="1200" cap="none" spc="0" normalizeH="0" baseline="0" noProof="0">
                        <a:ln>
                          <a:noFill/>
                        </a:ln>
                        <a:solidFill>
                          <a:prstClr val="black"/>
                        </a:solidFill>
                        <a:effectLst/>
                        <a:uLnTx/>
                        <a:uFillTx/>
                        <a:latin typeface="Tenorite" panose="00000500000000000000" pitchFamily="2"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946508296"/>
                  </a:ext>
                </a:extLst>
              </a:tr>
              <a:tr h="1234610">
                <a:tc>
                  <a:txBody>
                    <a:bodyPr/>
                    <a:lstStyle/>
                    <a:p>
                      <a:pPr marL="0" marR="0" lvl="0" indent="0" algn="l" defTabSz="914400" rtl="0" eaLnBrk="1" fontAlgn="base" latinLnBrk="0" hangingPunct="1">
                        <a:lnSpc>
                          <a:spcPct val="100000"/>
                        </a:lnSpc>
                        <a:spcBef>
                          <a:spcPts val="0"/>
                        </a:spcBef>
                        <a:spcAft>
                          <a:spcPts val="0"/>
                        </a:spcAft>
                        <a:buClrTx/>
                        <a:buSzTx/>
                        <a:buFont typeface="+mj-lt"/>
                        <a:buNone/>
                        <a:tabLst/>
                        <a:defRPr/>
                      </a:pPr>
                      <a:r>
                        <a:rPr lang="en-GB" sz="1200" kern="1200">
                          <a:solidFill>
                            <a:srgbClr val="66666A"/>
                          </a:solidFill>
                          <a:effectLst/>
                          <a:latin typeface="Tenorite" panose="00000500000000000000" pitchFamily="2" charset="0"/>
                          <a:ea typeface="+mn-ea"/>
                          <a:cs typeface="Arial" panose="020B0604020202020204" pitchFamily="34" charset="0"/>
                        </a:rPr>
                        <a:t>7. The calculation of load shedding returns is less accurate at times of weather extremities, so the process should be reviewed.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base" latinLnBrk="0" hangingPunct="1">
                        <a:lnSpc>
                          <a:spcPct val="100000"/>
                        </a:lnSpc>
                        <a:spcBef>
                          <a:spcPts val="0"/>
                        </a:spcBef>
                        <a:spcAft>
                          <a:spcPts val="0"/>
                        </a:spcAft>
                        <a:buClrTx/>
                        <a:buSzTx/>
                        <a:buFont typeface="+mj-lt"/>
                        <a:buNone/>
                        <a:tabLst/>
                        <a:defRPr/>
                      </a:pPr>
                      <a:r>
                        <a:rPr lang="en-GB" sz="1200" i="0" kern="1200">
                          <a:solidFill>
                            <a:srgbClr val="66666A"/>
                          </a:solidFill>
                          <a:effectLst/>
                          <a:latin typeface="Tenorite" panose="00000500000000000000" pitchFamily="2" charset="0"/>
                          <a:ea typeface="+mn-ea"/>
                          <a:cs typeface="Arial" panose="020B0604020202020204" pitchFamily="34" charset="0"/>
                        </a:rPr>
                        <a:t>The process for calculating returns from load shedding in the LDZs has been calibrated to assure consistency in approach.</a:t>
                      </a:r>
                    </a:p>
                    <a:p>
                      <a:pPr marL="0" marR="0" lvl="0" indent="0" algn="just" defTabSz="914400" rtl="0" eaLnBrk="1" fontAlgn="base" latinLnBrk="0" hangingPunct="1">
                        <a:lnSpc>
                          <a:spcPct val="100000"/>
                        </a:lnSpc>
                        <a:spcBef>
                          <a:spcPts val="0"/>
                        </a:spcBef>
                        <a:spcAft>
                          <a:spcPts val="0"/>
                        </a:spcAft>
                        <a:buClrTx/>
                        <a:buSzTx/>
                        <a:buFont typeface="+mj-lt"/>
                        <a:buNone/>
                        <a:tabLst/>
                        <a:defRPr/>
                      </a:pPr>
                      <a:r>
                        <a:rPr lang="en-GB" sz="1200" i="0" kern="1200">
                          <a:solidFill>
                            <a:srgbClr val="66666A"/>
                          </a:solidFill>
                          <a:effectLst/>
                          <a:latin typeface="Tenorite" panose="00000500000000000000" pitchFamily="2" charset="0"/>
                          <a:ea typeface="+mn-ea"/>
                          <a:cs typeface="Arial" panose="020B0604020202020204" pitchFamily="34" charset="0"/>
                        </a:rPr>
                        <a:t>A load shedding workshop was undertaken in July to refresh Gas Transporters’ understanding of the NGSE Framework approach to load shedding.</a:t>
                      </a:r>
                    </a:p>
                    <a:p>
                      <a:pPr marL="0" marR="0" lvl="0" indent="0" algn="just" defTabSz="914400" rtl="0" eaLnBrk="1" fontAlgn="base" latinLnBrk="0" hangingPunct="1">
                        <a:lnSpc>
                          <a:spcPct val="100000"/>
                        </a:lnSpc>
                        <a:spcBef>
                          <a:spcPts val="0"/>
                        </a:spcBef>
                        <a:spcAft>
                          <a:spcPts val="0"/>
                        </a:spcAft>
                        <a:buClrTx/>
                        <a:buSzTx/>
                        <a:buFont typeface="+mj-lt"/>
                        <a:buNone/>
                        <a:tabLst/>
                        <a:defRPr/>
                      </a:pPr>
                      <a:r>
                        <a:rPr lang="en-GB" sz="1200" i="0" kern="1200">
                          <a:solidFill>
                            <a:srgbClr val="66666A"/>
                          </a:solidFill>
                          <a:effectLst/>
                          <a:latin typeface="Tenorite"/>
                          <a:ea typeface="+mn-ea"/>
                          <a:cs typeface="Arial"/>
                        </a:rPr>
                        <a:t>NGSE Demand Direction forms has been modernised to aid understanding of and clarity in load shedding directions.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B050"/>
                          </a:solidFill>
                          <a:effectLst/>
                          <a:uLnTx/>
                          <a:uFillTx/>
                          <a:latin typeface="Tenorite" panose="00000500000000000000" pitchFamily="2" charset="0"/>
                          <a:ea typeface="+mn-ea"/>
                          <a:cs typeface="Arial" panose="020B0604020202020204" pitchFamily="34" charset="0"/>
                        </a:rPr>
                        <a:t>Complete</a:t>
                      </a:r>
                      <a:endParaRPr kumimoji="0" lang="en-GB" sz="1200" b="0" i="0" u="none" strike="noStrike" kern="1200" cap="none" spc="0" normalizeH="0" baseline="0" noProof="0">
                        <a:ln>
                          <a:noFill/>
                        </a:ln>
                        <a:solidFill>
                          <a:prstClr val="black"/>
                        </a:solidFill>
                        <a:effectLst/>
                        <a:uLnTx/>
                        <a:uFillTx/>
                        <a:latin typeface="Tenorite" panose="00000500000000000000" pitchFamily="2"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266789316"/>
                  </a:ext>
                </a:extLst>
              </a:tr>
              <a:tr h="1804429">
                <a:tc>
                  <a:txBody>
                    <a:bodyPr/>
                    <a:lstStyle/>
                    <a:p>
                      <a:pPr marL="0" marR="0" lvl="0" indent="0" algn="l" defTabSz="914400" rtl="0" eaLnBrk="1" fontAlgn="base" latinLnBrk="0" hangingPunct="1">
                        <a:lnSpc>
                          <a:spcPct val="100000"/>
                        </a:lnSpc>
                        <a:spcBef>
                          <a:spcPts val="0"/>
                        </a:spcBef>
                        <a:spcAft>
                          <a:spcPts val="0"/>
                        </a:spcAft>
                        <a:buClrTx/>
                        <a:buSzTx/>
                        <a:buFont typeface="+mj-lt"/>
                        <a:buNone/>
                        <a:tabLst/>
                        <a:defRPr/>
                      </a:pPr>
                      <a:r>
                        <a:rPr lang="en-GB" sz="1200" kern="1200">
                          <a:solidFill>
                            <a:srgbClr val="66666A"/>
                          </a:solidFill>
                          <a:effectLst/>
                          <a:latin typeface="Tenorite" panose="00000500000000000000" pitchFamily="2" charset="0"/>
                          <a:ea typeface="+mn-ea"/>
                          <a:cs typeface="Arial" panose="020B0604020202020204" pitchFamily="34" charset="0"/>
                        </a:rPr>
                        <a:t>8. Pre-emptive sharing of data and information requires enhancement to support the pace of the formation of an emergency strategy.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base" latinLnBrk="0" hangingPunct="1">
                        <a:lnSpc>
                          <a:spcPct val="100000"/>
                        </a:lnSpc>
                        <a:spcBef>
                          <a:spcPts val="0"/>
                        </a:spcBef>
                        <a:spcAft>
                          <a:spcPts val="0"/>
                        </a:spcAft>
                        <a:buClrTx/>
                        <a:buSzTx/>
                        <a:buFont typeface="+mj-lt"/>
                        <a:buNone/>
                        <a:tabLst/>
                        <a:defRPr/>
                      </a:pPr>
                      <a:r>
                        <a:rPr lang="en-GB" sz="1200" i="0" kern="1200">
                          <a:solidFill>
                            <a:srgbClr val="66666A"/>
                          </a:solidFill>
                          <a:effectLst/>
                          <a:latin typeface="Tenorite" panose="00000500000000000000" pitchFamily="2" charset="0"/>
                          <a:ea typeface="+mn-ea"/>
                          <a:cs typeface="Arial" panose="020B0604020202020204" pitchFamily="34" charset="0"/>
                        </a:rPr>
                        <a:t>This action encouraged continued collaboration. Across 23/24 the following was delivered. </a:t>
                      </a:r>
                    </a:p>
                    <a:p>
                      <a:pPr marL="0" marR="0" lvl="0" indent="0" algn="just" defTabSz="914400" rtl="0" eaLnBrk="1" fontAlgn="base" latinLnBrk="0" hangingPunct="1">
                        <a:lnSpc>
                          <a:spcPct val="100000"/>
                        </a:lnSpc>
                        <a:spcBef>
                          <a:spcPts val="0"/>
                        </a:spcBef>
                        <a:spcAft>
                          <a:spcPts val="0"/>
                        </a:spcAft>
                        <a:buClrTx/>
                        <a:buSzTx/>
                        <a:buFont typeface="+mj-lt"/>
                        <a:buNone/>
                        <a:tabLst/>
                        <a:defRPr/>
                      </a:pPr>
                      <a:r>
                        <a:rPr lang="en-GB" sz="1200" i="0" kern="1200">
                          <a:solidFill>
                            <a:srgbClr val="66666A"/>
                          </a:solidFill>
                          <a:effectLst/>
                          <a:latin typeface="Tenorite" panose="00000500000000000000" pitchFamily="2" charset="0"/>
                          <a:ea typeface="+mn-ea"/>
                          <a:cs typeface="Arial" panose="020B0604020202020204" pitchFamily="34" charset="0"/>
                        </a:rPr>
                        <a:t>* NGT CTC Visits</a:t>
                      </a:r>
                    </a:p>
                    <a:p>
                      <a:pPr marL="0" marR="0" lvl="0" indent="0" algn="just" defTabSz="914400" rtl="0" eaLnBrk="1" fontAlgn="base" latinLnBrk="0" hangingPunct="1">
                        <a:lnSpc>
                          <a:spcPct val="100000"/>
                        </a:lnSpc>
                        <a:spcBef>
                          <a:spcPts val="0"/>
                        </a:spcBef>
                        <a:spcAft>
                          <a:spcPts val="0"/>
                        </a:spcAft>
                        <a:buClrTx/>
                        <a:buSzTx/>
                        <a:buFont typeface="+mj-lt"/>
                        <a:buNone/>
                        <a:tabLst/>
                        <a:defRPr/>
                      </a:pPr>
                      <a:r>
                        <a:rPr lang="en-GB" sz="1200" i="0" kern="1200">
                          <a:solidFill>
                            <a:srgbClr val="66666A"/>
                          </a:solidFill>
                          <a:effectLst/>
                          <a:latin typeface="Tenorite" panose="00000500000000000000" pitchFamily="2" charset="0"/>
                          <a:ea typeface="+mn-ea"/>
                          <a:cs typeface="Arial" panose="020B0604020202020204" pitchFamily="34" charset="0"/>
                        </a:rPr>
                        <a:t>* NETMAN 1 &amp; CTC Exercises</a:t>
                      </a:r>
                    </a:p>
                    <a:p>
                      <a:pPr marL="0" marR="0" lvl="0" indent="0" algn="just" defTabSz="914400" rtl="0" eaLnBrk="1" fontAlgn="base" latinLnBrk="0" hangingPunct="1">
                        <a:lnSpc>
                          <a:spcPct val="100000"/>
                        </a:lnSpc>
                        <a:spcBef>
                          <a:spcPts val="0"/>
                        </a:spcBef>
                        <a:spcAft>
                          <a:spcPts val="0"/>
                        </a:spcAft>
                        <a:buClrTx/>
                        <a:buSzTx/>
                        <a:buFont typeface="+mj-lt"/>
                        <a:buNone/>
                        <a:tabLst/>
                        <a:defRPr/>
                      </a:pPr>
                      <a:r>
                        <a:rPr lang="en-GB" sz="1200" i="0" kern="1200">
                          <a:solidFill>
                            <a:srgbClr val="66666A"/>
                          </a:solidFill>
                          <a:effectLst/>
                          <a:latin typeface="Tenorite" panose="00000500000000000000" pitchFamily="2" charset="0"/>
                          <a:ea typeface="+mn-ea"/>
                          <a:cs typeface="Arial" panose="020B0604020202020204" pitchFamily="34" charset="0"/>
                        </a:rPr>
                        <a:t>* Load Shedding Workshop</a:t>
                      </a:r>
                    </a:p>
                    <a:p>
                      <a:pPr marL="0" marR="0" lvl="0" indent="0" algn="just" defTabSz="914400" rtl="0" eaLnBrk="1" fontAlgn="base" latinLnBrk="0" hangingPunct="1">
                        <a:lnSpc>
                          <a:spcPct val="100000"/>
                        </a:lnSpc>
                        <a:spcBef>
                          <a:spcPts val="0"/>
                        </a:spcBef>
                        <a:spcAft>
                          <a:spcPts val="0"/>
                        </a:spcAft>
                        <a:buClrTx/>
                        <a:buSzTx/>
                        <a:buFont typeface="+mj-lt"/>
                        <a:buNone/>
                        <a:tabLst/>
                        <a:defRPr/>
                      </a:pPr>
                      <a:r>
                        <a:rPr lang="en-GB" sz="1200" i="0" kern="1200">
                          <a:solidFill>
                            <a:srgbClr val="66666A"/>
                          </a:solidFill>
                          <a:effectLst/>
                          <a:latin typeface="Tenorite" panose="00000500000000000000" pitchFamily="2" charset="0"/>
                          <a:ea typeface="+mn-ea"/>
                          <a:cs typeface="Arial" panose="020B0604020202020204" pitchFamily="34" charset="0"/>
                        </a:rPr>
                        <a:t>* Isolation Workshops</a:t>
                      </a:r>
                    </a:p>
                    <a:p>
                      <a:pPr marL="0" marR="0" lvl="0" indent="0" algn="just" defTabSz="914400" rtl="0" eaLnBrk="1" fontAlgn="base" latinLnBrk="0" hangingPunct="1">
                        <a:lnSpc>
                          <a:spcPct val="100000"/>
                        </a:lnSpc>
                        <a:spcBef>
                          <a:spcPts val="0"/>
                        </a:spcBef>
                        <a:spcAft>
                          <a:spcPts val="0"/>
                        </a:spcAft>
                        <a:buClrTx/>
                        <a:buSzTx/>
                        <a:buFont typeface="+mj-lt"/>
                        <a:buNone/>
                        <a:tabLst/>
                        <a:defRPr/>
                      </a:pPr>
                      <a:r>
                        <a:rPr lang="en-GB" sz="1200" i="0" kern="1200">
                          <a:solidFill>
                            <a:srgbClr val="66666A"/>
                          </a:solidFill>
                          <a:effectLst/>
                          <a:latin typeface="Tenorite" panose="00000500000000000000" pitchFamily="2" charset="0"/>
                          <a:ea typeface="+mn-ea"/>
                          <a:cs typeface="Arial" panose="020B0604020202020204" pitchFamily="34" charset="0"/>
                        </a:rPr>
                        <a:t>* ESO Demand Control Briefing</a:t>
                      </a:r>
                    </a:p>
                    <a:p>
                      <a:pPr marL="0" marR="0" lvl="0" indent="0" algn="just" defTabSz="914400" rtl="0" eaLnBrk="1" fontAlgn="base" latinLnBrk="0" hangingPunct="1">
                        <a:lnSpc>
                          <a:spcPct val="100000"/>
                        </a:lnSpc>
                        <a:spcBef>
                          <a:spcPts val="0"/>
                        </a:spcBef>
                        <a:spcAft>
                          <a:spcPts val="0"/>
                        </a:spcAft>
                        <a:buClrTx/>
                        <a:buSzTx/>
                        <a:buFont typeface="+mj-lt"/>
                        <a:buNone/>
                        <a:tabLst/>
                        <a:defRPr/>
                      </a:pPr>
                      <a:r>
                        <a:rPr lang="en-GB" sz="1200" i="0" kern="1200">
                          <a:solidFill>
                            <a:srgbClr val="66666A"/>
                          </a:solidFill>
                          <a:effectLst/>
                          <a:latin typeface="Tenorite" panose="00000500000000000000" pitchFamily="2" charset="0"/>
                          <a:ea typeface="+mn-ea"/>
                          <a:cs typeface="Arial" panose="020B0604020202020204" pitchFamily="34" charset="0"/>
                        </a:rPr>
                        <a:t>* Demand Form redesign</a:t>
                      </a:r>
                    </a:p>
                    <a:p>
                      <a:pPr marL="0" marR="0" lvl="0" indent="0" algn="just" defTabSz="914400" rtl="0" eaLnBrk="1" fontAlgn="base" latinLnBrk="0" hangingPunct="1">
                        <a:lnSpc>
                          <a:spcPct val="100000"/>
                        </a:lnSpc>
                        <a:spcBef>
                          <a:spcPts val="0"/>
                        </a:spcBef>
                        <a:spcAft>
                          <a:spcPts val="0"/>
                        </a:spcAft>
                        <a:buClrTx/>
                        <a:buSzTx/>
                        <a:buFont typeface="+mj-lt"/>
                        <a:buNone/>
                        <a:tabLst/>
                        <a:defRPr/>
                      </a:pPr>
                      <a:r>
                        <a:rPr lang="en-GB" sz="1200" i="0" kern="1200">
                          <a:solidFill>
                            <a:srgbClr val="66666A"/>
                          </a:solidFill>
                          <a:effectLst/>
                          <a:latin typeface="Tenorite" panose="00000500000000000000" pitchFamily="2" charset="0"/>
                          <a:ea typeface="+mn-ea"/>
                          <a:cs typeface="Arial" panose="020B0604020202020204" pitchFamily="34" charset="0"/>
                        </a:rPr>
                        <a:t>* Minimise Flows Project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B050"/>
                          </a:solidFill>
                          <a:effectLst/>
                          <a:uLnTx/>
                          <a:uFillTx/>
                          <a:latin typeface="Tenorite" panose="00000500000000000000" pitchFamily="2" charset="0"/>
                          <a:ea typeface="+mn-ea"/>
                          <a:cs typeface="Arial" panose="020B0604020202020204" pitchFamily="34" charset="0"/>
                        </a:rPr>
                        <a:t>Complete</a:t>
                      </a:r>
                      <a:endParaRPr kumimoji="0" lang="en-GB" sz="1200" b="0" i="0" u="none" strike="noStrike" kern="1200" cap="none" spc="0" normalizeH="0" baseline="0" noProof="0">
                        <a:ln>
                          <a:noFill/>
                        </a:ln>
                        <a:solidFill>
                          <a:prstClr val="black"/>
                        </a:solidFill>
                        <a:effectLst/>
                        <a:uLnTx/>
                        <a:uFillTx/>
                        <a:latin typeface="Tenorite" panose="00000500000000000000" pitchFamily="2"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805549269"/>
                  </a:ext>
                </a:extLst>
              </a:tr>
            </a:tbl>
          </a:graphicData>
        </a:graphic>
      </p:graphicFrame>
      <p:sp>
        <p:nvSpPr>
          <p:cNvPr id="8" name="Footer Placeholder 2">
            <a:extLst>
              <a:ext uri="{FF2B5EF4-FFF2-40B4-BE49-F238E27FC236}">
                <a16:creationId xmlns:a16="http://schemas.microsoft.com/office/drawing/2014/main" id="{416D93B6-15B1-EAE5-E2D5-D215080EE921}"/>
              </a:ext>
            </a:extLst>
          </p:cNvPr>
          <p:cNvSpPr>
            <a:spLocks noGrp="1"/>
          </p:cNvSpPr>
          <p:nvPr>
            <p:ph type="ftr" sz="quarter" idx="11"/>
          </p:nvPr>
        </p:nvSpPr>
        <p:spPr>
          <a:xfrm>
            <a:off x="9142581" y="6559401"/>
            <a:ext cx="2573141" cy="213995"/>
          </a:xfrm>
        </p:spPr>
        <p:txBody>
          <a:bodyPr/>
          <a:lstStyle/>
          <a:p>
            <a:r>
              <a:rPr lang="en-GB" b="1">
                <a:solidFill>
                  <a:schemeClr val="tx2"/>
                </a:solidFill>
                <a:latin typeface="Tenorite" panose="00000500000000000000" pitchFamily="2" charset="0"/>
              </a:rPr>
              <a:t>NEC Industry Exercise Fahrenheit </a:t>
            </a:r>
            <a:r>
              <a:rPr lang="en-GB">
                <a:solidFill>
                  <a:schemeClr val="tx2"/>
                </a:solidFill>
                <a:latin typeface="Tenorite" panose="00000500000000000000" pitchFamily="2" charset="0"/>
              </a:rPr>
              <a:t>│ 2024</a:t>
            </a:r>
          </a:p>
        </p:txBody>
      </p:sp>
      <p:sp>
        <p:nvSpPr>
          <p:cNvPr id="9" name="Slide Number Placeholder 3">
            <a:extLst>
              <a:ext uri="{FF2B5EF4-FFF2-40B4-BE49-F238E27FC236}">
                <a16:creationId xmlns:a16="http://schemas.microsoft.com/office/drawing/2014/main" id="{AA8A90F3-2474-1126-9D20-43F2DDA82133}"/>
              </a:ext>
            </a:extLst>
          </p:cNvPr>
          <p:cNvSpPr>
            <a:spLocks noGrp="1"/>
          </p:cNvSpPr>
          <p:nvPr>
            <p:ph type="sldNum" sz="quarter" idx="12"/>
          </p:nvPr>
        </p:nvSpPr>
        <p:spPr>
          <a:xfrm>
            <a:off x="11683825" y="6564592"/>
            <a:ext cx="468000" cy="213995"/>
          </a:xfrm>
        </p:spPr>
        <p:txBody>
          <a:bodyPr/>
          <a:lstStyle/>
          <a:p>
            <a:r>
              <a:rPr lang="en-GB">
                <a:solidFill>
                  <a:schemeClr val="tx2"/>
                </a:solidFill>
                <a:latin typeface="Tenorite" panose="00000500000000000000" pitchFamily="2" charset="0"/>
                <a:cs typeface="Arial" panose="020B0604020202020204" pitchFamily="34" charset="0"/>
              </a:rPr>
              <a:t>P.</a:t>
            </a:r>
            <a:fld id="{2167D5C0-EA37-43FD-A9A7-0CAAFD84DAC3}" type="slidenum">
              <a:rPr lang="en-GB" smtClean="0">
                <a:solidFill>
                  <a:schemeClr val="tx2"/>
                </a:solidFill>
                <a:latin typeface="Tenorite" panose="00000500000000000000" pitchFamily="2" charset="0"/>
                <a:cs typeface="Arial" panose="020B0604020202020204" pitchFamily="34" charset="0"/>
              </a:rPr>
              <a:pPr/>
              <a:t>18</a:t>
            </a:fld>
            <a:endParaRPr lang="en-GB">
              <a:solidFill>
                <a:schemeClr val="tx2"/>
              </a:solidFill>
              <a:latin typeface="Tenorite" panose="00000500000000000000" pitchFamily="2" charset="0"/>
              <a:cs typeface="Arial" panose="020B0604020202020204" pitchFamily="34" charset="0"/>
            </a:endParaRPr>
          </a:p>
        </p:txBody>
      </p:sp>
      <p:sp>
        <p:nvSpPr>
          <p:cNvPr id="3" name="Rectangle 2">
            <a:extLst>
              <a:ext uri="{FF2B5EF4-FFF2-40B4-BE49-F238E27FC236}">
                <a16:creationId xmlns:a16="http://schemas.microsoft.com/office/drawing/2014/main" id="{0456AC41-C28C-FA62-849B-11E61CA7DB45}"/>
              </a:ext>
            </a:extLst>
          </p:cNvPr>
          <p:cNvSpPr/>
          <p:nvPr/>
        </p:nvSpPr>
        <p:spPr>
          <a:xfrm>
            <a:off x="0" y="0"/>
            <a:ext cx="1422400" cy="6858000"/>
          </a:xfrm>
          <a:prstGeom prst="rect">
            <a:avLst/>
          </a:prstGeom>
          <a:solidFill>
            <a:srgbClr val="5555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enorite" panose="00000500000000000000" pitchFamily="2" charset="0"/>
            </a:endParaRPr>
          </a:p>
        </p:txBody>
      </p:sp>
      <p:sp>
        <p:nvSpPr>
          <p:cNvPr id="4" name="TextBox 3">
            <a:hlinkClick r:id="rId4" action="ppaction://hlinksldjump"/>
            <a:extLst>
              <a:ext uri="{FF2B5EF4-FFF2-40B4-BE49-F238E27FC236}">
                <a16:creationId xmlns:a16="http://schemas.microsoft.com/office/drawing/2014/main" id="{CE3BB167-793D-F41A-5FCC-0712DC1BD317}"/>
              </a:ext>
            </a:extLst>
          </p:cNvPr>
          <p:cNvSpPr txBox="1"/>
          <p:nvPr/>
        </p:nvSpPr>
        <p:spPr>
          <a:xfrm>
            <a:off x="25400" y="899467"/>
            <a:ext cx="1130300" cy="461665"/>
          </a:xfrm>
          <a:prstGeom prst="rect">
            <a:avLst/>
          </a:prstGeom>
          <a:noFill/>
        </p:spPr>
        <p:txBody>
          <a:bodyPr wrap="square" rtlCol="0">
            <a:spAutoFit/>
          </a:bodyPr>
          <a:lstStyle>
            <a:defPPr>
              <a:defRPr lang="en-US"/>
            </a:defPPr>
            <a:lvl1pPr>
              <a:defRPr sz="1200">
                <a:solidFill>
                  <a:schemeClr val="bg1"/>
                </a:solidFill>
                <a:latin typeface="Tenorite" panose="00000500000000000000" pitchFamily="2" charset="0"/>
                <a:cs typeface="Arial" panose="020B0604020202020204" pitchFamily="34" charset="0"/>
              </a:defRPr>
            </a:lvl1pPr>
          </a:lstStyle>
          <a:p>
            <a:r>
              <a:rPr lang="en-GB"/>
              <a:t>Exercise Scope &gt;</a:t>
            </a:r>
          </a:p>
        </p:txBody>
      </p:sp>
      <p:sp>
        <p:nvSpPr>
          <p:cNvPr id="5" name="TextBox 4">
            <a:hlinkClick r:id="rId5" action="ppaction://hlinksldjump"/>
            <a:extLst>
              <a:ext uri="{FF2B5EF4-FFF2-40B4-BE49-F238E27FC236}">
                <a16:creationId xmlns:a16="http://schemas.microsoft.com/office/drawing/2014/main" id="{6F69174A-B0EC-D7EB-9C2F-11AA87DA69BC}"/>
              </a:ext>
            </a:extLst>
          </p:cNvPr>
          <p:cNvSpPr txBox="1"/>
          <p:nvPr/>
        </p:nvSpPr>
        <p:spPr>
          <a:xfrm>
            <a:off x="38100" y="1411931"/>
            <a:ext cx="1193800" cy="461665"/>
          </a:xfrm>
          <a:prstGeom prst="rect">
            <a:avLst/>
          </a:prstGeom>
          <a:noFill/>
        </p:spPr>
        <p:txBody>
          <a:bodyPr wrap="square" rtlCol="0">
            <a:spAutoFit/>
          </a:bodyPr>
          <a:lstStyle/>
          <a:p>
            <a:r>
              <a:rPr lang="en-GB" sz="1200">
                <a:solidFill>
                  <a:schemeClr val="bg1"/>
                </a:solidFill>
                <a:latin typeface="Tenorite" panose="00000500000000000000" pitchFamily="2" charset="0"/>
                <a:cs typeface="Arial" panose="020B0604020202020204" pitchFamily="34" charset="0"/>
              </a:rPr>
              <a:t>Executive Summary &gt;</a:t>
            </a:r>
          </a:p>
        </p:txBody>
      </p:sp>
      <p:sp>
        <p:nvSpPr>
          <p:cNvPr id="6" name="TextBox 5">
            <a:extLst>
              <a:ext uri="{FF2B5EF4-FFF2-40B4-BE49-F238E27FC236}">
                <a16:creationId xmlns:a16="http://schemas.microsoft.com/office/drawing/2014/main" id="{F5F9E2BF-B6D8-B91C-880C-289F0D55254C}"/>
              </a:ext>
            </a:extLst>
          </p:cNvPr>
          <p:cNvSpPr txBox="1"/>
          <p:nvPr/>
        </p:nvSpPr>
        <p:spPr>
          <a:xfrm>
            <a:off x="38100" y="1924395"/>
            <a:ext cx="1193800" cy="276999"/>
          </a:xfrm>
          <a:prstGeom prst="rect">
            <a:avLst/>
          </a:prstGeom>
          <a:noFill/>
        </p:spPr>
        <p:txBody>
          <a:bodyPr wrap="square" rtlCol="0">
            <a:spAutoFit/>
          </a:bodyPr>
          <a:lstStyle/>
          <a:p>
            <a:r>
              <a:rPr lang="en-GB" sz="1200">
                <a:solidFill>
                  <a:schemeClr val="bg1"/>
                </a:solidFill>
                <a:latin typeface="Tenorite" panose="00000500000000000000" pitchFamily="2" charset="0"/>
                <a:cs typeface="Arial" panose="020B0604020202020204" pitchFamily="34" charset="0"/>
              </a:rPr>
              <a:t>Key Areas:</a:t>
            </a:r>
          </a:p>
        </p:txBody>
      </p:sp>
      <p:sp>
        <p:nvSpPr>
          <p:cNvPr id="7" name="TextBox 6">
            <a:hlinkClick r:id="rId6" action="ppaction://hlinksldjump"/>
            <a:extLst>
              <a:ext uri="{FF2B5EF4-FFF2-40B4-BE49-F238E27FC236}">
                <a16:creationId xmlns:a16="http://schemas.microsoft.com/office/drawing/2014/main" id="{C24592E5-082B-AA22-0F2F-296BFA6DD4EB}"/>
              </a:ext>
            </a:extLst>
          </p:cNvPr>
          <p:cNvSpPr txBox="1"/>
          <p:nvPr/>
        </p:nvSpPr>
        <p:spPr>
          <a:xfrm>
            <a:off x="127000" y="2502612"/>
            <a:ext cx="1295400" cy="430887"/>
          </a:xfrm>
          <a:prstGeom prst="rect">
            <a:avLst/>
          </a:prstGeom>
          <a:noFill/>
        </p:spPr>
        <p:txBody>
          <a:bodyPr wrap="square" rtlCol="0">
            <a:spAutoFit/>
          </a:bodyPr>
          <a:lstStyle/>
          <a:p>
            <a:r>
              <a:rPr lang="en-GB" sz="1100">
                <a:solidFill>
                  <a:schemeClr val="bg1"/>
                </a:solidFill>
                <a:latin typeface="Tenorite" panose="00000500000000000000" pitchFamily="2" charset="0"/>
                <a:cs typeface="Arial" panose="020B0604020202020204" pitchFamily="34" charset="0"/>
              </a:rPr>
              <a:t>Gas Transporter Interactions </a:t>
            </a:r>
          </a:p>
        </p:txBody>
      </p:sp>
      <p:sp>
        <p:nvSpPr>
          <p:cNvPr id="14" name="TextBox 13">
            <a:hlinkClick r:id="rId7" action="ppaction://hlinksldjump"/>
            <a:extLst>
              <a:ext uri="{FF2B5EF4-FFF2-40B4-BE49-F238E27FC236}">
                <a16:creationId xmlns:a16="http://schemas.microsoft.com/office/drawing/2014/main" id="{05FD0724-DDF8-529D-F161-F0BA566601A3}"/>
              </a:ext>
            </a:extLst>
          </p:cNvPr>
          <p:cNvSpPr txBox="1"/>
          <p:nvPr/>
        </p:nvSpPr>
        <p:spPr>
          <a:xfrm>
            <a:off x="127000" y="3260970"/>
            <a:ext cx="1295400" cy="600164"/>
          </a:xfrm>
          <a:prstGeom prst="rect">
            <a:avLst/>
          </a:prstGeom>
          <a:noFill/>
        </p:spPr>
        <p:txBody>
          <a:bodyPr wrap="square" rtlCol="0">
            <a:spAutoFit/>
          </a:bodyPr>
          <a:lstStyle>
            <a:defPPr>
              <a:defRPr lang="en-US"/>
            </a:defPPr>
            <a:lvl1pPr>
              <a:defRPr sz="1100">
                <a:solidFill>
                  <a:schemeClr val="bg1"/>
                </a:solidFill>
                <a:latin typeface="Arial" panose="020B0604020202020204" pitchFamily="34" charset="0"/>
                <a:cs typeface="Arial" panose="020B0604020202020204" pitchFamily="34" charset="0"/>
              </a:defRPr>
            </a:lvl1pPr>
          </a:lstStyle>
          <a:p>
            <a:r>
              <a:rPr lang="en-GB">
                <a:latin typeface="Tenorite" panose="00000500000000000000" pitchFamily="2" charset="0"/>
              </a:rPr>
              <a:t>Gas and Electricity Interactions </a:t>
            </a:r>
          </a:p>
        </p:txBody>
      </p:sp>
      <p:sp>
        <p:nvSpPr>
          <p:cNvPr id="15" name="TextBox 14">
            <a:hlinkClick r:id="rId8" action="ppaction://hlinksldjump"/>
            <a:extLst>
              <a:ext uri="{FF2B5EF4-FFF2-40B4-BE49-F238E27FC236}">
                <a16:creationId xmlns:a16="http://schemas.microsoft.com/office/drawing/2014/main" id="{82C608B9-1A64-8F7A-4557-C90584F66E0C}"/>
              </a:ext>
            </a:extLst>
          </p:cNvPr>
          <p:cNvSpPr txBox="1"/>
          <p:nvPr/>
        </p:nvSpPr>
        <p:spPr>
          <a:xfrm>
            <a:off x="127000" y="3845573"/>
            <a:ext cx="1235782" cy="430887"/>
          </a:xfrm>
          <a:prstGeom prst="rect">
            <a:avLst/>
          </a:prstGeom>
          <a:noFill/>
        </p:spPr>
        <p:txBody>
          <a:bodyPr wrap="square" rtlCol="0">
            <a:spAutoFit/>
          </a:bodyPr>
          <a:lstStyle/>
          <a:p>
            <a:r>
              <a:rPr lang="en-GB" sz="1100">
                <a:solidFill>
                  <a:schemeClr val="bg1"/>
                </a:solidFill>
                <a:latin typeface="Tenorite" panose="00000500000000000000" pitchFamily="2" charset="0"/>
                <a:cs typeface="Arial" panose="020B0604020202020204" pitchFamily="34" charset="0"/>
              </a:rPr>
              <a:t>Public Communications</a:t>
            </a:r>
          </a:p>
        </p:txBody>
      </p:sp>
      <p:sp>
        <p:nvSpPr>
          <p:cNvPr id="16" name="TextBox 15">
            <a:hlinkClick r:id="rId9" action="ppaction://hlinksldjump"/>
            <a:extLst>
              <a:ext uri="{FF2B5EF4-FFF2-40B4-BE49-F238E27FC236}">
                <a16:creationId xmlns:a16="http://schemas.microsoft.com/office/drawing/2014/main" id="{B720F44A-491C-B6BA-D8AE-8C2F45523DE7}"/>
              </a:ext>
            </a:extLst>
          </p:cNvPr>
          <p:cNvSpPr txBox="1"/>
          <p:nvPr/>
        </p:nvSpPr>
        <p:spPr>
          <a:xfrm>
            <a:off x="127000" y="2983091"/>
            <a:ext cx="1295400" cy="261610"/>
          </a:xfrm>
          <a:prstGeom prst="rect">
            <a:avLst/>
          </a:prstGeom>
          <a:noFill/>
        </p:spPr>
        <p:txBody>
          <a:bodyPr wrap="square" rtlCol="0">
            <a:spAutoFit/>
          </a:bodyPr>
          <a:lstStyle/>
          <a:p>
            <a:r>
              <a:rPr lang="en-GB" sz="1100">
                <a:solidFill>
                  <a:schemeClr val="bg1"/>
                </a:solidFill>
                <a:latin typeface="Tenorite" panose="00000500000000000000" pitchFamily="2" charset="0"/>
                <a:cs typeface="Arial" panose="020B0604020202020204" pitchFamily="34" charset="0"/>
              </a:rPr>
              <a:t>Load Shedding</a:t>
            </a:r>
          </a:p>
        </p:txBody>
      </p:sp>
      <p:sp>
        <p:nvSpPr>
          <p:cNvPr id="17" name="TextBox 16">
            <a:hlinkClick r:id="rId10" action="ppaction://hlinksldjump"/>
            <a:extLst>
              <a:ext uri="{FF2B5EF4-FFF2-40B4-BE49-F238E27FC236}">
                <a16:creationId xmlns:a16="http://schemas.microsoft.com/office/drawing/2014/main" id="{188C12C5-61AC-A7D7-53BA-CCF7114C9C32}"/>
              </a:ext>
            </a:extLst>
          </p:cNvPr>
          <p:cNvSpPr txBox="1"/>
          <p:nvPr/>
        </p:nvSpPr>
        <p:spPr>
          <a:xfrm>
            <a:off x="127000" y="4301340"/>
            <a:ext cx="1295400" cy="261610"/>
          </a:xfrm>
          <a:prstGeom prst="rect">
            <a:avLst/>
          </a:prstGeom>
          <a:noFill/>
        </p:spPr>
        <p:txBody>
          <a:bodyPr wrap="square" rtlCol="0">
            <a:spAutoFit/>
          </a:bodyPr>
          <a:lstStyle>
            <a:defPPr>
              <a:defRPr lang="en-US"/>
            </a:defPPr>
            <a:lvl1pPr>
              <a:defRPr sz="1100">
                <a:solidFill>
                  <a:schemeClr val="bg1"/>
                </a:solidFill>
                <a:latin typeface="Arial" panose="020B0604020202020204" pitchFamily="34" charset="0"/>
                <a:cs typeface="Arial" panose="020B0604020202020204" pitchFamily="34" charset="0"/>
              </a:defRPr>
            </a:lvl1pPr>
          </a:lstStyle>
          <a:p>
            <a:r>
              <a:rPr lang="en-GB">
                <a:latin typeface="Tenorite" panose="00000500000000000000" pitchFamily="2" charset="0"/>
              </a:rPr>
              <a:t>Managing Supply</a:t>
            </a:r>
          </a:p>
        </p:txBody>
      </p:sp>
      <p:cxnSp>
        <p:nvCxnSpPr>
          <p:cNvPr id="20" name="Straight Connector 19">
            <a:extLst>
              <a:ext uri="{FF2B5EF4-FFF2-40B4-BE49-F238E27FC236}">
                <a16:creationId xmlns:a16="http://schemas.microsoft.com/office/drawing/2014/main" id="{CCAB8D45-ECE2-8508-7C17-2DFBB76693C8}"/>
              </a:ext>
            </a:extLst>
          </p:cNvPr>
          <p:cNvCxnSpPr>
            <a:cxnSpLocks/>
          </p:cNvCxnSpPr>
          <p:nvPr/>
        </p:nvCxnSpPr>
        <p:spPr>
          <a:xfrm>
            <a:off x="127000" y="1380182"/>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25DCE54-FDEB-9586-F24A-72034829D2B7}"/>
              </a:ext>
            </a:extLst>
          </p:cNvPr>
          <p:cNvCxnSpPr>
            <a:cxnSpLocks/>
          </p:cNvCxnSpPr>
          <p:nvPr/>
        </p:nvCxnSpPr>
        <p:spPr>
          <a:xfrm>
            <a:off x="126207" y="1899296"/>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TextBox 27">
            <a:hlinkClick r:id="rId11" action="ppaction://hlinksldjump"/>
            <a:extLst>
              <a:ext uri="{FF2B5EF4-FFF2-40B4-BE49-F238E27FC236}">
                <a16:creationId xmlns:a16="http://schemas.microsoft.com/office/drawing/2014/main" id="{1075C3B5-8439-CF70-F4FF-23D4809E858D}"/>
              </a:ext>
            </a:extLst>
          </p:cNvPr>
          <p:cNvSpPr txBox="1"/>
          <p:nvPr/>
        </p:nvSpPr>
        <p:spPr>
          <a:xfrm>
            <a:off x="126202" y="2199735"/>
            <a:ext cx="1295400" cy="261610"/>
          </a:xfrm>
          <a:prstGeom prst="rect">
            <a:avLst/>
          </a:prstGeom>
          <a:noFill/>
        </p:spPr>
        <p:txBody>
          <a:bodyPr wrap="square" rtlCol="0">
            <a:spAutoFit/>
          </a:bodyPr>
          <a:lstStyle/>
          <a:p>
            <a:r>
              <a:rPr lang="en-GB" sz="1100">
                <a:solidFill>
                  <a:schemeClr val="bg1"/>
                </a:solidFill>
                <a:latin typeface="Tenorite" panose="00000500000000000000" pitchFamily="2" charset="0"/>
                <a:cs typeface="Arial" panose="020B0604020202020204" pitchFamily="34" charset="0"/>
              </a:rPr>
              <a:t>NGSE Strategy</a:t>
            </a:r>
          </a:p>
        </p:txBody>
      </p:sp>
      <p:sp>
        <p:nvSpPr>
          <p:cNvPr id="10" name="TextBox 9">
            <a:extLst>
              <a:ext uri="{FF2B5EF4-FFF2-40B4-BE49-F238E27FC236}">
                <a16:creationId xmlns:a16="http://schemas.microsoft.com/office/drawing/2014/main" id="{91DB225D-428B-BF1A-3A06-656469E13FF3}"/>
              </a:ext>
            </a:extLst>
          </p:cNvPr>
          <p:cNvSpPr txBox="1"/>
          <p:nvPr/>
        </p:nvSpPr>
        <p:spPr>
          <a:xfrm>
            <a:off x="-8743" y="68468"/>
            <a:ext cx="1468322" cy="830997"/>
          </a:xfrm>
          <a:prstGeom prst="rect">
            <a:avLst/>
          </a:prstGeom>
          <a:noFill/>
        </p:spPr>
        <p:txBody>
          <a:bodyPr wrap="square" rtlCol="0">
            <a:spAutoFit/>
          </a:bodyPr>
          <a:lstStyle/>
          <a:p>
            <a:r>
              <a:rPr lang="en-GB" sz="1200" b="1">
                <a:solidFill>
                  <a:schemeClr val="bg1"/>
                </a:solidFill>
                <a:latin typeface="Tenorite" panose="00000500000000000000" pitchFamily="2" charset="0"/>
                <a:cs typeface="Arial" panose="020B0604020202020204" pitchFamily="34" charset="0"/>
              </a:rPr>
              <a:t>NEC Industry Exercise Fahrenheit </a:t>
            </a:r>
            <a:r>
              <a:rPr lang="en-GB" sz="1200" b="1">
                <a:solidFill>
                  <a:schemeClr val="bg1">
                    <a:lumMod val="75000"/>
                  </a:schemeClr>
                </a:solidFill>
                <a:latin typeface="Tenorite" panose="00000500000000000000" pitchFamily="2" charset="0"/>
                <a:cs typeface="Arial" panose="020B0604020202020204" pitchFamily="34" charset="0"/>
              </a:rPr>
              <a:t>2024 Post Exercise Report  </a:t>
            </a:r>
          </a:p>
        </p:txBody>
      </p:sp>
      <p:sp>
        <p:nvSpPr>
          <p:cNvPr id="11" name="TextBox 10">
            <a:hlinkClick r:id="rId12" action="ppaction://hlinksldjump"/>
            <a:extLst>
              <a:ext uri="{FF2B5EF4-FFF2-40B4-BE49-F238E27FC236}">
                <a16:creationId xmlns:a16="http://schemas.microsoft.com/office/drawing/2014/main" id="{72E33AB3-0D03-9020-66CC-F60A8CBAB25F}"/>
              </a:ext>
            </a:extLst>
          </p:cNvPr>
          <p:cNvSpPr txBox="1"/>
          <p:nvPr/>
        </p:nvSpPr>
        <p:spPr>
          <a:xfrm>
            <a:off x="38100" y="4639813"/>
            <a:ext cx="1193800" cy="461665"/>
          </a:xfrm>
          <a:prstGeom prst="rect">
            <a:avLst/>
          </a:prstGeom>
          <a:noFill/>
        </p:spPr>
        <p:txBody>
          <a:bodyPr wrap="square" rtlCol="0">
            <a:spAutoFit/>
          </a:bodyPr>
          <a:lstStyle>
            <a:defPPr>
              <a:defRPr lang="en-US"/>
            </a:defPPr>
            <a:lvl1pPr>
              <a:defRPr sz="1200">
                <a:solidFill>
                  <a:schemeClr val="bg1"/>
                </a:solidFill>
                <a:latin typeface="Tenorite" panose="00000500000000000000" pitchFamily="2" charset="0"/>
                <a:cs typeface="Arial" panose="020B0604020202020204" pitchFamily="34" charset="0"/>
              </a:defRPr>
            </a:lvl1pPr>
          </a:lstStyle>
          <a:p>
            <a:r>
              <a:rPr lang="en-GB"/>
              <a:t>Learning Points&gt;</a:t>
            </a:r>
          </a:p>
        </p:txBody>
      </p:sp>
      <p:sp>
        <p:nvSpPr>
          <p:cNvPr id="12" name="TextBox 11">
            <a:hlinkClick r:id="rId13" action="ppaction://hlinksldjump"/>
            <a:extLst>
              <a:ext uri="{FF2B5EF4-FFF2-40B4-BE49-F238E27FC236}">
                <a16:creationId xmlns:a16="http://schemas.microsoft.com/office/drawing/2014/main" id="{934FCAE6-42BB-5024-6E65-7FB3161F167D}"/>
              </a:ext>
            </a:extLst>
          </p:cNvPr>
          <p:cNvSpPr txBox="1"/>
          <p:nvPr/>
        </p:nvSpPr>
        <p:spPr>
          <a:xfrm>
            <a:off x="38100" y="5606283"/>
            <a:ext cx="1193800" cy="276999"/>
          </a:xfrm>
          <a:prstGeom prst="rect">
            <a:avLst/>
          </a:prstGeom>
          <a:noFill/>
        </p:spPr>
        <p:txBody>
          <a:bodyPr wrap="square" rtlCol="0">
            <a:spAutoFit/>
          </a:bodyPr>
          <a:lstStyle/>
          <a:p>
            <a:r>
              <a:rPr lang="en-GB" sz="1200">
                <a:solidFill>
                  <a:schemeClr val="bg1"/>
                </a:solidFill>
                <a:latin typeface="Tenorite" panose="00000500000000000000" pitchFamily="2" charset="0"/>
                <a:cs typeface="Arial" panose="020B0604020202020204" pitchFamily="34" charset="0"/>
              </a:rPr>
              <a:t>Appendices &gt;</a:t>
            </a:r>
          </a:p>
        </p:txBody>
      </p:sp>
      <p:cxnSp>
        <p:nvCxnSpPr>
          <p:cNvPr id="13" name="Straight Connector 12">
            <a:extLst>
              <a:ext uri="{FF2B5EF4-FFF2-40B4-BE49-F238E27FC236}">
                <a16:creationId xmlns:a16="http://schemas.microsoft.com/office/drawing/2014/main" id="{CD8FD432-9B4B-C5CB-2DAA-55B759019219}"/>
              </a:ext>
            </a:extLst>
          </p:cNvPr>
          <p:cNvCxnSpPr>
            <a:cxnSpLocks/>
          </p:cNvCxnSpPr>
          <p:nvPr/>
        </p:nvCxnSpPr>
        <p:spPr>
          <a:xfrm>
            <a:off x="126203" y="4621660"/>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95D60B7-6B9B-9AE8-7247-6BAEA5F8B0EB}"/>
              </a:ext>
            </a:extLst>
          </p:cNvPr>
          <p:cNvCxnSpPr>
            <a:cxnSpLocks/>
          </p:cNvCxnSpPr>
          <p:nvPr/>
        </p:nvCxnSpPr>
        <p:spPr>
          <a:xfrm>
            <a:off x="111533" y="5595537"/>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01DA271-06CE-FA42-D1F5-26AB85D28152}"/>
              </a:ext>
            </a:extLst>
          </p:cNvPr>
          <p:cNvCxnSpPr>
            <a:cxnSpLocks/>
          </p:cNvCxnSpPr>
          <p:nvPr/>
        </p:nvCxnSpPr>
        <p:spPr>
          <a:xfrm>
            <a:off x="126203" y="5886635"/>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TextBox 35">
            <a:hlinkClick r:id="rId14" action="ppaction://hlinksldjump"/>
            <a:extLst>
              <a:ext uri="{FF2B5EF4-FFF2-40B4-BE49-F238E27FC236}">
                <a16:creationId xmlns:a16="http://schemas.microsoft.com/office/drawing/2014/main" id="{DE9E6CB4-D3E7-CAC7-C023-5E9D3C221190}"/>
              </a:ext>
            </a:extLst>
          </p:cNvPr>
          <p:cNvSpPr txBox="1"/>
          <p:nvPr/>
        </p:nvSpPr>
        <p:spPr>
          <a:xfrm>
            <a:off x="38100" y="5127751"/>
            <a:ext cx="1375161" cy="461665"/>
          </a:xfrm>
          <a:prstGeom prst="rect">
            <a:avLst/>
          </a:prstGeom>
          <a:solidFill>
            <a:schemeClr val="accent6">
              <a:lumMod val="60000"/>
              <a:lumOff val="40000"/>
            </a:schemeClr>
          </a:solidFill>
        </p:spPr>
        <p:txBody>
          <a:bodyPr wrap="square" rtlCol="0">
            <a:spAutoFit/>
          </a:bodyPr>
          <a:lstStyle>
            <a:defPPr>
              <a:defRPr lang="en-US"/>
            </a:defPPr>
            <a:lvl1pPr>
              <a:defRPr sz="1200">
                <a:solidFill>
                  <a:schemeClr val="bg1"/>
                </a:solidFill>
                <a:latin typeface="Tenorite" panose="00000500000000000000" pitchFamily="2" charset="0"/>
                <a:cs typeface="Arial" panose="020B0604020202020204" pitchFamily="34" charset="0"/>
              </a:defRPr>
            </a:lvl1pPr>
          </a:lstStyle>
          <a:p>
            <a:r>
              <a:rPr lang="en-GB"/>
              <a:t>Progress since 2024 Ex Everest &gt;  </a:t>
            </a:r>
          </a:p>
        </p:txBody>
      </p:sp>
      <p:cxnSp>
        <p:nvCxnSpPr>
          <p:cNvPr id="37" name="Straight Connector 36">
            <a:extLst>
              <a:ext uri="{FF2B5EF4-FFF2-40B4-BE49-F238E27FC236}">
                <a16:creationId xmlns:a16="http://schemas.microsoft.com/office/drawing/2014/main" id="{82E228CD-B2E9-E816-CBA3-F2DF5D1D8CDE}"/>
              </a:ext>
            </a:extLst>
          </p:cNvPr>
          <p:cNvCxnSpPr>
            <a:cxnSpLocks/>
          </p:cNvCxnSpPr>
          <p:nvPr/>
        </p:nvCxnSpPr>
        <p:spPr>
          <a:xfrm>
            <a:off x="107995" y="5111816"/>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00E5737-A0EC-E95B-69D0-945F241D085A}"/>
              </a:ext>
            </a:extLst>
          </p:cNvPr>
          <p:cNvCxnSpPr>
            <a:cxnSpLocks/>
          </p:cNvCxnSpPr>
          <p:nvPr/>
        </p:nvCxnSpPr>
        <p:spPr>
          <a:xfrm>
            <a:off x="126203" y="5886635"/>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39" name="Graphic 38" descr="Books with solid fill">
            <a:hlinkClick r:id="rId15" action="ppaction://hlinksldjump"/>
            <a:extLst>
              <a:ext uri="{FF2B5EF4-FFF2-40B4-BE49-F238E27FC236}">
                <a16:creationId xmlns:a16="http://schemas.microsoft.com/office/drawing/2014/main" id="{83CAD970-4BF4-936E-F22C-CE1E993DD4EC}"/>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404085" y="6483657"/>
            <a:ext cx="288000" cy="288000"/>
          </a:xfrm>
          <a:prstGeom prst="rect">
            <a:avLst/>
          </a:prstGeom>
        </p:spPr>
      </p:pic>
      <p:pic>
        <p:nvPicPr>
          <p:cNvPr id="40" name="Graphic 39" descr="Circle with left arrow outline">
            <a:hlinkClick r:id="" action="ppaction://hlinkshowjump?jump=nextslide"/>
            <a:extLst>
              <a:ext uri="{FF2B5EF4-FFF2-40B4-BE49-F238E27FC236}">
                <a16:creationId xmlns:a16="http://schemas.microsoft.com/office/drawing/2014/main" id="{F4AB0B27-A7D5-A76F-FA7C-3028D12D8FE2}"/>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079555" y="6477050"/>
            <a:ext cx="288000" cy="288000"/>
          </a:xfrm>
          <a:prstGeom prst="rect">
            <a:avLst/>
          </a:prstGeom>
        </p:spPr>
      </p:pic>
      <p:pic>
        <p:nvPicPr>
          <p:cNvPr id="41" name="Graphic 40" descr="Home with solid fill">
            <a:hlinkClick r:id="rId20" action="ppaction://hlinksldjump"/>
            <a:extLst>
              <a:ext uri="{FF2B5EF4-FFF2-40B4-BE49-F238E27FC236}">
                <a16:creationId xmlns:a16="http://schemas.microsoft.com/office/drawing/2014/main" id="{37849819-783A-0777-F3EA-898A474C6DD2}"/>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69310" y="6483657"/>
            <a:ext cx="288000" cy="288000"/>
          </a:xfrm>
          <a:prstGeom prst="rect">
            <a:avLst/>
          </a:prstGeom>
        </p:spPr>
      </p:pic>
      <p:pic>
        <p:nvPicPr>
          <p:cNvPr id="42" name="Graphic 41" descr="Circle with left arrow outline">
            <a:hlinkClick r:id="" action="ppaction://hlinkshowjump?jump=previousslide"/>
            <a:extLst>
              <a:ext uri="{FF2B5EF4-FFF2-40B4-BE49-F238E27FC236}">
                <a16:creationId xmlns:a16="http://schemas.microsoft.com/office/drawing/2014/main" id="{79FEAF8E-D4C9-C891-8935-E79EF18F5700}"/>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rot="10800000">
            <a:off x="741098" y="6477151"/>
            <a:ext cx="288000" cy="288000"/>
          </a:xfrm>
          <a:prstGeom prst="rect">
            <a:avLst/>
          </a:prstGeom>
        </p:spPr>
      </p:pic>
    </p:spTree>
    <p:extLst>
      <p:ext uri="{BB962C8B-B14F-4D97-AF65-F5344CB8AC3E}">
        <p14:creationId xmlns:p14="http://schemas.microsoft.com/office/powerpoint/2010/main" val="893637087"/>
      </p:ext>
    </p:extLst>
  </p:cSld>
  <p:clrMapOvr>
    <a:masterClrMapping/>
  </p:clrMapOvr>
  <p:extLst>
    <p:ext uri="{6950BFC3-D8DA-4A85-94F7-54DA5524770B}">
      <p188:commentRel xmlns:p188="http://schemas.microsoft.com/office/powerpoint/2018/8/main" r:id="rId3"/>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D6E1D-28A8-4015-8CBB-1A73349B26B9}"/>
              </a:ext>
            </a:extLst>
          </p:cNvPr>
          <p:cNvSpPr>
            <a:spLocks noGrp="1"/>
          </p:cNvSpPr>
          <p:nvPr>
            <p:ph type="title" idx="4294967295"/>
          </p:nvPr>
        </p:nvSpPr>
        <p:spPr>
          <a:xfrm>
            <a:off x="1676400" y="-75765"/>
            <a:ext cx="8394700" cy="1325563"/>
          </a:xfrm>
        </p:spPr>
        <p:txBody>
          <a:bodyPr>
            <a:normAutofit/>
          </a:bodyPr>
          <a:lstStyle/>
          <a:p>
            <a:r>
              <a:rPr lang="en-GB" sz="3200" b="1">
                <a:solidFill>
                  <a:schemeClr val="tx1">
                    <a:lumMod val="65000"/>
                    <a:lumOff val="35000"/>
                  </a:schemeClr>
                </a:solidFill>
                <a:latin typeface="Tenorite" panose="00000500000000000000" pitchFamily="2" charset="0"/>
                <a:cs typeface="Arial" panose="020B0604020202020204" pitchFamily="34" charset="0"/>
              </a:rPr>
              <a:t>Progress Since Exercise ‘Everest’ (2023)</a:t>
            </a:r>
          </a:p>
        </p:txBody>
      </p:sp>
      <p:graphicFrame>
        <p:nvGraphicFramePr>
          <p:cNvPr id="50" name="Table 49">
            <a:extLst>
              <a:ext uri="{FF2B5EF4-FFF2-40B4-BE49-F238E27FC236}">
                <a16:creationId xmlns:a16="http://schemas.microsoft.com/office/drawing/2014/main" id="{65AD90FB-6CF3-4A38-B552-4EACF56E84FC}"/>
              </a:ext>
            </a:extLst>
          </p:cNvPr>
          <p:cNvGraphicFramePr>
            <a:graphicFrameLocks noGrp="1"/>
          </p:cNvGraphicFramePr>
          <p:nvPr>
            <p:extLst>
              <p:ext uri="{D42A27DB-BD31-4B8C-83A1-F6EECF244321}">
                <p14:modId xmlns:p14="http://schemas.microsoft.com/office/powerpoint/2010/main" val="2779886660"/>
              </p:ext>
            </p:extLst>
          </p:nvPr>
        </p:nvGraphicFramePr>
        <p:xfrm>
          <a:off x="1743649" y="1041515"/>
          <a:ext cx="9939922" cy="5576481"/>
        </p:xfrm>
        <a:graphic>
          <a:graphicData uri="http://schemas.openxmlformats.org/drawingml/2006/table">
            <a:tbl>
              <a:tblPr>
                <a:tableStyleId>{16D9F66E-5EB9-4882-86FB-DCBF35E3C3E4}</a:tableStyleId>
              </a:tblPr>
              <a:tblGrid>
                <a:gridCol w="2880000">
                  <a:extLst>
                    <a:ext uri="{9D8B030D-6E8A-4147-A177-3AD203B41FA5}">
                      <a16:colId xmlns:a16="http://schemas.microsoft.com/office/drawing/2014/main" val="578829895"/>
                    </a:ext>
                  </a:extLst>
                </a:gridCol>
                <a:gridCol w="5491053">
                  <a:extLst>
                    <a:ext uri="{9D8B030D-6E8A-4147-A177-3AD203B41FA5}">
                      <a16:colId xmlns:a16="http://schemas.microsoft.com/office/drawing/2014/main" val="2182735704"/>
                    </a:ext>
                  </a:extLst>
                </a:gridCol>
                <a:gridCol w="1568869">
                  <a:extLst>
                    <a:ext uri="{9D8B030D-6E8A-4147-A177-3AD203B41FA5}">
                      <a16:colId xmlns:a16="http://schemas.microsoft.com/office/drawing/2014/main" val="3089219403"/>
                    </a:ext>
                  </a:extLst>
                </a:gridCol>
              </a:tblGrid>
              <a:tr h="283718">
                <a:tc>
                  <a:txBody>
                    <a:bodyPr/>
                    <a:lstStyle/>
                    <a:p>
                      <a:pPr algn="l" rtl="0" fontAlgn="base"/>
                      <a:r>
                        <a:rPr lang="en-GB" sz="1100" b="1" kern="1200" dirty="0">
                          <a:solidFill>
                            <a:schemeClr val="bg1"/>
                          </a:solidFill>
                          <a:effectLst/>
                          <a:latin typeface="Tenorite"/>
                          <a:cs typeface="Arial"/>
                        </a:rPr>
                        <a:t>Learning Points From Exercise Everest</a:t>
                      </a:r>
                      <a:endParaRPr lang="en-GB" sz="1100" b="1" i="0" dirty="0">
                        <a:solidFill>
                          <a:schemeClr val="bg1"/>
                        </a:solidFill>
                        <a:effectLst/>
                        <a:latin typeface="Tenorite"/>
                        <a:cs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algn="l" rtl="0" fontAlgn="base"/>
                      <a:r>
                        <a:rPr lang="en-GB" sz="1100" b="1" kern="1200" dirty="0">
                          <a:solidFill>
                            <a:schemeClr val="bg1"/>
                          </a:solidFill>
                          <a:effectLst/>
                          <a:latin typeface="Tenorite"/>
                          <a:cs typeface="Arial"/>
                        </a:rPr>
                        <a:t>Progress</a:t>
                      </a:r>
                      <a:endParaRPr lang="en-GB" sz="1100" b="1" i="0" dirty="0">
                        <a:solidFill>
                          <a:schemeClr val="bg1"/>
                        </a:solidFill>
                        <a:effectLst/>
                        <a:latin typeface="Tenorite"/>
                        <a:cs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GB" sz="1100" b="1" dirty="0">
                          <a:solidFill>
                            <a:schemeClr val="bg1"/>
                          </a:solidFill>
                          <a:effectLst/>
                          <a:latin typeface="Tenorite"/>
                          <a:cs typeface="Arial"/>
                        </a:rPr>
                        <a:t>Status</a:t>
                      </a:r>
                      <a:endParaRPr lang="en-GB" sz="1100" b="1" i="0" dirty="0">
                        <a:solidFill>
                          <a:schemeClr val="bg1"/>
                        </a:solidFill>
                        <a:effectLst/>
                        <a:latin typeface="Tenorite"/>
                        <a:cs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2747827926"/>
                  </a:ext>
                </a:extLst>
              </a:tr>
              <a:tr h="232591">
                <a:tc gridSpan="3">
                  <a:txBody>
                    <a:bodyPr/>
                    <a:lstStyle/>
                    <a:p>
                      <a:pPr marL="0" indent="0" algn="l" defTabSz="914400" rtl="0" eaLnBrk="1" fontAlgn="base" latinLnBrk="0" hangingPunct="1">
                        <a:buFont typeface="+mj-lt"/>
                        <a:buNone/>
                      </a:pPr>
                      <a:r>
                        <a:rPr lang="en-GB" sz="1100" b="1" kern="1200" dirty="0">
                          <a:solidFill>
                            <a:schemeClr val="bg1"/>
                          </a:solidFill>
                          <a:effectLst/>
                          <a:latin typeface="Tenorite"/>
                          <a:ea typeface="+mn-ea"/>
                          <a:cs typeface="Arial"/>
                        </a:rPr>
                        <a:t>Gas Transporter Interactions</a:t>
                      </a:r>
                      <a:endParaRPr lang="en-GB" sz="1100" kern="1200" dirty="0">
                        <a:solidFill>
                          <a:schemeClr val="bg1"/>
                        </a:solidFill>
                        <a:effectLst/>
                        <a:latin typeface="Tenorite"/>
                        <a:ea typeface="+mn-ea"/>
                        <a:cs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hMerge="1">
                  <a:txBody>
                    <a:bodyPr/>
                    <a:lstStyle/>
                    <a:p>
                      <a:endParaRPr lang="en-GB"/>
                    </a:p>
                  </a:txBody>
                  <a:tcPr>
                    <a:lnT w="12700" cap="flat" cmpd="sng" algn="ctr">
                      <a:solidFill>
                        <a:schemeClr val="bg1"/>
                      </a:solidFill>
                      <a:prstDash val="solid"/>
                      <a:round/>
                      <a:headEnd type="none" w="med" len="med"/>
                      <a:tailEnd type="none" w="med" len="med"/>
                    </a:lnT>
                  </a:tcPr>
                </a:tc>
                <a:tc hMerge="1">
                  <a:txBody>
                    <a:bodyPr/>
                    <a:lstStyle/>
                    <a:p>
                      <a:pPr algn="l" rtl="0" fontAlgn="base"/>
                      <a:endParaRPr lang="en-GB" sz="900" b="1" i="0">
                        <a:solidFill>
                          <a:schemeClr val="bg1"/>
                        </a:solidFill>
                        <a:effectLst/>
                        <a:latin typeface="Arial" panose="020B0604020202020204" pitchFamily="34" charset="0"/>
                        <a:cs typeface="Arial" panose="020B0604020202020204" pitchFamily="34" charset="0"/>
                      </a:endParaRPr>
                    </a:p>
                  </a:txBody>
                  <a:tcPr anchor="ctr">
                    <a:solidFill>
                      <a:srgbClr val="00B2A1"/>
                    </a:solidFill>
                  </a:tcPr>
                </a:tc>
                <a:extLst>
                  <a:ext uri="{0D108BD9-81ED-4DB2-BD59-A6C34878D82A}">
                    <a16:rowId xmlns:a16="http://schemas.microsoft.com/office/drawing/2014/main" val="4124075057"/>
                  </a:ext>
                </a:extLst>
              </a:tr>
              <a:tr h="903002">
                <a:tc>
                  <a:txBody>
                    <a:bodyPr/>
                    <a:lstStyle/>
                    <a:p>
                      <a:pPr marL="0" marR="0" lvl="0" indent="0" algn="l" defTabSz="914400" rtl="0" eaLnBrk="1" fontAlgn="base" latinLnBrk="0" hangingPunct="1">
                        <a:lnSpc>
                          <a:spcPct val="100000"/>
                        </a:lnSpc>
                        <a:spcBef>
                          <a:spcPts val="0"/>
                        </a:spcBef>
                        <a:spcAft>
                          <a:spcPts val="0"/>
                        </a:spcAft>
                        <a:buClrTx/>
                        <a:buSzTx/>
                        <a:buFont typeface="+mj-lt"/>
                        <a:buNone/>
                        <a:tabLst/>
                        <a:defRPr/>
                      </a:pPr>
                      <a:r>
                        <a:rPr lang="en-GB" sz="1200" kern="1200" dirty="0">
                          <a:solidFill>
                            <a:srgbClr val="66666A"/>
                          </a:solidFill>
                          <a:effectLst/>
                          <a:latin typeface="Tenorite"/>
                          <a:ea typeface="+mn-ea"/>
                          <a:cs typeface="Arial"/>
                        </a:rPr>
                        <a:t>9. The forms used to share information and record NEC directions would benefit from modernisation with a view to ensuring they are more flexible.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base" latinLnBrk="0" hangingPunct="1">
                        <a:lnSpc>
                          <a:spcPct val="100000"/>
                        </a:lnSpc>
                        <a:spcBef>
                          <a:spcPts val="0"/>
                        </a:spcBef>
                        <a:spcAft>
                          <a:spcPts val="0"/>
                        </a:spcAft>
                        <a:buClrTx/>
                        <a:buSzTx/>
                        <a:buFont typeface="+mj-lt"/>
                        <a:buNone/>
                        <a:tabLst/>
                        <a:defRPr/>
                      </a:pPr>
                      <a:r>
                        <a:rPr lang="en-GB" sz="1200" kern="1200" dirty="0">
                          <a:solidFill>
                            <a:srgbClr val="66666A"/>
                          </a:solidFill>
                          <a:effectLst/>
                          <a:latin typeface="Tenorite"/>
                          <a:ea typeface="+mn-ea"/>
                          <a:cs typeface="Arial"/>
                        </a:rPr>
                        <a:t>NGT have fully redesigned the suite of demand information sharing and direction forms in full collaboration with the GDNs. Further learnings have arisen from their detailed testing in Fahrenheit, but the forms are now modernised, sufficiently flexible and will serve as a positive foundation for the building of an online portal.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base" latinLnBrk="0" hangingPunct="1">
                        <a:lnSpc>
                          <a:spcPct val="100000"/>
                        </a:lnSpc>
                        <a:spcBef>
                          <a:spcPts val="0"/>
                        </a:spcBef>
                        <a:spcAft>
                          <a:spcPts val="0"/>
                        </a:spcAft>
                        <a:buClrTx/>
                        <a:buSzTx/>
                        <a:buFont typeface="+mj-lt"/>
                        <a:buNone/>
                        <a:tabLst/>
                        <a:defRPr/>
                      </a:pPr>
                      <a:r>
                        <a:rPr lang="en-GB" sz="1200" b="1" kern="1200" dirty="0">
                          <a:solidFill>
                            <a:srgbClr val="00B050"/>
                          </a:solidFill>
                          <a:effectLst/>
                          <a:latin typeface="Tenorite"/>
                          <a:cs typeface="Arial"/>
                        </a:rPr>
                        <a:t>Complete</a:t>
                      </a:r>
                      <a:endParaRPr lang="en-GB" sz="1200" kern="1200" dirty="0">
                        <a:solidFill>
                          <a:schemeClr val="dk1"/>
                        </a:solidFill>
                        <a:effectLst/>
                        <a:latin typeface="Tenorite"/>
                        <a:ea typeface="+mn-ea"/>
                        <a:cs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806508187"/>
                  </a:ext>
                </a:extLst>
              </a:tr>
              <a:tr h="900134">
                <a:tc>
                  <a:txBody>
                    <a:bodyPr/>
                    <a:lstStyle/>
                    <a:p>
                      <a:pPr marL="0" marR="0" lvl="0" indent="0" algn="l" defTabSz="914400" rtl="0" eaLnBrk="1" fontAlgn="base" latinLnBrk="0" hangingPunct="1">
                        <a:lnSpc>
                          <a:spcPct val="100000"/>
                        </a:lnSpc>
                        <a:spcBef>
                          <a:spcPts val="0"/>
                        </a:spcBef>
                        <a:spcAft>
                          <a:spcPts val="0"/>
                        </a:spcAft>
                        <a:buClrTx/>
                        <a:buSzTx/>
                        <a:buFont typeface="+mj-lt"/>
                        <a:buNone/>
                        <a:tabLst/>
                        <a:defRPr/>
                      </a:pPr>
                      <a:r>
                        <a:rPr lang="en-GB" sz="1200" kern="1200" dirty="0">
                          <a:solidFill>
                            <a:srgbClr val="66666A"/>
                          </a:solidFill>
                          <a:effectLst/>
                          <a:latin typeface="Tenorite"/>
                          <a:ea typeface="+mn-ea"/>
                          <a:cs typeface="Arial"/>
                        </a:rPr>
                        <a:t>10. A modernised online approach to information sharing would benefit the response, though it is appreciated this will be a long-term project.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base" latinLnBrk="0" hangingPunct="1">
                        <a:lnSpc>
                          <a:spcPct val="100000"/>
                        </a:lnSpc>
                        <a:spcBef>
                          <a:spcPts val="0"/>
                        </a:spcBef>
                        <a:spcAft>
                          <a:spcPts val="0"/>
                        </a:spcAft>
                        <a:buClrTx/>
                        <a:buSzTx/>
                        <a:buFont typeface="+mj-lt"/>
                        <a:buNone/>
                        <a:tabLst/>
                        <a:defRPr/>
                      </a:pPr>
                      <a:r>
                        <a:rPr lang="en-GB" sz="1200" kern="1200" dirty="0">
                          <a:solidFill>
                            <a:srgbClr val="66666A"/>
                          </a:solidFill>
                          <a:effectLst/>
                          <a:latin typeface="Tenorite"/>
                          <a:ea typeface="+mn-ea"/>
                          <a:cs typeface="Arial"/>
                        </a:rPr>
                        <a:t>This learning point was marked as a long-term project. It has been important to complete the above demand form redesigned actions to establish a firm foundation for the portal's design. A full review of the Resilience Direct platform will now be undertaken to assess its suitability for use. Learning Point #2 of this Exercise Fahrenheit Report carries forward this Everest learning point.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b="1" kern="1200" dirty="0">
                          <a:solidFill>
                            <a:srgbClr val="00148C"/>
                          </a:solidFill>
                          <a:effectLst/>
                          <a:latin typeface="Tenorite" panose="00000500000000000000" pitchFamily="2" charset="0"/>
                          <a:cs typeface="Arial" panose="020B0604020202020204" pitchFamily="34" charset="0"/>
                        </a:rPr>
                        <a:t>Ongoing Fahrenheit LP #2</a:t>
                      </a:r>
                      <a:endParaRPr lang="en-GB" sz="1200" kern="1200" dirty="0">
                        <a:solidFill>
                          <a:schemeClr val="tx1"/>
                        </a:solidFill>
                        <a:effectLst/>
                        <a:latin typeface="Tenorite" panose="00000500000000000000" pitchFamily="2"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0342353"/>
                  </a:ext>
                </a:extLst>
              </a:tr>
              <a:tr h="900134">
                <a:tc>
                  <a:txBody>
                    <a:bodyPr/>
                    <a:lstStyle/>
                    <a:p>
                      <a:pPr marL="0" marR="0" lvl="0" indent="0" algn="l" defTabSz="914400" rtl="0" eaLnBrk="1" fontAlgn="base" latinLnBrk="0" hangingPunct="1">
                        <a:lnSpc>
                          <a:spcPct val="100000"/>
                        </a:lnSpc>
                        <a:spcBef>
                          <a:spcPts val="0"/>
                        </a:spcBef>
                        <a:spcAft>
                          <a:spcPts val="0"/>
                        </a:spcAft>
                        <a:buClrTx/>
                        <a:buSzTx/>
                        <a:buFont typeface="+mj-lt"/>
                        <a:buNone/>
                        <a:tabLst/>
                        <a:defRPr/>
                      </a:pPr>
                      <a:r>
                        <a:rPr lang="en-GB" sz="1200" kern="1200" dirty="0">
                          <a:solidFill>
                            <a:srgbClr val="66666A"/>
                          </a:solidFill>
                          <a:effectLst/>
                          <a:latin typeface="Tenorite"/>
                          <a:ea typeface="+mn-ea"/>
                          <a:cs typeface="Arial"/>
                        </a:rPr>
                        <a:t>11. Interactions between GDNs and DNOs require planning to harness the value in sharing the outcome of demand control activities.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base" latinLnBrk="0" hangingPunct="1">
                        <a:lnSpc>
                          <a:spcPct val="100000"/>
                        </a:lnSpc>
                        <a:spcBef>
                          <a:spcPts val="0"/>
                        </a:spcBef>
                        <a:spcAft>
                          <a:spcPts val="0"/>
                        </a:spcAft>
                        <a:buClrTx/>
                        <a:buSzTx/>
                        <a:buFont typeface="+mj-lt"/>
                        <a:buNone/>
                        <a:tabLst/>
                        <a:defRPr/>
                      </a:pPr>
                      <a:r>
                        <a:rPr lang="en-GB" sz="1200" kern="1200" dirty="0">
                          <a:solidFill>
                            <a:srgbClr val="66666A"/>
                          </a:solidFill>
                          <a:effectLst/>
                          <a:latin typeface="Tenorite"/>
                          <a:ea typeface="+mn-ea"/>
                          <a:cs typeface="Arial"/>
                        </a:rPr>
                        <a:t>Effective interactions have taken place in this space. The recommencing of the EGRI Task Group will further support these discussion moving forward. Learning Point #6 of this Exercise Fahrenheit Report carries forward this Everest learning point.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b="1" kern="1200" dirty="0">
                          <a:solidFill>
                            <a:srgbClr val="00148C"/>
                          </a:solidFill>
                          <a:effectLst/>
                          <a:latin typeface="Tenorite"/>
                          <a:cs typeface="Arial"/>
                        </a:rPr>
                        <a:t>Ongoing Fahrenheit LP #6</a:t>
                      </a:r>
                      <a:endParaRPr lang="en-GB" sz="1200" kern="1200" dirty="0">
                        <a:solidFill>
                          <a:schemeClr val="tx1"/>
                        </a:solidFill>
                        <a:effectLst/>
                        <a:latin typeface="Tenorite" panose="00000500000000000000" pitchFamily="2"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38848069"/>
                  </a:ext>
                </a:extLst>
              </a:tr>
              <a:tr h="933149">
                <a:tc>
                  <a:txBody>
                    <a:bodyPr/>
                    <a:lstStyle/>
                    <a:p>
                      <a:pPr marL="0" marR="0" lvl="0" indent="0" algn="l" defTabSz="914400" rtl="0" eaLnBrk="1" fontAlgn="base" latinLnBrk="0" hangingPunct="1">
                        <a:lnSpc>
                          <a:spcPct val="100000"/>
                        </a:lnSpc>
                        <a:spcBef>
                          <a:spcPts val="0"/>
                        </a:spcBef>
                        <a:spcAft>
                          <a:spcPts val="0"/>
                        </a:spcAft>
                        <a:buClrTx/>
                        <a:buSzTx/>
                        <a:buFont typeface="+mj-lt"/>
                        <a:buNone/>
                        <a:tabLst/>
                        <a:defRPr/>
                      </a:pPr>
                      <a:r>
                        <a:rPr lang="en-GB" sz="1200" kern="1200" dirty="0">
                          <a:solidFill>
                            <a:srgbClr val="66666A"/>
                          </a:solidFill>
                          <a:effectLst/>
                          <a:latin typeface="Tenorite"/>
                          <a:ea typeface="+mn-ea"/>
                          <a:cs typeface="Arial"/>
                        </a:rPr>
                        <a:t>12. An updated study on the impact of electricity demand control on gas demand would support isolation planning in the Gas LDZs.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base" latinLnBrk="0" hangingPunct="1">
                        <a:lnSpc>
                          <a:spcPct val="100000"/>
                        </a:lnSpc>
                        <a:spcBef>
                          <a:spcPts val="0"/>
                        </a:spcBef>
                        <a:spcAft>
                          <a:spcPts val="0"/>
                        </a:spcAft>
                        <a:buClrTx/>
                        <a:buSzTx/>
                        <a:buFont typeface="+mj-lt"/>
                        <a:buNone/>
                        <a:tabLst/>
                        <a:defRPr/>
                      </a:pPr>
                      <a:r>
                        <a:rPr lang="en-GB" sz="1200" kern="1200" dirty="0">
                          <a:solidFill>
                            <a:srgbClr val="66666A"/>
                          </a:solidFill>
                          <a:effectLst/>
                          <a:latin typeface="Tenorite"/>
                          <a:ea typeface="+mn-ea"/>
                          <a:cs typeface="Arial"/>
                        </a:rPr>
                        <a:t>Learning Point #6 of this Exercise Fahrenheit Report carries forward this Everest learning point.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b="1" kern="1200" dirty="0">
                          <a:solidFill>
                            <a:srgbClr val="00148C"/>
                          </a:solidFill>
                          <a:effectLst/>
                          <a:latin typeface="Tenorite"/>
                          <a:cs typeface="Arial"/>
                        </a:rPr>
                        <a:t>Ongoing Fahrenheit LP #6</a:t>
                      </a:r>
                      <a:endParaRPr lang="en-GB" sz="1200" kern="1200" dirty="0">
                        <a:solidFill>
                          <a:schemeClr val="tx1"/>
                        </a:solidFill>
                        <a:effectLst/>
                        <a:latin typeface="Tenorite"/>
                        <a:ea typeface="+mn-ea"/>
                        <a:cs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57687616"/>
                  </a:ext>
                </a:extLst>
              </a:tr>
              <a:tr h="1067184">
                <a:tc>
                  <a:txBody>
                    <a:bodyPr/>
                    <a:lstStyle/>
                    <a:p>
                      <a:pPr marL="0" marR="0" lvl="0" indent="0" algn="l" defTabSz="914400" rtl="0" eaLnBrk="1" fontAlgn="base" latinLnBrk="0" hangingPunct="1">
                        <a:lnSpc>
                          <a:spcPct val="100000"/>
                        </a:lnSpc>
                        <a:spcBef>
                          <a:spcPts val="0"/>
                        </a:spcBef>
                        <a:spcAft>
                          <a:spcPts val="0"/>
                        </a:spcAft>
                        <a:buClrTx/>
                        <a:buSzTx/>
                        <a:buFont typeface="+mj-lt"/>
                        <a:buNone/>
                        <a:tabLst/>
                        <a:defRPr/>
                      </a:pPr>
                      <a:r>
                        <a:rPr lang="en-GB" sz="1200" kern="1200" dirty="0">
                          <a:solidFill>
                            <a:srgbClr val="66666A"/>
                          </a:solidFill>
                          <a:effectLst/>
                          <a:latin typeface="Tenorite"/>
                          <a:ea typeface="+mn-ea"/>
                          <a:cs typeface="Arial"/>
                        </a:rPr>
                        <a:t>13. The Office of the NEC will review the scope of the Industry Exercise with a view ensuring sufficient response time is spent on Stage 3 considerations, whilst also reviewing the use of live data and the delivery date of the event.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base" latinLnBrk="0" hangingPunct="1">
                        <a:lnSpc>
                          <a:spcPct val="100000"/>
                        </a:lnSpc>
                        <a:spcBef>
                          <a:spcPts val="0"/>
                        </a:spcBef>
                        <a:spcAft>
                          <a:spcPts val="0"/>
                        </a:spcAft>
                        <a:buClrTx/>
                        <a:buSzTx/>
                        <a:buFont typeface="+mj-lt"/>
                        <a:buNone/>
                        <a:tabLst/>
                        <a:defRPr/>
                      </a:pPr>
                      <a:r>
                        <a:rPr lang="en-GB" sz="1200" kern="1200" dirty="0">
                          <a:solidFill>
                            <a:srgbClr val="66666A"/>
                          </a:solidFill>
                          <a:effectLst/>
                          <a:latin typeface="Tenorite"/>
                          <a:ea typeface="+mn-ea"/>
                          <a:cs typeface="Arial"/>
                        </a:rPr>
                        <a:t>This was fully undertaken leading to the exercise date moved away from first week of winter. A scope sufficient to allow for stage 3 through use of simulated data was achieved and delivered.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base" latinLnBrk="0" hangingPunct="1">
                        <a:lnSpc>
                          <a:spcPct val="100000"/>
                        </a:lnSpc>
                        <a:spcBef>
                          <a:spcPts val="0"/>
                        </a:spcBef>
                        <a:spcAft>
                          <a:spcPts val="0"/>
                        </a:spcAft>
                        <a:buClrTx/>
                        <a:buSzTx/>
                        <a:buFont typeface="+mj-lt"/>
                        <a:buNone/>
                        <a:tabLst/>
                        <a:defRPr/>
                      </a:pPr>
                      <a:r>
                        <a:rPr kumimoji="0" lang="en-GB" sz="1200" b="1" i="0" u="none" strike="noStrike" kern="1200" cap="none" spc="0" normalizeH="0" baseline="0" noProof="0" dirty="0">
                          <a:ln>
                            <a:noFill/>
                          </a:ln>
                          <a:solidFill>
                            <a:srgbClr val="00B050"/>
                          </a:solidFill>
                          <a:effectLst/>
                          <a:uLnTx/>
                          <a:uFillTx/>
                          <a:latin typeface="Tenorite" panose="00000500000000000000" pitchFamily="2" charset="0"/>
                          <a:ea typeface="+mn-ea"/>
                          <a:cs typeface="Arial" panose="020B0604020202020204" pitchFamily="34" charset="0"/>
                        </a:rPr>
                        <a:t>Complete</a:t>
                      </a:r>
                      <a:endParaRPr kumimoji="0" lang="en-GB" sz="1200" b="0" i="0" u="none" strike="noStrike" kern="1200" cap="none" spc="0" normalizeH="0" baseline="0" noProof="0" dirty="0">
                        <a:ln>
                          <a:noFill/>
                        </a:ln>
                        <a:solidFill>
                          <a:prstClr val="black"/>
                        </a:solidFill>
                        <a:effectLst/>
                        <a:uLnTx/>
                        <a:uFillTx/>
                        <a:latin typeface="Tenorite" panose="00000500000000000000" pitchFamily="2"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878356991"/>
                  </a:ext>
                </a:extLst>
              </a:tr>
            </a:tbl>
          </a:graphicData>
        </a:graphic>
      </p:graphicFrame>
      <p:sp>
        <p:nvSpPr>
          <p:cNvPr id="8" name="Footer Placeholder 2">
            <a:extLst>
              <a:ext uri="{FF2B5EF4-FFF2-40B4-BE49-F238E27FC236}">
                <a16:creationId xmlns:a16="http://schemas.microsoft.com/office/drawing/2014/main" id="{D5714926-D551-B886-180E-4D595C507998}"/>
              </a:ext>
            </a:extLst>
          </p:cNvPr>
          <p:cNvSpPr>
            <a:spLocks noGrp="1"/>
          </p:cNvSpPr>
          <p:nvPr>
            <p:ph type="ftr" sz="quarter" idx="11"/>
          </p:nvPr>
        </p:nvSpPr>
        <p:spPr>
          <a:xfrm>
            <a:off x="9142581" y="6559401"/>
            <a:ext cx="2573141" cy="213995"/>
          </a:xfrm>
        </p:spPr>
        <p:txBody>
          <a:bodyPr/>
          <a:lstStyle/>
          <a:p>
            <a:r>
              <a:rPr lang="en-GB" b="1">
                <a:solidFill>
                  <a:schemeClr val="tx2"/>
                </a:solidFill>
                <a:latin typeface="Tenorite" panose="00000500000000000000" pitchFamily="2" charset="0"/>
              </a:rPr>
              <a:t>NEC Industry Exercise Fahrenheit </a:t>
            </a:r>
            <a:r>
              <a:rPr lang="en-GB">
                <a:solidFill>
                  <a:schemeClr val="tx2"/>
                </a:solidFill>
                <a:latin typeface="Tenorite" panose="00000500000000000000" pitchFamily="2" charset="0"/>
              </a:rPr>
              <a:t>│ 2024</a:t>
            </a:r>
          </a:p>
        </p:txBody>
      </p:sp>
      <p:sp>
        <p:nvSpPr>
          <p:cNvPr id="9" name="Slide Number Placeholder 3">
            <a:extLst>
              <a:ext uri="{FF2B5EF4-FFF2-40B4-BE49-F238E27FC236}">
                <a16:creationId xmlns:a16="http://schemas.microsoft.com/office/drawing/2014/main" id="{3F052287-78ED-463B-9BDA-ED2CEEBAC1FF}"/>
              </a:ext>
            </a:extLst>
          </p:cNvPr>
          <p:cNvSpPr>
            <a:spLocks noGrp="1"/>
          </p:cNvSpPr>
          <p:nvPr>
            <p:ph type="sldNum" sz="quarter" idx="12"/>
          </p:nvPr>
        </p:nvSpPr>
        <p:spPr>
          <a:xfrm>
            <a:off x="11683825" y="6564592"/>
            <a:ext cx="468000" cy="213995"/>
          </a:xfrm>
        </p:spPr>
        <p:txBody>
          <a:bodyPr/>
          <a:lstStyle/>
          <a:p>
            <a:r>
              <a:rPr lang="en-GB">
                <a:solidFill>
                  <a:schemeClr val="tx2"/>
                </a:solidFill>
                <a:latin typeface="Tenorite" panose="00000500000000000000" pitchFamily="2" charset="0"/>
                <a:cs typeface="Arial" panose="020B0604020202020204" pitchFamily="34" charset="0"/>
              </a:rPr>
              <a:t>P.</a:t>
            </a:r>
            <a:fld id="{2167D5C0-EA37-43FD-A9A7-0CAAFD84DAC3}" type="slidenum">
              <a:rPr lang="en-GB" smtClean="0">
                <a:solidFill>
                  <a:schemeClr val="tx2"/>
                </a:solidFill>
                <a:latin typeface="Tenorite" panose="00000500000000000000" pitchFamily="2" charset="0"/>
                <a:cs typeface="Arial" panose="020B0604020202020204" pitchFamily="34" charset="0"/>
              </a:rPr>
              <a:pPr/>
              <a:t>19</a:t>
            </a:fld>
            <a:endParaRPr lang="en-GB">
              <a:solidFill>
                <a:schemeClr val="tx2"/>
              </a:solidFill>
              <a:latin typeface="Tenorite" panose="00000500000000000000" pitchFamily="2" charset="0"/>
              <a:cs typeface="Arial" panose="020B0604020202020204" pitchFamily="34" charset="0"/>
            </a:endParaRPr>
          </a:p>
        </p:txBody>
      </p:sp>
      <p:sp>
        <p:nvSpPr>
          <p:cNvPr id="3" name="Rectangle 2">
            <a:extLst>
              <a:ext uri="{FF2B5EF4-FFF2-40B4-BE49-F238E27FC236}">
                <a16:creationId xmlns:a16="http://schemas.microsoft.com/office/drawing/2014/main" id="{5816CC76-0D94-A373-4010-B7BBBCA93C5B}"/>
              </a:ext>
            </a:extLst>
          </p:cNvPr>
          <p:cNvSpPr/>
          <p:nvPr/>
        </p:nvSpPr>
        <p:spPr>
          <a:xfrm>
            <a:off x="0" y="0"/>
            <a:ext cx="1422400" cy="6858000"/>
          </a:xfrm>
          <a:prstGeom prst="rect">
            <a:avLst/>
          </a:prstGeom>
          <a:solidFill>
            <a:srgbClr val="5555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enorite" panose="00000500000000000000" pitchFamily="2" charset="0"/>
            </a:endParaRPr>
          </a:p>
        </p:txBody>
      </p:sp>
      <p:sp>
        <p:nvSpPr>
          <p:cNvPr id="4" name="TextBox 3">
            <a:hlinkClick r:id="rId3" action="ppaction://hlinksldjump"/>
            <a:extLst>
              <a:ext uri="{FF2B5EF4-FFF2-40B4-BE49-F238E27FC236}">
                <a16:creationId xmlns:a16="http://schemas.microsoft.com/office/drawing/2014/main" id="{D953EBE9-8FA1-0249-DDA5-FA6AE6F6B194}"/>
              </a:ext>
            </a:extLst>
          </p:cNvPr>
          <p:cNvSpPr txBox="1"/>
          <p:nvPr/>
        </p:nvSpPr>
        <p:spPr>
          <a:xfrm>
            <a:off x="25400" y="899467"/>
            <a:ext cx="1130300" cy="461665"/>
          </a:xfrm>
          <a:prstGeom prst="rect">
            <a:avLst/>
          </a:prstGeom>
          <a:noFill/>
        </p:spPr>
        <p:txBody>
          <a:bodyPr wrap="square" rtlCol="0">
            <a:spAutoFit/>
          </a:bodyPr>
          <a:lstStyle>
            <a:defPPr>
              <a:defRPr lang="en-US"/>
            </a:defPPr>
            <a:lvl1pPr>
              <a:defRPr sz="1200">
                <a:solidFill>
                  <a:schemeClr val="bg1"/>
                </a:solidFill>
                <a:latin typeface="Tenorite" panose="00000500000000000000" pitchFamily="2" charset="0"/>
                <a:cs typeface="Arial" panose="020B0604020202020204" pitchFamily="34" charset="0"/>
              </a:defRPr>
            </a:lvl1pPr>
          </a:lstStyle>
          <a:p>
            <a:r>
              <a:rPr lang="en-GB"/>
              <a:t>Exercise Scope &gt;</a:t>
            </a:r>
          </a:p>
        </p:txBody>
      </p:sp>
      <p:sp>
        <p:nvSpPr>
          <p:cNvPr id="5" name="TextBox 4">
            <a:hlinkClick r:id="rId4" action="ppaction://hlinksldjump"/>
            <a:extLst>
              <a:ext uri="{FF2B5EF4-FFF2-40B4-BE49-F238E27FC236}">
                <a16:creationId xmlns:a16="http://schemas.microsoft.com/office/drawing/2014/main" id="{93E3FEDD-DEDE-708B-F639-257E4EE6CFBC}"/>
              </a:ext>
            </a:extLst>
          </p:cNvPr>
          <p:cNvSpPr txBox="1"/>
          <p:nvPr/>
        </p:nvSpPr>
        <p:spPr>
          <a:xfrm>
            <a:off x="38100" y="1411931"/>
            <a:ext cx="1193800" cy="461665"/>
          </a:xfrm>
          <a:prstGeom prst="rect">
            <a:avLst/>
          </a:prstGeom>
          <a:noFill/>
        </p:spPr>
        <p:txBody>
          <a:bodyPr wrap="square" rtlCol="0">
            <a:spAutoFit/>
          </a:bodyPr>
          <a:lstStyle/>
          <a:p>
            <a:r>
              <a:rPr lang="en-GB" sz="1200">
                <a:solidFill>
                  <a:schemeClr val="bg1"/>
                </a:solidFill>
                <a:latin typeface="Tenorite" panose="00000500000000000000" pitchFamily="2" charset="0"/>
                <a:cs typeface="Arial" panose="020B0604020202020204" pitchFamily="34" charset="0"/>
              </a:rPr>
              <a:t>Executive Summary &gt;</a:t>
            </a:r>
          </a:p>
        </p:txBody>
      </p:sp>
      <p:sp>
        <p:nvSpPr>
          <p:cNvPr id="6" name="TextBox 5">
            <a:extLst>
              <a:ext uri="{FF2B5EF4-FFF2-40B4-BE49-F238E27FC236}">
                <a16:creationId xmlns:a16="http://schemas.microsoft.com/office/drawing/2014/main" id="{716B882D-9203-36DD-C023-C76AFA0D942A}"/>
              </a:ext>
            </a:extLst>
          </p:cNvPr>
          <p:cNvSpPr txBox="1"/>
          <p:nvPr/>
        </p:nvSpPr>
        <p:spPr>
          <a:xfrm>
            <a:off x="38100" y="1924395"/>
            <a:ext cx="1193800" cy="276999"/>
          </a:xfrm>
          <a:prstGeom prst="rect">
            <a:avLst/>
          </a:prstGeom>
          <a:noFill/>
        </p:spPr>
        <p:txBody>
          <a:bodyPr wrap="square" rtlCol="0">
            <a:spAutoFit/>
          </a:bodyPr>
          <a:lstStyle/>
          <a:p>
            <a:r>
              <a:rPr lang="en-GB" sz="1200">
                <a:solidFill>
                  <a:schemeClr val="bg1"/>
                </a:solidFill>
                <a:latin typeface="Tenorite" panose="00000500000000000000" pitchFamily="2" charset="0"/>
                <a:cs typeface="Arial" panose="020B0604020202020204" pitchFamily="34" charset="0"/>
              </a:rPr>
              <a:t>Key Areas:</a:t>
            </a:r>
          </a:p>
        </p:txBody>
      </p:sp>
      <p:sp>
        <p:nvSpPr>
          <p:cNvPr id="7" name="TextBox 6">
            <a:hlinkClick r:id="rId5" action="ppaction://hlinksldjump"/>
            <a:extLst>
              <a:ext uri="{FF2B5EF4-FFF2-40B4-BE49-F238E27FC236}">
                <a16:creationId xmlns:a16="http://schemas.microsoft.com/office/drawing/2014/main" id="{58A16470-C69C-78C3-88D9-93311D05B227}"/>
              </a:ext>
            </a:extLst>
          </p:cNvPr>
          <p:cNvSpPr txBox="1"/>
          <p:nvPr/>
        </p:nvSpPr>
        <p:spPr>
          <a:xfrm>
            <a:off x="127000" y="2502612"/>
            <a:ext cx="1295400" cy="430887"/>
          </a:xfrm>
          <a:prstGeom prst="rect">
            <a:avLst/>
          </a:prstGeom>
          <a:noFill/>
        </p:spPr>
        <p:txBody>
          <a:bodyPr wrap="square" rtlCol="0">
            <a:spAutoFit/>
          </a:bodyPr>
          <a:lstStyle/>
          <a:p>
            <a:r>
              <a:rPr lang="en-GB" sz="1100">
                <a:solidFill>
                  <a:schemeClr val="bg1"/>
                </a:solidFill>
                <a:latin typeface="Tenorite" panose="00000500000000000000" pitchFamily="2" charset="0"/>
                <a:cs typeface="Arial" panose="020B0604020202020204" pitchFamily="34" charset="0"/>
              </a:rPr>
              <a:t>Gas Transporter Interactions </a:t>
            </a:r>
          </a:p>
        </p:txBody>
      </p:sp>
      <p:sp>
        <p:nvSpPr>
          <p:cNvPr id="14" name="TextBox 13">
            <a:hlinkClick r:id="rId6" action="ppaction://hlinksldjump"/>
            <a:extLst>
              <a:ext uri="{FF2B5EF4-FFF2-40B4-BE49-F238E27FC236}">
                <a16:creationId xmlns:a16="http://schemas.microsoft.com/office/drawing/2014/main" id="{AE0B5E84-77FD-0D7D-3D5A-2D655104A0E6}"/>
              </a:ext>
            </a:extLst>
          </p:cNvPr>
          <p:cNvSpPr txBox="1"/>
          <p:nvPr/>
        </p:nvSpPr>
        <p:spPr>
          <a:xfrm>
            <a:off x="127000" y="3260970"/>
            <a:ext cx="1295400" cy="600164"/>
          </a:xfrm>
          <a:prstGeom prst="rect">
            <a:avLst/>
          </a:prstGeom>
          <a:noFill/>
        </p:spPr>
        <p:txBody>
          <a:bodyPr wrap="square" rtlCol="0">
            <a:spAutoFit/>
          </a:bodyPr>
          <a:lstStyle>
            <a:defPPr>
              <a:defRPr lang="en-US"/>
            </a:defPPr>
            <a:lvl1pPr>
              <a:defRPr sz="1100">
                <a:solidFill>
                  <a:schemeClr val="bg1"/>
                </a:solidFill>
                <a:latin typeface="Arial" panose="020B0604020202020204" pitchFamily="34" charset="0"/>
                <a:cs typeface="Arial" panose="020B0604020202020204" pitchFamily="34" charset="0"/>
              </a:defRPr>
            </a:lvl1pPr>
          </a:lstStyle>
          <a:p>
            <a:r>
              <a:rPr lang="en-GB">
                <a:latin typeface="Tenorite" panose="00000500000000000000" pitchFamily="2" charset="0"/>
              </a:rPr>
              <a:t>Gas and Electricity Interactions </a:t>
            </a:r>
          </a:p>
        </p:txBody>
      </p:sp>
      <p:sp>
        <p:nvSpPr>
          <p:cNvPr id="15" name="TextBox 14">
            <a:hlinkClick r:id="rId7" action="ppaction://hlinksldjump"/>
            <a:extLst>
              <a:ext uri="{FF2B5EF4-FFF2-40B4-BE49-F238E27FC236}">
                <a16:creationId xmlns:a16="http://schemas.microsoft.com/office/drawing/2014/main" id="{CE673F3B-67CB-4A56-EA93-6A606D74CA27}"/>
              </a:ext>
            </a:extLst>
          </p:cNvPr>
          <p:cNvSpPr txBox="1"/>
          <p:nvPr/>
        </p:nvSpPr>
        <p:spPr>
          <a:xfrm>
            <a:off x="127000" y="3845573"/>
            <a:ext cx="1235782" cy="430887"/>
          </a:xfrm>
          <a:prstGeom prst="rect">
            <a:avLst/>
          </a:prstGeom>
          <a:noFill/>
        </p:spPr>
        <p:txBody>
          <a:bodyPr wrap="square" rtlCol="0">
            <a:spAutoFit/>
          </a:bodyPr>
          <a:lstStyle/>
          <a:p>
            <a:r>
              <a:rPr lang="en-GB" sz="1100">
                <a:solidFill>
                  <a:schemeClr val="bg1"/>
                </a:solidFill>
                <a:latin typeface="Tenorite" panose="00000500000000000000" pitchFamily="2" charset="0"/>
                <a:cs typeface="Arial" panose="020B0604020202020204" pitchFamily="34" charset="0"/>
              </a:rPr>
              <a:t>Public Communications </a:t>
            </a:r>
          </a:p>
        </p:txBody>
      </p:sp>
      <p:sp>
        <p:nvSpPr>
          <p:cNvPr id="16" name="TextBox 15">
            <a:hlinkClick r:id="rId8" action="ppaction://hlinksldjump"/>
            <a:extLst>
              <a:ext uri="{FF2B5EF4-FFF2-40B4-BE49-F238E27FC236}">
                <a16:creationId xmlns:a16="http://schemas.microsoft.com/office/drawing/2014/main" id="{6FC22775-F9F7-9283-D2FD-3EEBADAF7745}"/>
              </a:ext>
            </a:extLst>
          </p:cNvPr>
          <p:cNvSpPr txBox="1"/>
          <p:nvPr/>
        </p:nvSpPr>
        <p:spPr>
          <a:xfrm>
            <a:off x="127000" y="2983091"/>
            <a:ext cx="1295400" cy="261610"/>
          </a:xfrm>
          <a:prstGeom prst="rect">
            <a:avLst/>
          </a:prstGeom>
          <a:noFill/>
        </p:spPr>
        <p:txBody>
          <a:bodyPr wrap="square" rtlCol="0">
            <a:spAutoFit/>
          </a:bodyPr>
          <a:lstStyle/>
          <a:p>
            <a:r>
              <a:rPr lang="en-GB" sz="1100">
                <a:solidFill>
                  <a:schemeClr val="bg1"/>
                </a:solidFill>
                <a:latin typeface="Tenorite" panose="00000500000000000000" pitchFamily="2" charset="0"/>
                <a:cs typeface="Arial" panose="020B0604020202020204" pitchFamily="34" charset="0"/>
              </a:rPr>
              <a:t>Load Shedding</a:t>
            </a:r>
          </a:p>
        </p:txBody>
      </p:sp>
      <p:sp>
        <p:nvSpPr>
          <p:cNvPr id="17" name="TextBox 16">
            <a:hlinkClick r:id="rId9" action="ppaction://hlinksldjump"/>
            <a:extLst>
              <a:ext uri="{FF2B5EF4-FFF2-40B4-BE49-F238E27FC236}">
                <a16:creationId xmlns:a16="http://schemas.microsoft.com/office/drawing/2014/main" id="{7244E87F-E80E-6BC3-317C-FAB6FC972AEB}"/>
              </a:ext>
            </a:extLst>
          </p:cNvPr>
          <p:cNvSpPr txBox="1"/>
          <p:nvPr/>
        </p:nvSpPr>
        <p:spPr>
          <a:xfrm>
            <a:off x="127000" y="4301340"/>
            <a:ext cx="1295400" cy="261610"/>
          </a:xfrm>
          <a:prstGeom prst="rect">
            <a:avLst/>
          </a:prstGeom>
          <a:noFill/>
        </p:spPr>
        <p:txBody>
          <a:bodyPr wrap="square" rtlCol="0">
            <a:spAutoFit/>
          </a:bodyPr>
          <a:lstStyle>
            <a:defPPr>
              <a:defRPr lang="en-US"/>
            </a:defPPr>
            <a:lvl1pPr>
              <a:defRPr sz="1100">
                <a:solidFill>
                  <a:schemeClr val="bg1"/>
                </a:solidFill>
                <a:latin typeface="Arial" panose="020B0604020202020204" pitchFamily="34" charset="0"/>
                <a:cs typeface="Arial" panose="020B0604020202020204" pitchFamily="34" charset="0"/>
              </a:defRPr>
            </a:lvl1pPr>
          </a:lstStyle>
          <a:p>
            <a:r>
              <a:rPr lang="en-GB">
                <a:latin typeface="Tenorite" panose="00000500000000000000" pitchFamily="2" charset="0"/>
              </a:rPr>
              <a:t>Managing Supply</a:t>
            </a:r>
          </a:p>
        </p:txBody>
      </p:sp>
      <p:cxnSp>
        <p:nvCxnSpPr>
          <p:cNvPr id="20" name="Straight Connector 19">
            <a:extLst>
              <a:ext uri="{FF2B5EF4-FFF2-40B4-BE49-F238E27FC236}">
                <a16:creationId xmlns:a16="http://schemas.microsoft.com/office/drawing/2014/main" id="{957AC800-DA74-2D22-2973-CCC659784B40}"/>
              </a:ext>
            </a:extLst>
          </p:cNvPr>
          <p:cNvCxnSpPr>
            <a:cxnSpLocks/>
          </p:cNvCxnSpPr>
          <p:nvPr/>
        </p:nvCxnSpPr>
        <p:spPr>
          <a:xfrm>
            <a:off x="127000" y="1380182"/>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ED20F1A-8E8F-C36B-CF01-B21CADB8CC1D}"/>
              </a:ext>
            </a:extLst>
          </p:cNvPr>
          <p:cNvCxnSpPr>
            <a:cxnSpLocks/>
          </p:cNvCxnSpPr>
          <p:nvPr/>
        </p:nvCxnSpPr>
        <p:spPr>
          <a:xfrm>
            <a:off x="126207" y="1899296"/>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TextBox 27">
            <a:hlinkClick r:id="rId10" action="ppaction://hlinksldjump"/>
            <a:extLst>
              <a:ext uri="{FF2B5EF4-FFF2-40B4-BE49-F238E27FC236}">
                <a16:creationId xmlns:a16="http://schemas.microsoft.com/office/drawing/2014/main" id="{9A3BFBD7-6350-1667-0505-64E0AD0784F1}"/>
              </a:ext>
            </a:extLst>
          </p:cNvPr>
          <p:cNvSpPr txBox="1"/>
          <p:nvPr/>
        </p:nvSpPr>
        <p:spPr>
          <a:xfrm>
            <a:off x="126202" y="2199735"/>
            <a:ext cx="1295400" cy="261610"/>
          </a:xfrm>
          <a:prstGeom prst="rect">
            <a:avLst/>
          </a:prstGeom>
          <a:noFill/>
        </p:spPr>
        <p:txBody>
          <a:bodyPr wrap="square" rtlCol="0">
            <a:spAutoFit/>
          </a:bodyPr>
          <a:lstStyle/>
          <a:p>
            <a:r>
              <a:rPr lang="en-GB" sz="1100">
                <a:solidFill>
                  <a:schemeClr val="bg1"/>
                </a:solidFill>
                <a:latin typeface="Tenorite" panose="00000500000000000000" pitchFamily="2" charset="0"/>
                <a:cs typeface="Arial" panose="020B0604020202020204" pitchFamily="34" charset="0"/>
              </a:rPr>
              <a:t>NGSE Strategy</a:t>
            </a:r>
          </a:p>
        </p:txBody>
      </p:sp>
      <p:sp>
        <p:nvSpPr>
          <p:cNvPr id="10" name="TextBox 9">
            <a:extLst>
              <a:ext uri="{FF2B5EF4-FFF2-40B4-BE49-F238E27FC236}">
                <a16:creationId xmlns:a16="http://schemas.microsoft.com/office/drawing/2014/main" id="{56A8D46E-85A0-F10F-5E7D-BA6475BCE7D5}"/>
              </a:ext>
            </a:extLst>
          </p:cNvPr>
          <p:cNvSpPr txBox="1"/>
          <p:nvPr/>
        </p:nvSpPr>
        <p:spPr>
          <a:xfrm>
            <a:off x="-8743" y="68468"/>
            <a:ext cx="1468322" cy="830997"/>
          </a:xfrm>
          <a:prstGeom prst="rect">
            <a:avLst/>
          </a:prstGeom>
          <a:noFill/>
        </p:spPr>
        <p:txBody>
          <a:bodyPr wrap="square" rtlCol="0">
            <a:spAutoFit/>
          </a:bodyPr>
          <a:lstStyle/>
          <a:p>
            <a:r>
              <a:rPr lang="en-GB" sz="1200" b="1">
                <a:solidFill>
                  <a:schemeClr val="bg1"/>
                </a:solidFill>
                <a:latin typeface="Tenorite" panose="00000500000000000000" pitchFamily="2" charset="0"/>
                <a:cs typeface="Arial" panose="020B0604020202020204" pitchFamily="34" charset="0"/>
              </a:rPr>
              <a:t>NEC Industry Exercise Fahrenheit </a:t>
            </a:r>
            <a:r>
              <a:rPr lang="en-GB" sz="1200" b="1">
                <a:solidFill>
                  <a:schemeClr val="bg1">
                    <a:lumMod val="75000"/>
                  </a:schemeClr>
                </a:solidFill>
                <a:latin typeface="Tenorite" panose="00000500000000000000" pitchFamily="2" charset="0"/>
                <a:cs typeface="Arial" panose="020B0604020202020204" pitchFamily="34" charset="0"/>
              </a:rPr>
              <a:t>2024 Post Exercise Report  </a:t>
            </a:r>
          </a:p>
        </p:txBody>
      </p:sp>
      <p:sp>
        <p:nvSpPr>
          <p:cNvPr id="11" name="TextBox 10">
            <a:hlinkClick r:id="rId11" action="ppaction://hlinksldjump"/>
            <a:extLst>
              <a:ext uri="{FF2B5EF4-FFF2-40B4-BE49-F238E27FC236}">
                <a16:creationId xmlns:a16="http://schemas.microsoft.com/office/drawing/2014/main" id="{55436FE4-68E3-41AC-7923-AF2ACA64E3D9}"/>
              </a:ext>
            </a:extLst>
          </p:cNvPr>
          <p:cNvSpPr txBox="1"/>
          <p:nvPr/>
        </p:nvSpPr>
        <p:spPr>
          <a:xfrm>
            <a:off x="38100" y="4639813"/>
            <a:ext cx="1193800" cy="461665"/>
          </a:xfrm>
          <a:prstGeom prst="rect">
            <a:avLst/>
          </a:prstGeom>
          <a:noFill/>
        </p:spPr>
        <p:txBody>
          <a:bodyPr wrap="square" rtlCol="0">
            <a:spAutoFit/>
          </a:bodyPr>
          <a:lstStyle>
            <a:defPPr>
              <a:defRPr lang="en-US"/>
            </a:defPPr>
            <a:lvl1pPr>
              <a:defRPr sz="1200">
                <a:solidFill>
                  <a:schemeClr val="bg1"/>
                </a:solidFill>
                <a:latin typeface="Tenorite" panose="00000500000000000000" pitchFamily="2" charset="0"/>
                <a:cs typeface="Arial" panose="020B0604020202020204" pitchFamily="34" charset="0"/>
              </a:defRPr>
            </a:lvl1pPr>
          </a:lstStyle>
          <a:p>
            <a:r>
              <a:rPr lang="en-GB"/>
              <a:t>Learning Points&gt;</a:t>
            </a:r>
          </a:p>
        </p:txBody>
      </p:sp>
      <p:sp>
        <p:nvSpPr>
          <p:cNvPr id="12" name="TextBox 11">
            <a:hlinkClick r:id="rId12" action="ppaction://hlinksldjump"/>
            <a:extLst>
              <a:ext uri="{FF2B5EF4-FFF2-40B4-BE49-F238E27FC236}">
                <a16:creationId xmlns:a16="http://schemas.microsoft.com/office/drawing/2014/main" id="{CBDA9583-E957-AB3A-B57E-3C5EE17417C2}"/>
              </a:ext>
            </a:extLst>
          </p:cNvPr>
          <p:cNvSpPr txBox="1"/>
          <p:nvPr/>
        </p:nvSpPr>
        <p:spPr>
          <a:xfrm>
            <a:off x="38100" y="5606283"/>
            <a:ext cx="1193800" cy="276999"/>
          </a:xfrm>
          <a:prstGeom prst="rect">
            <a:avLst/>
          </a:prstGeom>
          <a:noFill/>
        </p:spPr>
        <p:txBody>
          <a:bodyPr wrap="square" rtlCol="0">
            <a:spAutoFit/>
          </a:bodyPr>
          <a:lstStyle/>
          <a:p>
            <a:r>
              <a:rPr lang="en-GB" sz="1200">
                <a:solidFill>
                  <a:schemeClr val="bg1"/>
                </a:solidFill>
                <a:latin typeface="Tenorite" panose="00000500000000000000" pitchFamily="2" charset="0"/>
                <a:cs typeface="Arial" panose="020B0604020202020204" pitchFamily="34" charset="0"/>
              </a:rPr>
              <a:t>Appendices &gt;</a:t>
            </a:r>
          </a:p>
        </p:txBody>
      </p:sp>
      <p:cxnSp>
        <p:nvCxnSpPr>
          <p:cNvPr id="13" name="Straight Connector 12">
            <a:extLst>
              <a:ext uri="{FF2B5EF4-FFF2-40B4-BE49-F238E27FC236}">
                <a16:creationId xmlns:a16="http://schemas.microsoft.com/office/drawing/2014/main" id="{C2DD837E-09A0-AE21-997F-02EC41E45A2D}"/>
              </a:ext>
            </a:extLst>
          </p:cNvPr>
          <p:cNvCxnSpPr>
            <a:cxnSpLocks/>
          </p:cNvCxnSpPr>
          <p:nvPr/>
        </p:nvCxnSpPr>
        <p:spPr>
          <a:xfrm>
            <a:off x="126203" y="4621660"/>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1D1A445-C897-F55F-7946-DE71FB011D91}"/>
              </a:ext>
            </a:extLst>
          </p:cNvPr>
          <p:cNvCxnSpPr>
            <a:cxnSpLocks/>
          </p:cNvCxnSpPr>
          <p:nvPr/>
        </p:nvCxnSpPr>
        <p:spPr>
          <a:xfrm>
            <a:off x="111533" y="5595537"/>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18CB8EB-CCC9-8494-7840-18E99BBA4946}"/>
              </a:ext>
            </a:extLst>
          </p:cNvPr>
          <p:cNvCxnSpPr>
            <a:cxnSpLocks/>
          </p:cNvCxnSpPr>
          <p:nvPr/>
        </p:nvCxnSpPr>
        <p:spPr>
          <a:xfrm>
            <a:off x="126203" y="5886635"/>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TextBox 35">
            <a:hlinkClick r:id="rId13" action="ppaction://hlinksldjump"/>
            <a:extLst>
              <a:ext uri="{FF2B5EF4-FFF2-40B4-BE49-F238E27FC236}">
                <a16:creationId xmlns:a16="http://schemas.microsoft.com/office/drawing/2014/main" id="{5AB36E82-C0F7-9CEA-FB9C-B8CF1829125B}"/>
              </a:ext>
            </a:extLst>
          </p:cNvPr>
          <p:cNvSpPr txBox="1"/>
          <p:nvPr/>
        </p:nvSpPr>
        <p:spPr>
          <a:xfrm>
            <a:off x="38100" y="5127751"/>
            <a:ext cx="1375161" cy="461665"/>
          </a:xfrm>
          <a:prstGeom prst="rect">
            <a:avLst/>
          </a:prstGeom>
          <a:solidFill>
            <a:schemeClr val="accent6">
              <a:lumMod val="60000"/>
              <a:lumOff val="40000"/>
            </a:schemeClr>
          </a:solidFill>
        </p:spPr>
        <p:txBody>
          <a:bodyPr wrap="square" rtlCol="0">
            <a:spAutoFit/>
          </a:bodyPr>
          <a:lstStyle>
            <a:defPPr>
              <a:defRPr lang="en-US"/>
            </a:defPPr>
            <a:lvl1pPr>
              <a:defRPr sz="1200">
                <a:solidFill>
                  <a:schemeClr val="bg1"/>
                </a:solidFill>
                <a:latin typeface="Tenorite" panose="00000500000000000000" pitchFamily="2" charset="0"/>
                <a:cs typeface="Arial" panose="020B0604020202020204" pitchFamily="34" charset="0"/>
              </a:defRPr>
            </a:lvl1pPr>
          </a:lstStyle>
          <a:p>
            <a:r>
              <a:rPr lang="en-GB"/>
              <a:t>Progress since 2023 Ex Everest &gt;  </a:t>
            </a:r>
          </a:p>
        </p:txBody>
      </p:sp>
      <p:cxnSp>
        <p:nvCxnSpPr>
          <p:cNvPr id="37" name="Straight Connector 36">
            <a:extLst>
              <a:ext uri="{FF2B5EF4-FFF2-40B4-BE49-F238E27FC236}">
                <a16:creationId xmlns:a16="http://schemas.microsoft.com/office/drawing/2014/main" id="{0F9B2F06-39C1-7C3A-25F2-C12CB0390357}"/>
              </a:ext>
            </a:extLst>
          </p:cNvPr>
          <p:cNvCxnSpPr>
            <a:cxnSpLocks/>
          </p:cNvCxnSpPr>
          <p:nvPr/>
        </p:nvCxnSpPr>
        <p:spPr>
          <a:xfrm>
            <a:off x="107995" y="5111816"/>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7994EEA-EC83-24E2-3448-5A6A589305D3}"/>
              </a:ext>
            </a:extLst>
          </p:cNvPr>
          <p:cNvCxnSpPr>
            <a:cxnSpLocks/>
          </p:cNvCxnSpPr>
          <p:nvPr/>
        </p:nvCxnSpPr>
        <p:spPr>
          <a:xfrm>
            <a:off x="126203" y="5886635"/>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39" name="Graphic 38" descr="Books with solid fill">
            <a:hlinkClick r:id="rId14" action="ppaction://hlinksldjump"/>
            <a:extLst>
              <a:ext uri="{FF2B5EF4-FFF2-40B4-BE49-F238E27FC236}">
                <a16:creationId xmlns:a16="http://schemas.microsoft.com/office/drawing/2014/main" id="{3C8E49AD-1E4C-0EE3-0FB2-8E56C008558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04085" y="6483657"/>
            <a:ext cx="288000" cy="288000"/>
          </a:xfrm>
          <a:prstGeom prst="rect">
            <a:avLst/>
          </a:prstGeom>
        </p:spPr>
      </p:pic>
      <p:pic>
        <p:nvPicPr>
          <p:cNvPr id="40" name="Graphic 39" descr="Circle with left arrow outline">
            <a:hlinkClick r:id="" action="ppaction://hlinkshowjump?jump=nextslide"/>
            <a:extLst>
              <a:ext uri="{FF2B5EF4-FFF2-40B4-BE49-F238E27FC236}">
                <a16:creationId xmlns:a16="http://schemas.microsoft.com/office/drawing/2014/main" id="{820FEC76-CD0C-A9D3-63BA-0598DBA1C46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079555" y="6477050"/>
            <a:ext cx="288000" cy="288000"/>
          </a:xfrm>
          <a:prstGeom prst="rect">
            <a:avLst/>
          </a:prstGeom>
        </p:spPr>
      </p:pic>
      <p:pic>
        <p:nvPicPr>
          <p:cNvPr id="41" name="Graphic 40" descr="Home with solid fill">
            <a:hlinkClick r:id="rId19" action="ppaction://hlinksldjump"/>
            <a:extLst>
              <a:ext uri="{FF2B5EF4-FFF2-40B4-BE49-F238E27FC236}">
                <a16:creationId xmlns:a16="http://schemas.microsoft.com/office/drawing/2014/main" id="{AEE1BD1C-A7E1-95FB-D4B6-0DD3FAB83449}"/>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69310" y="6483657"/>
            <a:ext cx="288000" cy="288000"/>
          </a:xfrm>
          <a:prstGeom prst="rect">
            <a:avLst/>
          </a:prstGeom>
        </p:spPr>
      </p:pic>
      <p:pic>
        <p:nvPicPr>
          <p:cNvPr id="42" name="Graphic 41" descr="Circle with left arrow outline">
            <a:hlinkClick r:id="" action="ppaction://hlinkshowjump?jump=previousslide"/>
            <a:extLst>
              <a:ext uri="{FF2B5EF4-FFF2-40B4-BE49-F238E27FC236}">
                <a16:creationId xmlns:a16="http://schemas.microsoft.com/office/drawing/2014/main" id="{F7E65DA2-7806-885A-2BE1-9696FB20E9CA}"/>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rot="10800000">
            <a:off x="741098" y="6477151"/>
            <a:ext cx="288000" cy="288000"/>
          </a:xfrm>
          <a:prstGeom prst="rect">
            <a:avLst/>
          </a:prstGeom>
        </p:spPr>
      </p:pic>
    </p:spTree>
    <p:extLst>
      <p:ext uri="{BB962C8B-B14F-4D97-AF65-F5344CB8AC3E}">
        <p14:creationId xmlns:p14="http://schemas.microsoft.com/office/powerpoint/2010/main" val="3953185987"/>
      </p:ext>
    </p:extLst>
  </p:cSld>
  <p:clrMapOvr>
    <a:masterClrMapping/>
  </p:clrMapOvr>
  <p:extLst>
    <p:ext uri="{6950BFC3-D8DA-4A85-94F7-54DA5524770B}">
      <p188:commentRel xmlns:p188="http://schemas.microsoft.com/office/powerpoint/2018/8/main" r:id="rId2"/>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C9A294C7-20CB-415B-BE18-284E9ED17310}"/>
              </a:ext>
            </a:extLst>
          </p:cNvPr>
          <p:cNvSpPr/>
          <p:nvPr/>
        </p:nvSpPr>
        <p:spPr>
          <a:xfrm>
            <a:off x="6546850" y="0"/>
            <a:ext cx="5645150" cy="6863809"/>
          </a:xfrm>
          <a:prstGeom prst="rect">
            <a:avLst/>
          </a:prstGeom>
          <a:solidFill>
            <a:srgbClr val="5555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76871E53-24A8-735D-7770-95A9B6872E25}"/>
              </a:ext>
            </a:extLst>
          </p:cNvPr>
          <p:cNvSpPr/>
          <p:nvPr/>
        </p:nvSpPr>
        <p:spPr>
          <a:xfrm>
            <a:off x="6546850" y="0"/>
            <a:ext cx="5645150" cy="6863809"/>
          </a:xfrm>
          <a:prstGeom prst="rect">
            <a:avLst/>
          </a:prstGeom>
          <a:solidFill>
            <a:srgbClr val="5555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E74F2E9C-9628-9296-B033-E2978C43BB91}"/>
              </a:ext>
            </a:extLst>
          </p:cNvPr>
          <p:cNvSpPr/>
          <p:nvPr/>
        </p:nvSpPr>
        <p:spPr>
          <a:xfrm>
            <a:off x="6537711" y="5468158"/>
            <a:ext cx="5647982" cy="138984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78EA4D5F-4CF3-8210-5C22-050EF1F4EA6F}"/>
              </a:ext>
            </a:extLst>
          </p:cNvPr>
          <p:cNvPicPr>
            <a:picLocks noChangeAspect="1"/>
          </p:cNvPicPr>
          <p:nvPr/>
        </p:nvPicPr>
        <p:blipFill rotWithShape="1">
          <a:blip r:embed="rId4">
            <a:extLst>
              <a:ext uri="{28A0092B-C50C-407E-A947-70E740481C1C}">
                <a14:useLocalDpi xmlns:a14="http://schemas.microsoft.com/office/drawing/2010/main" val="0"/>
              </a:ext>
            </a:extLst>
          </a:blip>
          <a:srcRect b="13463"/>
          <a:stretch/>
        </p:blipFill>
        <p:spPr>
          <a:xfrm>
            <a:off x="1413261" y="3890639"/>
            <a:ext cx="5198776" cy="2967359"/>
          </a:xfrm>
          <a:prstGeom prst="rect">
            <a:avLst/>
          </a:prstGeom>
        </p:spPr>
      </p:pic>
      <p:pic>
        <p:nvPicPr>
          <p:cNvPr id="5" name="Picture 4">
            <a:extLst>
              <a:ext uri="{FF2B5EF4-FFF2-40B4-BE49-F238E27FC236}">
                <a16:creationId xmlns:a16="http://schemas.microsoft.com/office/drawing/2014/main" id="{1C1A705A-829B-CCBC-85EB-B008E8D27D26}"/>
              </a:ext>
            </a:extLst>
          </p:cNvPr>
          <p:cNvPicPr>
            <a:picLocks noChangeAspect="1"/>
          </p:cNvPicPr>
          <p:nvPr/>
        </p:nvPicPr>
        <p:blipFill rotWithShape="1">
          <a:blip r:embed="rId4">
            <a:extLst>
              <a:ext uri="{28A0092B-C50C-407E-A947-70E740481C1C}">
                <a14:useLocalDpi xmlns:a14="http://schemas.microsoft.com/office/drawing/2010/main" val="0"/>
              </a:ext>
            </a:extLst>
          </a:blip>
          <a:srcRect b="91014"/>
          <a:stretch/>
        </p:blipFill>
        <p:spPr>
          <a:xfrm>
            <a:off x="1413260" y="-1"/>
            <a:ext cx="5198776" cy="3943347"/>
          </a:xfrm>
          <a:prstGeom prst="rect">
            <a:avLst/>
          </a:prstGeom>
        </p:spPr>
      </p:pic>
      <p:sp>
        <p:nvSpPr>
          <p:cNvPr id="7" name="Rectangle 6">
            <a:extLst>
              <a:ext uri="{FF2B5EF4-FFF2-40B4-BE49-F238E27FC236}">
                <a16:creationId xmlns:a16="http://schemas.microsoft.com/office/drawing/2014/main" id="{87E4FEFA-CA41-5499-CDC4-67DC9FC59931}"/>
              </a:ext>
            </a:extLst>
          </p:cNvPr>
          <p:cNvSpPr/>
          <p:nvPr/>
        </p:nvSpPr>
        <p:spPr>
          <a:xfrm>
            <a:off x="1814400" y="1671615"/>
            <a:ext cx="4424104" cy="830997"/>
          </a:xfrm>
          <a:prstGeom prst="rect">
            <a:avLst/>
          </a:prstGeom>
        </p:spPr>
        <p:txBody>
          <a:bodyPr wrap="square">
            <a:spAutoFit/>
          </a:bodyPr>
          <a:lstStyle/>
          <a:p>
            <a:r>
              <a:rPr lang="en-GB" sz="1600">
                <a:solidFill>
                  <a:schemeClr val="bg1"/>
                </a:solidFill>
                <a:latin typeface="Tenorite" panose="00000500000000000000" pitchFamily="2" charset="0"/>
                <a:cs typeface="Arial" panose="020B0604020202020204" pitchFamily="34" charset="0"/>
              </a:rPr>
              <a:t>This report has been authored by the Office of the NEC. It serves as a record of NEC Industry Exercise Fahrenheit 2024. </a:t>
            </a:r>
          </a:p>
        </p:txBody>
      </p:sp>
      <p:sp>
        <p:nvSpPr>
          <p:cNvPr id="8" name="Rectangle 7">
            <a:extLst>
              <a:ext uri="{FF2B5EF4-FFF2-40B4-BE49-F238E27FC236}">
                <a16:creationId xmlns:a16="http://schemas.microsoft.com/office/drawing/2014/main" id="{96FF5AED-AD6C-CBCF-0621-0C461A5A5173}"/>
              </a:ext>
            </a:extLst>
          </p:cNvPr>
          <p:cNvSpPr/>
          <p:nvPr/>
        </p:nvSpPr>
        <p:spPr>
          <a:xfrm>
            <a:off x="1806574" y="409830"/>
            <a:ext cx="4424103" cy="1200329"/>
          </a:xfrm>
          <a:prstGeom prst="rect">
            <a:avLst/>
          </a:prstGeom>
        </p:spPr>
        <p:txBody>
          <a:bodyPr wrap="square">
            <a:spAutoFit/>
          </a:bodyPr>
          <a:lstStyle/>
          <a:p>
            <a:r>
              <a:rPr lang="en-GB" b="1">
                <a:solidFill>
                  <a:schemeClr val="bg1">
                    <a:lumMod val="75000"/>
                  </a:schemeClr>
                </a:solidFill>
                <a:latin typeface="Tenorite" panose="00000500000000000000" pitchFamily="2" charset="0"/>
                <a:ea typeface="Arial" panose="020B0604020202020204" pitchFamily="34" charset="0"/>
                <a:cs typeface="Arial" panose="020B0604020202020204" pitchFamily="34" charset="0"/>
              </a:rPr>
              <a:t>Exercise ‘Fahrenheit’ was the Gas Industry’s annual Network Gas Supply Emergency (NGSE) Network Emergency Co-ordinator (NEC) assurance exercise. </a:t>
            </a:r>
            <a:endParaRPr lang="en-GB" b="1">
              <a:solidFill>
                <a:schemeClr val="bg1">
                  <a:lumMod val="75000"/>
                </a:schemeClr>
              </a:solidFill>
              <a:latin typeface="Tenorite" panose="00000500000000000000" pitchFamily="2" charset="0"/>
              <a:cs typeface="Arial" panose="020B0604020202020204" pitchFamily="34" charset="0"/>
            </a:endParaRPr>
          </a:p>
        </p:txBody>
      </p:sp>
      <p:sp>
        <p:nvSpPr>
          <p:cNvPr id="9" name="Rectangle 8">
            <a:extLst>
              <a:ext uri="{FF2B5EF4-FFF2-40B4-BE49-F238E27FC236}">
                <a16:creationId xmlns:a16="http://schemas.microsoft.com/office/drawing/2014/main" id="{7333A7E4-277E-7A83-DBA5-5BA2D74EE55D}"/>
              </a:ext>
            </a:extLst>
          </p:cNvPr>
          <p:cNvSpPr/>
          <p:nvPr/>
        </p:nvSpPr>
        <p:spPr>
          <a:xfrm>
            <a:off x="6992843" y="3393432"/>
            <a:ext cx="1912641" cy="1813045"/>
          </a:xfrm>
          <a:prstGeom prst="rect">
            <a:avLst/>
          </a:prstGeom>
        </p:spPr>
        <p:txBody>
          <a:bodyPr wrap="square" anchor="ctr" anchorCtr="0">
            <a:noAutofit/>
          </a:bodyPr>
          <a:lstStyle/>
          <a:p>
            <a:r>
              <a:rPr lang="en-GB" sz="1600">
                <a:solidFill>
                  <a:schemeClr val="bg1"/>
                </a:solidFill>
                <a:latin typeface="Tenorite" panose="00000500000000000000" pitchFamily="2" charset="0"/>
                <a:cs typeface="Arial" panose="020B0604020202020204" pitchFamily="34" charset="0"/>
              </a:rPr>
              <a:t>Click the image on the right to watch a short video which explains the Emergency Framework </a:t>
            </a:r>
          </a:p>
        </p:txBody>
      </p:sp>
      <p:sp>
        <p:nvSpPr>
          <p:cNvPr id="10" name="Rectangle 9">
            <a:extLst>
              <a:ext uri="{FF2B5EF4-FFF2-40B4-BE49-F238E27FC236}">
                <a16:creationId xmlns:a16="http://schemas.microsoft.com/office/drawing/2014/main" id="{52858C61-2A0D-D2E9-B9E7-B114D90823C5}"/>
              </a:ext>
            </a:extLst>
          </p:cNvPr>
          <p:cNvSpPr/>
          <p:nvPr/>
        </p:nvSpPr>
        <p:spPr>
          <a:xfrm>
            <a:off x="9132434" y="459864"/>
            <a:ext cx="2790645" cy="2781758"/>
          </a:xfrm>
          <a:prstGeom prst="rect">
            <a:avLst/>
          </a:prstGeom>
        </p:spPr>
        <p:txBody>
          <a:bodyPr wrap="square" anchor="ctr" anchorCtr="0">
            <a:noAutofit/>
          </a:bodyPr>
          <a:lstStyle/>
          <a:p>
            <a:r>
              <a:rPr lang="en-GB" sz="1600">
                <a:solidFill>
                  <a:schemeClr val="bg1"/>
                </a:solidFill>
                <a:latin typeface="Tenorite" panose="00000500000000000000" pitchFamily="2" charset="0"/>
                <a:cs typeface="Arial" panose="020B0604020202020204" pitchFamily="34" charset="0"/>
              </a:rPr>
              <a:t>The ‘E1 Network Gas Supply Emergency Procedure’ sets out how an NGSE is managed. Version 12.1 was published in November 2024. Click the image on the left to access this important document</a:t>
            </a:r>
          </a:p>
        </p:txBody>
      </p:sp>
      <p:grpSp>
        <p:nvGrpSpPr>
          <p:cNvPr id="12" name="Group 11">
            <a:extLst>
              <a:ext uri="{FF2B5EF4-FFF2-40B4-BE49-F238E27FC236}">
                <a16:creationId xmlns:a16="http://schemas.microsoft.com/office/drawing/2014/main" id="{EA5FFF01-FA01-5E9C-F6B8-F78F81811BC5}"/>
              </a:ext>
            </a:extLst>
          </p:cNvPr>
          <p:cNvGrpSpPr/>
          <p:nvPr/>
        </p:nvGrpSpPr>
        <p:grpSpPr>
          <a:xfrm>
            <a:off x="9132433" y="3503303"/>
            <a:ext cx="2742201" cy="1683880"/>
            <a:chOff x="9132433" y="4297625"/>
            <a:chExt cx="2742201" cy="1683880"/>
          </a:xfrm>
        </p:grpSpPr>
        <p:pic>
          <p:nvPicPr>
            <p:cNvPr id="13" name="Picture 12">
              <a:hlinkClick r:id="rId5"/>
              <a:extLst>
                <a:ext uri="{FF2B5EF4-FFF2-40B4-BE49-F238E27FC236}">
                  <a16:creationId xmlns:a16="http://schemas.microsoft.com/office/drawing/2014/main" id="{53F02C50-B1FE-C434-C3D9-321679423412}"/>
                </a:ext>
              </a:extLst>
            </p:cNvPr>
            <p:cNvPicPr>
              <a:picLocks noChangeAspect="1"/>
            </p:cNvPicPr>
            <p:nvPr/>
          </p:nvPicPr>
          <p:blipFill rotWithShape="1">
            <a:blip r:embed="rId6"/>
            <a:srcRect l="57218" t="18876" r="9486" b="8432"/>
            <a:stretch/>
          </p:blipFill>
          <p:spPr>
            <a:xfrm>
              <a:off x="9132433" y="4297625"/>
              <a:ext cx="2742201" cy="1683880"/>
            </a:xfrm>
            <a:prstGeom prst="rect">
              <a:avLst/>
            </a:prstGeom>
            <a:ln>
              <a:noFill/>
            </a:ln>
            <a:effectLst>
              <a:softEdge rad="25400"/>
            </a:effectLst>
          </p:spPr>
        </p:pic>
        <p:sp>
          <p:nvSpPr>
            <p:cNvPr id="14" name="Isosceles Triangle 13">
              <a:hlinkClick r:id="rId5"/>
              <a:extLst>
                <a:ext uri="{FF2B5EF4-FFF2-40B4-BE49-F238E27FC236}">
                  <a16:creationId xmlns:a16="http://schemas.microsoft.com/office/drawing/2014/main" id="{AED2FE14-6D79-F715-1D32-E49A3345E6B1}"/>
                </a:ext>
              </a:extLst>
            </p:cNvPr>
            <p:cNvSpPr/>
            <p:nvPr/>
          </p:nvSpPr>
          <p:spPr>
            <a:xfrm rot="5400000">
              <a:off x="10343659" y="4916417"/>
              <a:ext cx="423863" cy="446296"/>
            </a:xfrm>
            <a:prstGeom prst="triangle">
              <a:avLst/>
            </a:prstGeom>
            <a:solidFill>
              <a:srgbClr val="00857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 name="Rectangle 17">
            <a:extLst>
              <a:ext uri="{FF2B5EF4-FFF2-40B4-BE49-F238E27FC236}">
                <a16:creationId xmlns:a16="http://schemas.microsoft.com/office/drawing/2014/main" id="{63ECF457-D087-D1AF-B605-F2E1A97660A9}"/>
              </a:ext>
            </a:extLst>
          </p:cNvPr>
          <p:cNvSpPr/>
          <p:nvPr/>
        </p:nvSpPr>
        <p:spPr>
          <a:xfrm>
            <a:off x="6767599" y="5578764"/>
            <a:ext cx="5348363" cy="600364"/>
          </a:xfrm>
          <a:prstGeom prst="rect">
            <a:avLst/>
          </a:prstGeom>
        </p:spPr>
        <p:txBody>
          <a:bodyPr wrap="square" anchor="t" anchorCtr="0">
            <a:noAutofit/>
          </a:bodyPr>
          <a:lstStyle/>
          <a:p>
            <a:r>
              <a:rPr lang="en-GB" sz="1200">
                <a:solidFill>
                  <a:schemeClr val="bg1"/>
                </a:solidFill>
                <a:latin typeface="Tenorite" panose="00000500000000000000" pitchFamily="2" charset="0"/>
                <a:cs typeface="Arial" panose="020B0604020202020204" pitchFamily="34" charset="0"/>
              </a:rPr>
              <a:t>This is an interactive document. The buttons below feature on the left bottom corner of each page for your convenience. Use them as follows:</a:t>
            </a:r>
          </a:p>
        </p:txBody>
      </p:sp>
      <p:sp>
        <p:nvSpPr>
          <p:cNvPr id="19" name="Rectangle 18">
            <a:extLst>
              <a:ext uri="{FF2B5EF4-FFF2-40B4-BE49-F238E27FC236}">
                <a16:creationId xmlns:a16="http://schemas.microsoft.com/office/drawing/2014/main" id="{E764C6CA-5DFC-E17F-F643-B1D3518BC3D9}"/>
              </a:ext>
            </a:extLst>
          </p:cNvPr>
          <p:cNvSpPr/>
          <p:nvPr/>
        </p:nvSpPr>
        <p:spPr>
          <a:xfrm>
            <a:off x="7167481" y="6258193"/>
            <a:ext cx="1290886" cy="360000"/>
          </a:xfrm>
          <a:prstGeom prst="rect">
            <a:avLst/>
          </a:prstGeom>
        </p:spPr>
        <p:txBody>
          <a:bodyPr wrap="square" tIns="0" anchor="t" anchorCtr="0">
            <a:noAutofit/>
          </a:bodyPr>
          <a:lstStyle/>
          <a:p>
            <a:r>
              <a:rPr lang="en-GB" sz="1050">
                <a:solidFill>
                  <a:schemeClr val="bg1"/>
                </a:solidFill>
                <a:latin typeface="Tenorite" panose="00000500000000000000" pitchFamily="2" charset="0"/>
                <a:cs typeface="Arial" panose="020B0604020202020204" pitchFamily="34" charset="0"/>
              </a:rPr>
              <a:t>Home: takes you back to this page</a:t>
            </a:r>
          </a:p>
        </p:txBody>
      </p:sp>
      <p:sp>
        <p:nvSpPr>
          <p:cNvPr id="20" name="Rectangle 19">
            <a:extLst>
              <a:ext uri="{FF2B5EF4-FFF2-40B4-BE49-F238E27FC236}">
                <a16:creationId xmlns:a16="http://schemas.microsoft.com/office/drawing/2014/main" id="{398E719F-7E38-C6AD-1185-3E74CBE686CB}"/>
              </a:ext>
            </a:extLst>
          </p:cNvPr>
          <p:cNvSpPr/>
          <p:nvPr/>
        </p:nvSpPr>
        <p:spPr>
          <a:xfrm>
            <a:off x="8960263" y="6143893"/>
            <a:ext cx="1197729" cy="522382"/>
          </a:xfrm>
          <a:prstGeom prst="rect">
            <a:avLst/>
          </a:prstGeom>
        </p:spPr>
        <p:txBody>
          <a:bodyPr wrap="square" tIns="0" anchor="t" anchorCtr="0">
            <a:noAutofit/>
          </a:bodyPr>
          <a:lstStyle/>
          <a:p>
            <a:pPr algn="just"/>
            <a:r>
              <a:rPr lang="en-GB" sz="1050">
                <a:solidFill>
                  <a:schemeClr val="bg1"/>
                </a:solidFill>
                <a:latin typeface="Tenorite" panose="00000500000000000000" pitchFamily="2" charset="0"/>
                <a:cs typeface="Arial" panose="020B0604020202020204" pitchFamily="34" charset="0"/>
              </a:rPr>
              <a:t>Glossary: Link to abbreviations and definitions</a:t>
            </a:r>
          </a:p>
        </p:txBody>
      </p:sp>
      <p:sp>
        <p:nvSpPr>
          <p:cNvPr id="21" name="Rectangle 20">
            <a:extLst>
              <a:ext uri="{FF2B5EF4-FFF2-40B4-BE49-F238E27FC236}">
                <a16:creationId xmlns:a16="http://schemas.microsoft.com/office/drawing/2014/main" id="{44A05A13-5AFD-7EFF-652D-DB2D2A6E32CB}"/>
              </a:ext>
            </a:extLst>
          </p:cNvPr>
          <p:cNvSpPr/>
          <p:nvPr/>
        </p:nvSpPr>
        <p:spPr>
          <a:xfrm>
            <a:off x="10837896" y="6122802"/>
            <a:ext cx="1248408" cy="580939"/>
          </a:xfrm>
          <a:prstGeom prst="rect">
            <a:avLst/>
          </a:prstGeom>
        </p:spPr>
        <p:txBody>
          <a:bodyPr wrap="square" tIns="0" anchor="t" anchorCtr="0">
            <a:noAutofit/>
          </a:bodyPr>
          <a:lstStyle/>
          <a:p>
            <a:r>
              <a:rPr lang="en-GB" sz="1050">
                <a:solidFill>
                  <a:schemeClr val="bg1"/>
                </a:solidFill>
                <a:latin typeface="Tenorite" panose="00000500000000000000" pitchFamily="2" charset="0"/>
                <a:cs typeface="Arial" panose="020B0604020202020204" pitchFamily="34" charset="0"/>
              </a:rPr>
              <a:t>Navigation: takes  you to the next or previous page</a:t>
            </a:r>
          </a:p>
        </p:txBody>
      </p:sp>
      <p:pic>
        <p:nvPicPr>
          <p:cNvPr id="27" name="Graphic 26" descr="Home with solid fill">
            <a:hlinkClick r:id="rId7" action="ppaction://hlinksldjump"/>
            <a:extLst>
              <a:ext uri="{FF2B5EF4-FFF2-40B4-BE49-F238E27FC236}">
                <a16:creationId xmlns:a16="http://schemas.microsoft.com/office/drawing/2014/main" id="{57D49DF9-CD3C-CB05-2AD6-6659F1A5DC2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755298" y="6185630"/>
            <a:ext cx="432563" cy="432563"/>
          </a:xfrm>
          <a:prstGeom prst="rect">
            <a:avLst/>
          </a:prstGeom>
        </p:spPr>
      </p:pic>
      <p:pic>
        <p:nvPicPr>
          <p:cNvPr id="29" name="Graphic 28" descr="Books with solid fill">
            <a:hlinkClick r:id="rId10" action="ppaction://hlinksldjump"/>
            <a:extLst>
              <a:ext uri="{FF2B5EF4-FFF2-40B4-BE49-F238E27FC236}">
                <a16:creationId xmlns:a16="http://schemas.microsoft.com/office/drawing/2014/main" id="{542998C7-7915-0886-7850-A9B81F7C00B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544177" y="6186471"/>
            <a:ext cx="432000" cy="432000"/>
          </a:xfrm>
          <a:prstGeom prst="rect">
            <a:avLst/>
          </a:prstGeom>
        </p:spPr>
      </p:pic>
      <p:pic>
        <p:nvPicPr>
          <p:cNvPr id="31" name="Graphic 30" descr="Circle with left arrow outline">
            <a:hlinkClick r:id="" action="ppaction://hlinkshowjump?jump=nextslide"/>
            <a:extLst>
              <a:ext uri="{FF2B5EF4-FFF2-40B4-BE49-F238E27FC236}">
                <a16:creationId xmlns:a16="http://schemas.microsoft.com/office/drawing/2014/main" id="{17FFA93A-65CA-72B0-DE0D-92205224A05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99588" y="6193812"/>
            <a:ext cx="432000" cy="432000"/>
          </a:xfrm>
          <a:prstGeom prst="rect">
            <a:avLst/>
          </a:prstGeom>
        </p:spPr>
      </p:pic>
      <p:sp>
        <p:nvSpPr>
          <p:cNvPr id="3" name="Rectangle 2">
            <a:extLst>
              <a:ext uri="{FF2B5EF4-FFF2-40B4-BE49-F238E27FC236}">
                <a16:creationId xmlns:a16="http://schemas.microsoft.com/office/drawing/2014/main" id="{D2938DF3-F29A-908B-B54C-CD493DC7ED38}"/>
              </a:ext>
            </a:extLst>
          </p:cNvPr>
          <p:cNvSpPr/>
          <p:nvPr/>
        </p:nvSpPr>
        <p:spPr>
          <a:xfrm>
            <a:off x="0" y="0"/>
            <a:ext cx="1422400" cy="6858000"/>
          </a:xfrm>
          <a:prstGeom prst="rect">
            <a:avLst/>
          </a:prstGeom>
          <a:solidFill>
            <a:srgbClr val="5555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enorite" panose="00000500000000000000" pitchFamily="2" charset="0"/>
            </a:endParaRPr>
          </a:p>
        </p:txBody>
      </p:sp>
      <p:sp>
        <p:nvSpPr>
          <p:cNvPr id="11" name="TextBox 10">
            <a:hlinkClick r:id="rId15" action="ppaction://hlinksldjump"/>
            <a:extLst>
              <a:ext uri="{FF2B5EF4-FFF2-40B4-BE49-F238E27FC236}">
                <a16:creationId xmlns:a16="http://schemas.microsoft.com/office/drawing/2014/main" id="{930642F5-97D1-90EA-9C59-6CAE538BE63E}"/>
              </a:ext>
            </a:extLst>
          </p:cNvPr>
          <p:cNvSpPr txBox="1"/>
          <p:nvPr/>
        </p:nvSpPr>
        <p:spPr>
          <a:xfrm>
            <a:off x="25400" y="899467"/>
            <a:ext cx="1130300" cy="461665"/>
          </a:xfrm>
          <a:prstGeom prst="rect">
            <a:avLst/>
          </a:prstGeom>
          <a:noFill/>
        </p:spPr>
        <p:txBody>
          <a:bodyPr wrap="square" rtlCol="0">
            <a:spAutoFit/>
          </a:bodyPr>
          <a:lstStyle/>
          <a:p>
            <a:r>
              <a:rPr lang="en-GB" sz="1200">
                <a:solidFill>
                  <a:schemeClr val="bg1"/>
                </a:solidFill>
                <a:latin typeface="Tenorite" panose="00000500000000000000" pitchFamily="2" charset="0"/>
                <a:cs typeface="Arial" panose="020B0604020202020204" pitchFamily="34" charset="0"/>
              </a:rPr>
              <a:t>Exercise Scope &gt;</a:t>
            </a:r>
          </a:p>
        </p:txBody>
      </p:sp>
      <p:sp>
        <p:nvSpPr>
          <p:cNvPr id="15" name="TextBox 14">
            <a:hlinkClick r:id="rId16" action="ppaction://hlinksldjump"/>
            <a:extLst>
              <a:ext uri="{FF2B5EF4-FFF2-40B4-BE49-F238E27FC236}">
                <a16:creationId xmlns:a16="http://schemas.microsoft.com/office/drawing/2014/main" id="{643CD4C4-1F78-EB1A-2DBA-5641C41FDB38}"/>
              </a:ext>
            </a:extLst>
          </p:cNvPr>
          <p:cNvSpPr txBox="1"/>
          <p:nvPr/>
        </p:nvSpPr>
        <p:spPr>
          <a:xfrm>
            <a:off x="38100" y="1411931"/>
            <a:ext cx="1193800" cy="461665"/>
          </a:xfrm>
          <a:prstGeom prst="rect">
            <a:avLst/>
          </a:prstGeom>
          <a:noFill/>
        </p:spPr>
        <p:txBody>
          <a:bodyPr wrap="square" rtlCol="0">
            <a:spAutoFit/>
          </a:bodyPr>
          <a:lstStyle/>
          <a:p>
            <a:r>
              <a:rPr lang="en-GB" sz="1200">
                <a:solidFill>
                  <a:schemeClr val="bg1"/>
                </a:solidFill>
                <a:latin typeface="Tenorite" panose="00000500000000000000" pitchFamily="2" charset="0"/>
                <a:cs typeface="Arial" panose="020B0604020202020204" pitchFamily="34" charset="0"/>
              </a:rPr>
              <a:t>Executive Summary &gt;</a:t>
            </a:r>
          </a:p>
        </p:txBody>
      </p:sp>
      <p:sp>
        <p:nvSpPr>
          <p:cNvPr id="16" name="TextBox 15">
            <a:extLst>
              <a:ext uri="{FF2B5EF4-FFF2-40B4-BE49-F238E27FC236}">
                <a16:creationId xmlns:a16="http://schemas.microsoft.com/office/drawing/2014/main" id="{F0F7E9D3-4091-854A-78C8-0C9E4D948305}"/>
              </a:ext>
            </a:extLst>
          </p:cNvPr>
          <p:cNvSpPr txBox="1"/>
          <p:nvPr/>
        </p:nvSpPr>
        <p:spPr>
          <a:xfrm>
            <a:off x="38100" y="1924395"/>
            <a:ext cx="1193800" cy="276999"/>
          </a:xfrm>
          <a:prstGeom prst="rect">
            <a:avLst/>
          </a:prstGeom>
          <a:noFill/>
        </p:spPr>
        <p:txBody>
          <a:bodyPr wrap="square" rtlCol="0">
            <a:spAutoFit/>
          </a:bodyPr>
          <a:lstStyle/>
          <a:p>
            <a:r>
              <a:rPr lang="en-GB" sz="1200">
                <a:solidFill>
                  <a:schemeClr val="bg1"/>
                </a:solidFill>
                <a:latin typeface="Tenorite" panose="00000500000000000000" pitchFamily="2" charset="0"/>
                <a:cs typeface="Arial" panose="020B0604020202020204" pitchFamily="34" charset="0"/>
              </a:rPr>
              <a:t>Key Areas:</a:t>
            </a:r>
          </a:p>
        </p:txBody>
      </p:sp>
      <p:sp>
        <p:nvSpPr>
          <p:cNvPr id="17" name="TextBox 16">
            <a:hlinkClick r:id="rId17" action="ppaction://hlinksldjump"/>
            <a:extLst>
              <a:ext uri="{FF2B5EF4-FFF2-40B4-BE49-F238E27FC236}">
                <a16:creationId xmlns:a16="http://schemas.microsoft.com/office/drawing/2014/main" id="{55A71C8E-0042-23A7-F5C8-A4DA35A79605}"/>
              </a:ext>
            </a:extLst>
          </p:cNvPr>
          <p:cNvSpPr txBox="1"/>
          <p:nvPr/>
        </p:nvSpPr>
        <p:spPr>
          <a:xfrm>
            <a:off x="127000" y="2502612"/>
            <a:ext cx="1295400" cy="430887"/>
          </a:xfrm>
          <a:prstGeom prst="rect">
            <a:avLst/>
          </a:prstGeom>
          <a:noFill/>
        </p:spPr>
        <p:txBody>
          <a:bodyPr wrap="square" rtlCol="0">
            <a:spAutoFit/>
          </a:bodyPr>
          <a:lstStyle/>
          <a:p>
            <a:r>
              <a:rPr lang="en-GB" sz="1100">
                <a:solidFill>
                  <a:schemeClr val="bg1"/>
                </a:solidFill>
                <a:latin typeface="Tenorite" panose="00000500000000000000" pitchFamily="2" charset="0"/>
                <a:cs typeface="Arial" panose="020B0604020202020204" pitchFamily="34" charset="0"/>
              </a:rPr>
              <a:t>Gas Transporter Interactions </a:t>
            </a:r>
          </a:p>
        </p:txBody>
      </p:sp>
      <p:sp>
        <p:nvSpPr>
          <p:cNvPr id="22" name="TextBox 21">
            <a:hlinkClick r:id="rId18" action="ppaction://hlinksldjump"/>
            <a:extLst>
              <a:ext uri="{FF2B5EF4-FFF2-40B4-BE49-F238E27FC236}">
                <a16:creationId xmlns:a16="http://schemas.microsoft.com/office/drawing/2014/main" id="{92C56F6D-282F-879B-71BE-33F34367BC63}"/>
              </a:ext>
            </a:extLst>
          </p:cNvPr>
          <p:cNvSpPr txBox="1"/>
          <p:nvPr/>
        </p:nvSpPr>
        <p:spPr>
          <a:xfrm>
            <a:off x="127000" y="3260970"/>
            <a:ext cx="1295400" cy="600164"/>
          </a:xfrm>
          <a:prstGeom prst="rect">
            <a:avLst/>
          </a:prstGeom>
          <a:noFill/>
        </p:spPr>
        <p:txBody>
          <a:bodyPr wrap="square" rtlCol="0">
            <a:spAutoFit/>
          </a:bodyPr>
          <a:lstStyle>
            <a:defPPr>
              <a:defRPr lang="en-US"/>
            </a:defPPr>
            <a:lvl1pPr>
              <a:defRPr sz="1100">
                <a:solidFill>
                  <a:schemeClr val="bg1"/>
                </a:solidFill>
                <a:latin typeface="Arial" panose="020B0604020202020204" pitchFamily="34" charset="0"/>
                <a:cs typeface="Arial" panose="020B0604020202020204" pitchFamily="34" charset="0"/>
              </a:defRPr>
            </a:lvl1pPr>
          </a:lstStyle>
          <a:p>
            <a:r>
              <a:rPr lang="en-GB">
                <a:latin typeface="Tenorite" panose="00000500000000000000" pitchFamily="2" charset="0"/>
              </a:rPr>
              <a:t>Gas and Electricity Interactions </a:t>
            </a:r>
          </a:p>
        </p:txBody>
      </p:sp>
      <p:sp>
        <p:nvSpPr>
          <p:cNvPr id="24" name="TextBox 23">
            <a:hlinkClick r:id="rId19" action="ppaction://hlinksldjump"/>
            <a:extLst>
              <a:ext uri="{FF2B5EF4-FFF2-40B4-BE49-F238E27FC236}">
                <a16:creationId xmlns:a16="http://schemas.microsoft.com/office/drawing/2014/main" id="{AED982E1-D7EC-D02C-76A2-9827320E37C1}"/>
              </a:ext>
            </a:extLst>
          </p:cNvPr>
          <p:cNvSpPr txBox="1"/>
          <p:nvPr/>
        </p:nvSpPr>
        <p:spPr>
          <a:xfrm>
            <a:off x="127000" y="3845573"/>
            <a:ext cx="1235782" cy="430887"/>
          </a:xfrm>
          <a:prstGeom prst="rect">
            <a:avLst/>
          </a:prstGeom>
          <a:noFill/>
        </p:spPr>
        <p:txBody>
          <a:bodyPr wrap="square" rtlCol="0">
            <a:spAutoFit/>
          </a:bodyPr>
          <a:lstStyle/>
          <a:p>
            <a:r>
              <a:rPr lang="en-GB" sz="1100">
                <a:solidFill>
                  <a:schemeClr val="bg1"/>
                </a:solidFill>
                <a:latin typeface="Tenorite" panose="00000500000000000000" pitchFamily="2" charset="0"/>
                <a:cs typeface="Arial" panose="020B0604020202020204" pitchFamily="34" charset="0"/>
              </a:rPr>
              <a:t>Public Communications </a:t>
            </a:r>
          </a:p>
        </p:txBody>
      </p:sp>
      <p:sp>
        <p:nvSpPr>
          <p:cNvPr id="25" name="TextBox 24">
            <a:hlinkClick r:id="rId20" action="ppaction://hlinksldjump"/>
            <a:extLst>
              <a:ext uri="{FF2B5EF4-FFF2-40B4-BE49-F238E27FC236}">
                <a16:creationId xmlns:a16="http://schemas.microsoft.com/office/drawing/2014/main" id="{CEAB0163-28C8-B212-EBFA-DCFD33B6BDA4}"/>
              </a:ext>
            </a:extLst>
          </p:cNvPr>
          <p:cNvSpPr txBox="1"/>
          <p:nvPr/>
        </p:nvSpPr>
        <p:spPr>
          <a:xfrm>
            <a:off x="127000" y="2983091"/>
            <a:ext cx="1295400" cy="261610"/>
          </a:xfrm>
          <a:prstGeom prst="rect">
            <a:avLst/>
          </a:prstGeom>
          <a:noFill/>
        </p:spPr>
        <p:txBody>
          <a:bodyPr wrap="square" rtlCol="0">
            <a:spAutoFit/>
          </a:bodyPr>
          <a:lstStyle/>
          <a:p>
            <a:r>
              <a:rPr lang="en-GB" sz="1100">
                <a:solidFill>
                  <a:schemeClr val="bg1"/>
                </a:solidFill>
                <a:latin typeface="Tenorite" panose="00000500000000000000" pitchFamily="2" charset="0"/>
                <a:cs typeface="Arial" panose="020B0604020202020204" pitchFamily="34" charset="0"/>
              </a:rPr>
              <a:t>Load Shedding</a:t>
            </a:r>
          </a:p>
        </p:txBody>
      </p:sp>
      <p:sp>
        <p:nvSpPr>
          <p:cNvPr id="26" name="TextBox 25">
            <a:hlinkClick r:id="rId21" action="ppaction://hlinksldjump"/>
            <a:extLst>
              <a:ext uri="{FF2B5EF4-FFF2-40B4-BE49-F238E27FC236}">
                <a16:creationId xmlns:a16="http://schemas.microsoft.com/office/drawing/2014/main" id="{21C22FA0-BF99-F628-3048-3FE325240029}"/>
              </a:ext>
            </a:extLst>
          </p:cNvPr>
          <p:cNvSpPr txBox="1"/>
          <p:nvPr/>
        </p:nvSpPr>
        <p:spPr>
          <a:xfrm>
            <a:off x="127000" y="4301340"/>
            <a:ext cx="1295400" cy="261610"/>
          </a:xfrm>
          <a:prstGeom prst="rect">
            <a:avLst/>
          </a:prstGeom>
          <a:noFill/>
        </p:spPr>
        <p:txBody>
          <a:bodyPr wrap="square" rtlCol="0">
            <a:spAutoFit/>
          </a:bodyPr>
          <a:lstStyle>
            <a:defPPr>
              <a:defRPr lang="en-US"/>
            </a:defPPr>
            <a:lvl1pPr>
              <a:defRPr sz="1100">
                <a:solidFill>
                  <a:schemeClr val="bg1"/>
                </a:solidFill>
                <a:latin typeface="Arial" panose="020B0604020202020204" pitchFamily="34" charset="0"/>
                <a:cs typeface="Arial" panose="020B0604020202020204" pitchFamily="34" charset="0"/>
              </a:defRPr>
            </a:lvl1pPr>
          </a:lstStyle>
          <a:p>
            <a:r>
              <a:rPr lang="en-GB">
                <a:latin typeface="Tenorite" panose="00000500000000000000" pitchFamily="2" charset="0"/>
              </a:rPr>
              <a:t>Managing Supply</a:t>
            </a:r>
          </a:p>
        </p:txBody>
      </p:sp>
      <p:sp>
        <p:nvSpPr>
          <p:cNvPr id="28" name="TextBox 27">
            <a:hlinkClick r:id="rId22" action="ppaction://hlinksldjump"/>
            <a:extLst>
              <a:ext uri="{FF2B5EF4-FFF2-40B4-BE49-F238E27FC236}">
                <a16:creationId xmlns:a16="http://schemas.microsoft.com/office/drawing/2014/main" id="{9E7BF03B-B86E-80B5-43A2-4D9B63EDD72F}"/>
              </a:ext>
            </a:extLst>
          </p:cNvPr>
          <p:cNvSpPr txBox="1"/>
          <p:nvPr/>
        </p:nvSpPr>
        <p:spPr>
          <a:xfrm>
            <a:off x="38100" y="4649338"/>
            <a:ext cx="1193800" cy="461665"/>
          </a:xfrm>
          <a:prstGeom prst="rect">
            <a:avLst/>
          </a:prstGeom>
          <a:noFill/>
        </p:spPr>
        <p:txBody>
          <a:bodyPr wrap="square" rtlCol="0">
            <a:spAutoFit/>
          </a:bodyPr>
          <a:lstStyle/>
          <a:p>
            <a:r>
              <a:rPr lang="en-GB" sz="1200">
                <a:solidFill>
                  <a:schemeClr val="bg1"/>
                </a:solidFill>
                <a:latin typeface="Tenorite" panose="00000500000000000000" pitchFamily="2" charset="0"/>
                <a:cs typeface="Arial" panose="020B0604020202020204" pitchFamily="34" charset="0"/>
              </a:rPr>
              <a:t>Learning Points&gt;</a:t>
            </a:r>
          </a:p>
        </p:txBody>
      </p:sp>
      <p:sp>
        <p:nvSpPr>
          <p:cNvPr id="30" name="TextBox 29">
            <a:hlinkClick r:id="rId23" action="ppaction://hlinksldjump"/>
            <a:extLst>
              <a:ext uri="{FF2B5EF4-FFF2-40B4-BE49-F238E27FC236}">
                <a16:creationId xmlns:a16="http://schemas.microsoft.com/office/drawing/2014/main" id="{E83F7AF6-A82D-E22A-3334-978866151188}"/>
              </a:ext>
            </a:extLst>
          </p:cNvPr>
          <p:cNvSpPr txBox="1"/>
          <p:nvPr/>
        </p:nvSpPr>
        <p:spPr>
          <a:xfrm>
            <a:off x="38100" y="5615808"/>
            <a:ext cx="1193800" cy="276999"/>
          </a:xfrm>
          <a:prstGeom prst="rect">
            <a:avLst/>
          </a:prstGeom>
          <a:noFill/>
        </p:spPr>
        <p:txBody>
          <a:bodyPr wrap="square" rtlCol="0">
            <a:spAutoFit/>
          </a:bodyPr>
          <a:lstStyle/>
          <a:p>
            <a:r>
              <a:rPr lang="en-GB" sz="1200">
                <a:solidFill>
                  <a:schemeClr val="bg1"/>
                </a:solidFill>
                <a:latin typeface="Tenorite" panose="00000500000000000000" pitchFamily="2" charset="0"/>
                <a:cs typeface="Arial" panose="020B0604020202020204" pitchFamily="34" charset="0"/>
              </a:rPr>
              <a:t>Appendices &gt;</a:t>
            </a:r>
          </a:p>
        </p:txBody>
      </p:sp>
      <p:cxnSp>
        <p:nvCxnSpPr>
          <p:cNvPr id="33" name="Straight Connector 32">
            <a:extLst>
              <a:ext uri="{FF2B5EF4-FFF2-40B4-BE49-F238E27FC236}">
                <a16:creationId xmlns:a16="http://schemas.microsoft.com/office/drawing/2014/main" id="{7E74C2FC-5AD5-B055-7668-2D6BD156FB92}"/>
              </a:ext>
            </a:extLst>
          </p:cNvPr>
          <p:cNvCxnSpPr>
            <a:cxnSpLocks/>
          </p:cNvCxnSpPr>
          <p:nvPr/>
        </p:nvCxnSpPr>
        <p:spPr>
          <a:xfrm>
            <a:off x="127000" y="1380182"/>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C7A2C5B-954B-BCD3-C2F5-C1B476ADF3A5}"/>
              </a:ext>
            </a:extLst>
          </p:cNvPr>
          <p:cNvCxnSpPr>
            <a:cxnSpLocks/>
          </p:cNvCxnSpPr>
          <p:nvPr/>
        </p:nvCxnSpPr>
        <p:spPr>
          <a:xfrm>
            <a:off x="126207" y="1899296"/>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01CA85-DDFB-506F-0E48-71757419C545}"/>
              </a:ext>
            </a:extLst>
          </p:cNvPr>
          <p:cNvCxnSpPr>
            <a:cxnSpLocks/>
          </p:cNvCxnSpPr>
          <p:nvPr/>
        </p:nvCxnSpPr>
        <p:spPr>
          <a:xfrm>
            <a:off x="126203" y="4631185"/>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27810DF-6479-9557-01E4-4B2D0CEF305A}"/>
              </a:ext>
            </a:extLst>
          </p:cNvPr>
          <p:cNvCxnSpPr>
            <a:cxnSpLocks/>
          </p:cNvCxnSpPr>
          <p:nvPr/>
        </p:nvCxnSpPr>
        <p:spPr>
          <a:xfrm>
            <a:off x="111533" y="5605062"/>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38EA6A90-3A7A-C91E-9F9A-B5B804A207CD}"/>
              </a:ext>
            </a:extLst>
          </p:cNvPr>
          <p:cNvCxnSpPr>
            <a:cxnSpLocks/>
          </p:cNvCxnSpPr>
          <p:nvPr/>
        </p:nvCxnSpPr>
        <p:spPr>
          <a:xfrm>
            <a:off x="126203" y="5896160"/>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BAA4E245-827A-AA2E-4991-016CE68C7B74}"/>
              </a:ext>
            </a:extLst>
          </p:cNvPr>
          <p:cNvSpPr txBox="1"/>
          <p:nvPr/>
        </p:nvSpPr>
        <p:spPr>
          <a:xfrm>
            <a:off x="-8743" y="68468"/>
            <a:ext cx="1468322" cy="830997"/>
          </a:xfrm>
          <a:prstGeom prst="rect">
            <a:avLst/>
          </a:prstGeom>
          <a:noFill/>
        </p:spPr>
        <p:txBody>
          <a:bodyPr wrap="square" rtlCol="0">
            <a:spAutoFit/>
          </a:bodyPr>
          <a:lstStyle/>
          <a:p>
            <a:r>
              <a:rPr lang="en-GB" sz="1200" b="1">
                <a:solidFill>
                  <a:schemeClr val="bg1"/>
                </a:solidFill>
                <a:latin typeface="Tenorite" panose="00000500000000000000" pitchFamily="2" charset="0"/>
                <a:cs typeface="Arial" panose="020B0604020202020204" pitchFamily="34" charset="0"/>
              </a:rPr>
              <a:t>NEC Industry Exercise Fahrenheit </a:t>
            </a:r>
            <a:r>
              <a:rPr lang="en-GB" sz="1200" b="1">
                <a:solidFill>
                  <a:schemeClr val="bg1">
                    <a:lumMod val="75000"/>
                  </a:schemeClr>
                </a:solidFill>
                <a:latin typeface="Tenorite" panose="00000500000000000000" pitchFamily="2" charset="0"/>
                <a:cs typeface="Arial" panose="020B0604020202020204" pitchFamily="34" charset="0"/>
              </a:rPr>
              <a:t>2024 Post Exercise Report  </a:t>
            </a:r>
          </a:p>
        </p:txBody>
      </p:sp>
      <p:sp>
        <p:nvSpPr>
          <p:cNvPr id="39" name="TextBox 38">
            <a:hlinkClick r:id="rId24" action="ppaction://hlinksldjump"/>
            <a:extLst>
              <a:ext uri="{FF2B5EF4-FFF2-40B4-BE49-F238E27FC236}">
                <a16:creationId xmlns:a16="http://schemas.microsoft.com/office/drawing/2014/main" id="{4D1F6FDA-1DEF-862E-ACDA-8098529F1575}"/>
              </a:ext>
            </a:extLst>
          </p:cNvPr>
          <p:cNvSpPr txBox="1"/>
          <p:nvPr/>
        </p:nvSpPr>
        <p:spPr>
          <a:xfrm>
            <a:off x="38100" y="5137276"/>
            <a:ext cx="1375161" cy="461665"/>
          </a:xfrm>
          <a:prstGeom prst="rect">
            <a:avLst/>
          </a:prstGeom>
          <a:noFill/>
        </p:spPr>
        <p:txBody>
          <a:bodyPr wrap="square" rtlCol="0">
            <a:spAutoFit/>
          </a:bodyPr>
          <a:lstStyle/>
          <a:p>
            <a:r>
              <a:rPr lang="en-GB" sz="1200">
                <a:solidFill>
                  <a:schemeClr val="bg1"/>
                </a:solidFill>
                <a:latin typeface="Tenorite" panose="00000500000000000000" pitchFamily="2" charset="0"/>
                <a:cs typeface="Arial" panose="020B0604020202020204" pitchFamily="34" charset="0"/>
              </a:rPr>
              <a:t>Progress since 2023 Ex Everest &gt;  </a:t>
            </a:r>
          </a:p>
        </p:txBody>
      </p:sp>
      <p:cxnSp>
        <p:nvCxnSpPr>
          <p:cNvPr id="40" name="Straight Connector 39">
            <a:extLst>
              <a:ext uri="{FF2B5EF4-FFF2-40B4-BE49-F238E27FC236}">
                <a16:creationId xmlns:a16="http://schemas.microsoft.com/office/drawing/2014/main" id="{A3AD932C-BB1B-1CE1-85C8-AE8D7E54AF03}"/>
              </a:ext>
            </a:extLst>
          </p:cNvPr>
          <p:cNvCxnSpPr>
            <a:cxnSpLocks/>
          </p:cNvCxnSpPr>
          <p:nvPr/>
        </p:nvCxnSpPr>
        <p:spPr>
          <a:xfrm>
            <a:off x="107995" y="5121341"/>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1" name="TextBox 40">
            <a:hlinkClick r:id="rId25" action="ppaction://hlinksldjump"/>
            <a:extLst>
              <a:ext uri="{FF2B5EF4-FFF2-40B4-BE49-F238E27FC236}">
                <a16:creationId xmlns:a16="http://schemas.microsoft.com/office/drawing/2014/main" id="{CABC0120-B1A9-DCE6-8A35-C1C398D61D8A}"/>
              </a:ext>
            </a:extLst>
          </p:cNvPr>
          <p:cNvSpPr txBox="1"/>
          <p:nvPr/>
        </p:nvSpPr>
        <p:spPr>
          <a:xfrm>
            <a:off x="126202" y="2199735"/>
            <a:ext cx="1295400" cy="261610"/>
          </a:xfrm>
          <a:prstGeom prst="rect">
            <a:avLst/>
          </a:prstGeom>
          <a:noFill/>
        </p:spPr>
        <p:txBody>
          <a:bodyPr wrap="square" rtlCol="0">
            <a:spAutoFit/>
          </a:bodyPr>
          <a:lstStyle/>
          <a:p>
            <a:r>
              <a:rPr lang="en-GB" sz="1100">
                <a:solidFill>
                  <a:schemeClr val="bg1"/>
                </a:solidFill>
                <a:latin typeface="Tenorite" panose="00000500000000000000" pitchFamily="2" charset="0"/>
                <a:cs typeface="Arial" panose="020B0604020202020204" pitchFamily="34" charset="0"/>
              </a:rPr>
              <a:t>NGSE Strategy</a:t>
            </a:r>
          </a:p>
        </p:txBody>
      </p:sp>
      <p:cxnSp>
        <p:nvCxnSpPr>
          <p:cNvPr id="42" name="Straight Connector 41">
            <a:extLst>
              <a:ext uri="{FF2B5EF4-FFF2-40B4-BE49-F238E27FC236}">
                <a16:creationId xmlns:a16="http://schemas.microsoft.com/office/drawing/2014/main" id="{384CFEB8-CE43-99DD-AB37-37B49E11CA02}"/>
              </a:ext>
            </a:extLst>
          </p:cNvPr>
          <p:cNvCxnSpPr>
            <a:cxnSpLocks/>
          </p:cNvCxnSpPr>
          <p:nvPr/>
        </p:nvCxnSpPr>
        <p:spPr>
          <a:xfrm>
            <a:off x="126203" y="5896160"/>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47" name="Graphic 46" descr="Books with solid fill">
            <a:hlinkClick r:id="rId10" action="ppaction://hlinksldjump"/>
            <a:extLst>
              <a:ext uri="{FF2B5EF4-FFF2-40B4-BE49-F238E27FC236}">
                <a16:creationId xmlns:a16="http://schemas.microsoft.com/office/drawing/2014/main" id="{DC8A2E1F-4E03-2115-DF98-7A64A4696DC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04085" y="6483657"/>
            <a:ext cx="288000" cy="288000"/>
          </a:xfrm>
          <a:prstGeom prst="rect">
            <a:avLst/>
          </a:prstGeom>
        </p:spPr>
      </p:pic>
      <p:pic>
        <p:nvPicPr>
          <p:cNvPr id="48" name="Graphic 47" descr="Circle with left arrow outline">
            <a:hlinkClick r:id="" action="ppaction://hlinkshowjump?jump=nextslide"/>
            <a:extLst>
              <a:ext uri="{FF2B5EF4-FFF2-40B4-BE49-F238E27FC236}">
                <a16:creationId xmlns:a16="http://schemas.microsoft.com/office/drawing/2014/main" id="{A36753DC-0BF4-6DE3-F189-C82939B8B20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79555" y="6477050"/>
            <a:ext cx="288000" cy="288000"/>
          </a:xfrm>
          <a:prstGeom prst="rect">
            <a:avLst/>
          </a:prstGeom>
        </p:spPr>
      </p:pic>
      <p:pic>
        <p:nvPicPr>
          <p:cNvPr id="49" name="Graphic 48" descr="Home with solid fill">
            <a:hlinkClick r:id="rId7" action="ppaction://hlinksldjump"/>
            <a:extLst>
              <a:ext uri="{FF2B5EF4-FFF2-40B4-BE49-F238E27FC236}">
                <a16:creationId xmlns:a16="http://schemas.microsoft.com/office/drawing/2014/main" id="{8986EE5B-D4AA-E9E4-576E-24AC496B0F4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9310" y="6483657"/>
            <a:ext cx="288000" cy="288000"/>
          </a:xfrm>
          <a:prstGeom prst="rect">
            <a:avLst/>
          </a:prstGeom>
        </p:spPr>
      </p:pic>
      <p:pic>
        <p:nvPicPr>
          <p:cNvPr id="50" name="Graphic 49" descr="Circle with left arrow outline">
            <a:hlinkClick r:id="" action="ppaction://hlinkshowjump?jump=previousslide"/>
            <a:extLst>
              <a:ext uri="{FF2B5EF4-FFF2-40B4-BE49-F238E27FC236}">
                <a16:creationId xmlns:a16="http://schemas.microsoft.com/office/drawing/2014/main" id="{767519B7-E567-4123-9201-0B69B1C335C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10800000">
            <a:off x="741098" y="6477151"/>
            <a:ext cx="288000" cy="288000"/>
          </a:xfrm>
          <a:prstGeom prst="rect">
            <a:avLst/>
          </a:prstGeom>
        </p:spPr>
      </p:pic>
      <p:pic>
        <p:nvPicPr>
          <p:cNvPr id="44" name="Picture 43">
            <a:hlinkClick r:id="rId26"/>
            <a:extLst>
              <a:ext uri="{FF2B5EF4-FFF2-40B4-BE49-F238E27FC236}">
                <a16:creationId xmlns:a16="http://schemas.microsoft.com/office/drawing/2014/main" id="{9F025434-5D95-35AE-6F5C-D426A1259522}"/>
              </a:ext>
            </a:extLst>
          </p:cNvPr>
          <p:cNvPicPr>
            <a:picLocks noChangeAspect="1"/>
          </p:cNvPicPr>
          <p:nvPr/>
        </p:nvPicPr>
        <p:blipFill>
          <a:blip r:embed="rId27"/>
          <a:stretch>
            <a:fillRect/>
          </a:stretch>
        </p:blipFill>
        <p:spPr>
          <a:xfrm>
            <a:off x="6959031" y="443882"/>
            <a:ext cx="2100338" cy="2859428"/>
          </a:xfrm>
          <a:prstGeom prst="rect">
            <a:avLst/>
          </a:prstGeom>
        </p:spPr>
      </p:pic>
    </p:spTree>
    <p:extLst>
      <p:ext uri="{BB962C8B-B14F-4D97-AF65-F5344CB8AC3E}">
        <p14:creationId xmlns:p14="http://schemas.microsoft.com/office/powerpoint/2010/main" val="110176866"/>
      </p:ext>
    </p:extLst>
  </p:cSld>
  <p:clrMapOvr>
    <a:masterClrMapping/>
  </p:clrMapOvr>
  <p:extLst>
    <p:ext uri="{6950BFC3-D8DA-4A85-94F7-54DA5524770B}">
      <p188:commentRel xmlns:p188="http://schemas.microsoft.com/office/powerpoint/2018/8/main" r:id="rId3"/>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D6E1D-28A8-4015-8CBB-1A73349B26B9}"/>
              </a:ext>
            </a:extLst>
          </p:cNvPr>
          <p:cNvSpPr>
            <a:spLocks noGrp="1"/>
          </p:cNvSpPr>
          <p:nvPr>
            <p:ph type="title" idx="4294967295"/>
          </p:nvPr>
        </p:nvSpPr>
        <p:spPr>
          <a:xfrm>
            <a:off x="1676400" y="-75765"/>
            <a:ext cx="8394700" cy="1325563"/>
          </a:xfrm>
        </p:spPr>
        <p:txBody>
          <a:bodyPr>
            <a:normAutofit/>
          </a:bodyPr>
          <a:lstStyle/>
          <a:p>
            <a:r>
              <a:rPr lang="en-GB" sz="3200" b="1">
                <a:solidFill>
                  <a:schemeClr val="tx1">
                    <a:lumMod val="65000"/>
                    <a:lumOff val="35000"/>
                  </a:schemeClr>
                </a:solidFill>
                <a:latin typeface="Tenorite" panose="00000500000000000000" pitchFamily="2" charset="0"/>
                <a:cs typeface="Arial" panose="020B0604020202020204" pitchFamily="34" charset="0"/>
              </a:rPr>
              <a:t>Progress Since Exercise ‘Everest’ (2023)</a:t>
            </a:r>
          </a:p>
        </p:txBody>
      </p:sp>
      <p:graphicFrame>
        <p:nvGraphicFramePr>
          <p:cNvPr id="50" name="Table 49">
            <a:extLst>
              <a:ext uri="{FF2B5EF4-FFF2-40B4-BE49-F238E27FC236}">
                <a16:creationId xmlns:a16="http://schemas.microsoft.com/office/drawing/2014/main" id="{65AD90FB-6CF3-4A38-B552-4EACF56E84FC}"/>
              </a:ext>
            </a:extLst>
          </p:cNvPr>
          <p:cNvGraphicFramePr>
            <a:graphicFrameLocks noGrp="1"/>
          </p:cNvGraphicFramePr>
          <p:nvPr>
            <p:extLst>
              <p:ext uri="{D42A27DB-BD31-4B8C-83A1-F6EECF244321}">
                <p14:modId xmlns:p14="http://schemas.microsoft.com/office/powerpoint/2010/main" val="1212015835"/>
              </p:ext>
            </p:extLst>
          </p:nvPr>
        </p:nvGraphicFramePr>
        <p:xfrm>
          <a:off x="1743647" y="1041515"/>
          <a:ext cx="10080025" cy="3602943"/>
        </p:xfrm>
        <a:graphic>
          <a:graphicData uri="http://schemas.openxmlformats.org/drawingml/2006/table">
            <a:tbl>
              <a:tblPr>
                <a:tableStyleId>{16D9F66E-5EB9-4882-86FB-DCBF35E3C3E4}</a:tableStyleId>
              </a:tblPr>
              <a:tblGrid>
                <a:gridCol w="2891646">
                  <a:extLst>
                    <a:ext uri="{9D8B030D-6E8A-4147-A177-3AD203B41FA5}">
                      <a16:colId xmlns:a16="http://schemas.microsoft.com/office/drawing/2014/main" val="578829895"/>
                    </a:ext>
                  </a:extLst>
                </a:gridCol>
                <a:gridCol w="5590964">
                  <a:extLst>
                    <a:ext uri="{9D8B030D-6E8A-4147-A177-3AD203B41FA5}">
                      <a16:colId xmlns:a16="http://schemas.microsoft.com/office/drawing/2014/main" val="2182735704"/>
                    </a:ext>
                  </a:extLst>
                </a:gridCol>
                <a:gridCol w="1597415">
                  <a:extLst>
                    <a:ext uri="{9D8B030D-6E8A-4147-A177-3AD203B41FA5}">
                      <a16:colId xmlns:a16="http://schemas.microsoft.com/office/drawing/2014/main" val="3089219403"/>
                    </a:ext>
                  </a:extLst>
                </a:gridCol>
              </a:tblGrid>
              <a:tr h="268003">
                <a:tc>
                  <a:txBody>
                    <a:bodyPr/>
                    <a:lstStyle/>
                    <a:p>
                      <a:pPr algn="l" rtl="0" fontAlgn="base"/>
                      <a:r>
                        <a:rPr lang="en-GB" sz="1100" b="1" kern="1200" dirty="0">
                          <a:solidFill>
                            <a:schemeClr val="bg1"/>
                          </a:solidFill>
                          <a:effectLst/>
                          <a:latin typeface="Tenorite"/>
                          <a:cs typeface="Arial"/>
                        </a:rPr>
                        <a:t>Learning Points From Exercise Everest</a:t>
                      </a:r>
                      <a:endParaRPr lang="en-GB" sz="1100" b="1" i="0" dirty="0">
                        <a:solidFill>
                          <a:schemeClr val="bg1"/>
                        </a:solidFill>
                        <a:effectLst/>
                        <a:latin typeface="Tenorite"/>
                        <a:cs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algn="l" rtl="0" fontAlgn="base"/>
                      <a:r>
                        <a:rPr lang="en-GB" sz="1100" b="1" kern="1200" dirty="0">
                          <a:solidFill>
                            <a:schemeClr val="bg1"/>
                          </a:solidFill>
                          <a:effectLst/>
                          <a:latin typeface="Tenorite"/>
                          <a:cs typeface="Arial"/>
                        </a:rPr>
                        <a:t>Progress</a:t>
                      </a:r>
                      <a:endParaRPr lang="en-GB" sz="1100" b="1" i="0" dirty="0">
                        <a:solidFill>
                          <a:schemeClr val="bg1"/>
                        </a:solidFill>
                        <a:effectLst/>
                        <a:latin typeface="Tenorite"/>
                        <a:cs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GB" sz="1100" b="1" dirty="0">
                          <a:solidFill>
                            <a:schemeClr val="bg1"/>
                          </a:solidFill>
                          <a:effectLst/>
                          <a:latin typeface="Tenorite"/>
                          <a:cs typeface="Arial"/>
                        </a:rPr>
                        <a:t>Status</a:t>
                      </a:r>
                      <a:endParaRPr lang="en-GB" sz="1100" b="1" i="0" dirty="0">
                        <a:solidFill>
                          <a:schemeClr val="bg1"/>
                        </a:solidFill>
                        <a:effectLst/>
                        <a:latin typeface="Tenorite"/>
                        <a:cs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2747827926"/>
                  </a:ext>
                </a:extLst>
              </a:tr>
              <a:tr h="239312">
                <a:tc gridSpan="3">
                  <a:txBody>
                    <a:bodyPr/>
                    <a:lstStyle/>
                    <a:p>
                      <a:pPr algn="l" rtl="0" fontAlgn="base"/>
                      <a:r>
                        <a:rPr lang="en-GB" sz="1100" b="1" i="0" dirty="0">
                          <a:solidFill>
                            <a:schemeClr val="bg1"/>
                          </a:solidFill>
                          <a:effectLst/>
                          <a:latin typeface="Tenorite"/>
                          <a:cs typeface="Arial"/>
                        </a:rPr>
                        <a:t>Load Shedding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hMerge="1">
                  <a:txBody>
                    <a:bodyPr/>
                    <a:lstStyle/>
                    <a:p>
                      <a:endParaRPr lang="en-GB"/>
                    </a:p>
                  </a:txBody>
                  <a:tcPr>
                    <a:lnT w="12700" cap="flat" cmpd="sng" algn="ctr">
                      <a:solidFill>
                        <a:schemeClr val="bg1"/>
                      </a:solidFill>
                      <a:prstDash val="solid"/>
                      <a:round/>
                      <a:headEnd type="none" w="med" len="med"/>
                      <a:tailEnd type="none" w="med" len="med"/>
                    </a:lnT>
                  </a:tcPr>
                </a:tc>
                <a:tc hMerge="1">
                  <a:txBody>
                    <a:bodyPr/>
                    <a:lstStyle/>
                    <a:p>
                      <a:pPr algn="l" rtl="0" fontAlgn="base"/>
                      <a:endParaRPr lang="en-GB" sz="900" b="1" i="0">
                        <a:solidFill>
                          <a:schemeClr val="bg1"/>
                        </a:solidFill>
                        <a:effectLst/>
                        <a:latin typeface="Arial" panose="020B0604020202020204" pitchFamily="34" charset="0"/>
                        <a:cs typeface="Arial" panose="020B0604020202020204" pitchFamily="34" charset="0"/>
                      </a:endParaRPr>
                    </a:p>
                  </a:txBody>
                  <a:tcPr anchor="ctr">
                    <a:solidFill>
                      <a:srgbClr val="00B2A1"/>
                    </a:solidFill>
                  </a:tcPr>
                </a:tc>
                <a:extLst>
                  <a:ext uri="{0D108BD9-81ED-4DB2-BD59-A6C34878D82A}">
                    <a16:rowId xmlns:a16="http://schemas.microsoft.com/office/drawing/2014/main" val="4124075057"/>
                  </a:ext>
                </a:extLst>
              </a:tr>
              <a:tr h="1780761">
                <a:tc>
                  <a:txBody>
                    <a:bodyPr/>
                    <a:lstStyle/>
                    <a:p>
                      <a:pPr marL="0" marR="0" lvl="0" indent="0" algn="l" defTabSz="914400" rtl="0" eaLnBrk="1" fontAlgn="base" latinLnBrk="0" hangingPunct="1">
                        <a:lnSpc>
                          <a:spcPct val="100000"/>
                        </a:lnSpc>
                        <a:spcBef>
                          <a:spcPts val="0"/>
                        </a:spcBef>
                        <a:spcAft>
                          <a:spcPts val="0"/>
                        </a:spcAft>
                        <a:buClrTx/>
                        <a:buSzTx/>
                        <a:buFont typeface="+mj-lt"/>
                        <a:buNone/>
                        <a:tabLst/>
                        <a:defRPr/>
                      </a:pPr>
                      <a:r>
                        <a:rPr lang="en-GB" sz="1200" kern="1200" dirty="0">
                          <a:solidFill>
                            <a:srgbClr val="66666A"/>
                          </a:solidFill>
                          <a:effectLst/>
                          <a:latin typeface="Tenorite"/>
                          <a:ea typeface="+mn-ea"/>
                          <a:cs typeface="Arial"/>
                        </a:rPr>
                        <a:t>14. Previous attempts by the GDNs to remind Shippers of the UNC obligation to provide accurate emergency contact information for their industrial sites have not been successful in influencing an improvement. A revised approach is required.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base" latinLnBrk="0" hangingPunct="1">
                        <a:lnSpc>
                          <a:spcPct val="100000"/>
                        </a:lnSpc>
                        <a:spcBef>
                          <a:spcPts val="0"/>
                        </a:spcBef>
                        <a:spcAft>
                          <a:spcPts val="0"/>
                        </a:spcAft>
                        <a:buClrTx/>
                        <a:buSzTx/>
                        <a:buFont typeface="+mj-lt"/>
                        <a:buNone/>
                        <a:tabLst/>
                        <a:defRPr/>
                      </a:pPr>
                      <a:r>
                        <a:rPr lang="en-GB" sz="1200" kern="1200" dirty="0">
                          <a:solidFill>
                            <a:srgbClr val="66666A"/>
                          </a:solidFill>
                          <a:effectLst/>
                          <a:latin typeface="Tenorite"/>
                          <a:ea typeface="+mn-ea"/>
                          <a:cs typeface="Arial"/>
                        </a:rPr>
                        <a:t>Learning Point #8 of this Exercise Fahrenheit Report carries forward this Everest learning point.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b="1" kern="1200" dirty="0">
                          <a:solidFill>
                            <a:srgbClr val="00148C"/>
                          </a:solidFill>
                          <a:effectLst/>
                          <a:latin typeface="Tenorite"/>
                          <a:cs typeface="Arial"/>
                        </a:rPr>
                        <a:t>Ongoing Fahrenheit LP #8</a:t>
                      </a:r>
                      <a:endParaRPr lang="en-GB" sz="1200" kern="1200" dirty="0">
                        <a:solidFill>
                          <a:schemeClr val="dk1"/>
                        </a:solidFill>
                        <a:effectLst/>
                        <a:latin typeface="Tenorite"/>
                        <a:ea typeface="+mn-ea"/>
                        <a:cs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83940120"/>
                  </a:ext>
                </a:extLst>
              </a:tr>
              <a:tr h="1295099">
                <a:tc>
                  <a:txBody>
                    <a:bodyPr/>
                    <a:lstStyle/>
                    <a:p>
                      <a:pPr marL="0" marR="0" lvl="0" indent="0" algn="l" defTabSz="914400" rtl="0" eaLnBrk="1" fontAlgn="base" latinLnBrk="0" hangingPunct="1">
                        <a:lnSpc>
                          <a:spcPct val="100000"/>
                        </a:lnSpc>
                        <a:spcBef>
                          <a:spcPts val="0"/>
                        </a:spcBef>
                        <a:spcAft>
                          <a:spcPts val="0"/>
                        </a:spcAft>
                        <a:buClrTx/>
                        <a:buSzTx/>
                        <a:buFont typeface="+mj-lt"/>
                        <a:buNone/>
                        <a:tabLst/>
                        <a:defRPr/>
                      </a:pPr>
                      <a:r>
                        <a:rPr lang="en-GB" sz="1200" kern="1200" dirty="0">
                          <a:solidFill>
                            <a:srgbClr val="66666A"/>
                          </a:solidFill>
                          <a:effectLst/>
                          <a:latin typeface="Tenorite"/>
                          <a:ea typeface="+mn-ea"/>
                          <a:cs typeface="Arial"/>
                        </a:rPr>
                        <a:t>15. Clarity is required in E1 on the classification, and therefore position in the load shedding hierarchy, for industrial connections which provide heat to domestic consumers.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base" latinLnBrk="0" hangingPunct="1">
                        <a:lnSpc>
                          <a:spcPct val="100000"/>
                        </a:lnSpc>
                        <a:spcBef>
                          <a:spcPts val="0"/>
                        </a:spcBef>
                        <a:spcAft>
                          <a:spcPts val="0"/>
                        </a:spcAft>
                        <a:buClrTx/>
                        <a:buSzTx/>
                        <a:buFont typeface="+mj-lt"/>
                        <a:buNone/>
                        <a:tabLst/>
                        <a:defRPr/>
                      </a:pPr>
                      <a:r>
                        <a:rPr lang="en-GB" sz="1200" kern="1200" dirty="0">
                          <a:solidFill>
                            <a:srgbClr val="66666A"/>
                          </a:solidFill>
                          <a:effectLst/>
                          <a:latin typeface="Tenorite"/>
                          <a:ea typeface="+mn-ea"/>
                          <a:cs typeface="Arial"/>
                        </a:rPr>
                        <a:t>Learning Point #9 of this Exercise Fahrenheit Report carries forward this Everest learning point. This work scope is already well embedded onto the Gas Task Group’s work plan. </a:t>
                      </a:r>
                    </a:p>
                    <a:p>
                      <a:pPr marL="0" marR="0" lvl="0" indent="0" algn="l" defTabSz="914400" rtl="0" eaLnBrk="1" fontAlgn="base" latinLnBrk="0" hangingPunct="1">
                        <a:lnSpc>
                          <a:spcPct val="100000"/>
                        </a:lnSpc>
                        <a:spcBef>
                          <a:spcPts val="0"/>
                        </a:spcBef>
                        <a:spcAft>
                          <a:spcPts val="0"/>
                        </a:spcAft>
                        <a:buClrTx/>
                        <a:buSzTx/>
                        <a:buFont typeface="+mj-lt"/>
                        <a:buNone/>
                        <a:tabLst/>
                        <a:defRPr/>
                      </a:pPr>
                      <a:r>
                        <a:rPr lang="en-GB" sz="1200" kern="1200" dirty="0">
                          <a:solidFill>
                            <a:srgbClr val="66666A"/>
                          </a:solidFill>
                          <a:effectLst/>
                          <a:latin typeface="Tenorite"/>
                          <a:ea typeface="+mn-ea"/>
                          <a:cs typeface="Arial"/>
                        </a:rPr>
                        <a:t>Enhanced processes in this space, which will likely involve an additional priority customer category being defined by Secretary of State, should be ready for testing in the 2025 NEC Industry Exercise.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b="1" kern="1200" dirty="0">
                          <a:solidFill>
                            <a:srgbClr val="00148C"/>
                          </a:solidFill>
                          <a:effectLst/>
                          <a:latin typeface="Tenorite"/>
                          <a:cs typeface="Arial"/>
                        </a:rPr>
                        <a:t>Ongoing </a:t>
                      </a:r>
                      <a:r>
                        <a:rPr kumimoji="0" lang="en-GB" sz="1200" b="1" i="0" u="none" strike="noStrike" kern="1200" cap="none" spc="0" normalizeH="0" baseline="0" noProof="0" dirty="0">
                          <a:ln>
                            <a:noFill/>
                          </a:ln>
                          <a:solidFill>
                            <a:srgbClr val="00148C"/>
                          </a:solidFill>
                          <a:effectLst/>
                          <a:uLnTx/>
                          <a:uFillTx/>
                          <a:latin typeface="Tenorite"/>
                          <a:ea typeface="+mn-ea"/>
                          <a:cs typeface="Arial"/>
                        </a:rPr>
                        <a:t>Fahrenheit LP #</a:t>
                      </a:r>
                      <a:r>
                        <a:rPr lang="en-GB" sz="1200" b="1" i="0" u="none" strike="noStrike" kern="1200" cap="none" spc="0" normalizeH="0" baseline="0" noProof="0" dirty="0">
                          <a:ln>
                            <a:noFill/>
                          </a:ln>
                          <a:solidFill>
                            <a:srgbClr val="00148C"/>
                          </a:solidFill>
                          <a:effectLst/>
                          <a:uLnTx/>
                          <a:uFillTx/>
                          <a:latin typeface="Tenorite"/>
                          <a:ea typeface="+mn-ea"/>
                          <a:cs typeface="Arial"/>
                        </a:rPr>
                        <a:t>9</a:t>
                      </a:r>
                      <a:endParaRPr lang="en-GB" sz="1200" kern="1200" dirty="0">
                        <a:solidFill>
                          <a:schemeClr val="tx1"/>
                        </a:solidFill>
                        <a:effectLst/>
                        <a:latin typeface="Tenorite"/>
                        <a:ea typeface="+mn-ea"/>
                        <a:cs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28208725"/>
                  </a:ext>
                </a:extLst>
              </a:tr>
            </a:tbl>
          </a:graphicData>
        </a:graphic>
      </p:graphicFrame>
      <p:sp>
        <p:nvSpPr>
          <p:cNvPr id="7" name="Footer Placeholder 2">
            <a:extLst>
              <a:ext uri="{FF2B5EF4-FFF2-40B4-BE49-F238E27FC236}">
                <a16:creationId xmlns:a16="http://schemas.microsoft.com/office/drawing/2014/main" id="{CC8E059F-B54C-014C-E7AC-BB809A2EA4A3}"/>
              </a:ext>
            </a:extLst>
          </p:cNvPr>
          <p:cNvSpPr>
            <a:spLocks noGrp="1"/>
          </p:cNvSpPr>
          <p:nvPr>
            <p:ph type="ftr" sz="quarter" idx="11"/>
          </p:nvPr>
        </p:nvSpPr>
        <p:spPr>
          <a:xfrm>
            <a:off x="9142581" y="6559401"/>
            <a:ext cx="2573141" cy="213995"/>
          </a:xfrm>
        </p:spPr>
        <p:txBody>
          <a:bodyPr/>
          <a:lstStyle/>
          <a:p>
            <a:r>
              <a:rPr lang="en-GB" b="1">
                <a:solidFill>
                  <a:schemeClr val="tx2"/>
                </a:solidFill>
                <a:latin typeface="Tenorite" panose="00000500000000000000" pitchFamily="2" charset="0"/>
              </a:rPr>
              <a:t>NEC Industry Exercise Fahrenheit </a:t>
            </a:r>
            <a:r>
              <a:rPr lang="en-GB">
                <a:solidFill>
                  <a:schemeClr val="tx2"/>
                </a:solidFill>
                <a:latin typeface="Tenorite" panose="00000500000000000000" pitchFamily="2" charset="0"/>
              </a:rPr>
              <a:t>│ 2024</a:t>
            </a:r>
          </a:p>
        </p:txBody>
      </p:sp>
      <p:sp>
        <p:nvSpPr>
          <p:cNvPr id="9" name="Slide Number Placeholder 3">
            <a:extLst>
              <a:ext uri="{FF2B5EF4-FFF2-40B4-BE49-F238E27FC236}">
                <a16:creationId xmlns:a16="http://schemas.microsoft.com/office/drawing/2014/main" id="{5126C383-20E3-2AD7-D8AE-47D477A5218C}"/>
              </a:ext>
            </a:extLst>
          </p:cNvPr>
          <p:cNvSpPr>
            <a:spLocks noGrp="1"/>
          </p:cNvSpPr>
          <p:nvPr>
            <p:ph type="sldNum" sz="quarter" idx="12"/>
          </p:nvPr>
        </p:nvSpPr>
        <p:spPr>
          <a:xfrm>
            <a:off x="11683825" y="6564592"/>
            <a:ext cx="468000" cy="213995"/>
          </a:xfrm>
        </p:spPr>
        <p:txBody>
          <a:bodyPr/>
          <a:lstStyle/>
          <a:p>
            <a:r>
              <a:rPr lang="en-GB">
                <a:solidFill>
                  <a:schemeClr val="tx2"/>
                </a:solidFill>
                <a:latin typeface="Tenorite" panose="00000500000000000000" pitchFamily="2" charset="0"/>
                <a:cs typeface="Arial" panose="020B0604020202020204" pitchFamily="34" charset="0"/>
              </a:rPr>
              <a:t>P.</a:t>
            </a:r>
            <a:fld id="{2167D5C0-EA37-43FD-A9A7-0CAAFD84DAC3}" type="slidenum">
              <a:rPr lang="en-GB" smtClean="0">
                <a:solidFill>
                  <a:schemeClr val="tx2"/>
                </a:solidFill>
                <a:latin typeface="Tenorite" panose="00000500000000000000" pitchFamily="2" charset="0"/>
                <a:cs typeface="Arial" panose="020B0604020202020204" pitchFamily="34" charset="0"/>
              </a:rPr>
              <a:pPr/>
              <a:t>20</a:t>
            </a:fld>
            <a:endParaRPr lang="en-GB">
              <a:solidFill>
                <a:schemeClr val="tx2"/>
              </a:solidFill>
              <a:latin typeface="Tenorite" panose="00000500000000000000" pitchFamily="2" charset="0"/>
              <a:cs typeface="Arial" panose="020B0604020202020204" pitchFamily="34" charset="0"/>
            </a:endParaRPr>
          </a:p>
        </p:txBody>
      </p:sp>
      <p:sp>
        <p:nvSpPr>
          <p:cNvPr id="3" name="Rectangle 2">
            <a:extLst>
              <a:ext uri="{FF2B5EF4-FFF2-40B4-BE49-F238E27FC236}">
                <a16:creationId xmlns:a16="http://schemas.microsoft.com/office/drawing/2014/main" id="{67F313AD-23A5-251B-00B2-747EB129E4A7}"/>
              </a:ext>
            </a:extLst>
          </p:cNvPr>
          <p:cNvSpPr/>
          <p:nvPr/>
        </p:nvSpPr>
        <p:spPr>
          <a:xfrm>
            <a:off x="0" y="0"/>
            <a:ext cx="1422400" cy="6858000"/>
          </a:xfrm>
          <a:prstGeom prst="rect">
            <a:avLst/>
          </a:prstGeom>
          <a:solidFill>
            <a:srgbClr val="5555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enorite" panose="00000500000000000000" pitchFamily="2" charset="0"/>
            </a:endParaRPr>
          </a:p>
        </p:txBody>
      </p:sp>
      <p:sp>
        <p:nvSpPr>
          <p:cNvPr id="4" name="TextBox 3">
            <a:hlinkClick r:id="rId2" action="ppaction://hlinksldjump"/>
            <a:extLst>
              <a:ext uri="{FF2B5EF4-FFF2-40B4-BE49-F238E27FC236}">
                <a16:creationId xmlns:a16="http://schemas.microsoft.com/office/drawing/2014/main" id="{D28F601F-D064-6260-483C-031F621A5EB3}"/>
              </a:ext>
            </a:extLst>
          </p:cNvPr>
          <p:cNvSpPr txBox="1"/>
          <p:nvPr/>
        </p:nvSpPr>
        <p:spPr>
          <a:xfrm>
            <a:off x="25400" y="899467"/>
            <a:ext cx="1130300" cy="461665"/>
          </a:xfrm>
          <a:prstGeom prst="rect">
            <a:avLst/>
          </a:prstGeom>
          <a:noFill/>
        </p:spPr>
        <p:txBody>
          <a:bodyPr wrap="square" rtlCol="0">
            <a:spAutoFit/>
          </a:bodyPr>
          <a:lstStyle>
            <a:defPPr>
              <a:defRPr lang="en-US"/>
            </a:defPPr>
            <a:lvl1pPr>
              <a:defRPr sz="1200">
                <a:solidFill>
                  <a:schemeClr val="bg1"/>
                </a:solidFill>
                <a:latin typeface="Tenorite" panose="00000500000000000000" pitchFamily="2" charset="0"/>
                <a:cs typeface="Arial" panose="020B0604020202020204" pitchFamily="34" charset="0"/>
              </a:defRPr>
            </a:lvl1pPr>
          </a:lstStyle>
          <a:p>
            <a:r>
              <a:rPr lang="en-GB"/>
              <a:t>Exercise Scope &gt;</a:t>
            </a:r>
          </a:p>
        </p:txBody>
      </p:sp>
      <p:sp>
        <p:nvSpPr>
          <p:cNvPr id="5" name="TextBox 4">
            <a:hlinkClick r:id="rId3" action="ppaction://hlinksldjump"/>
            <a:extLst>
              <a:ext uri="{FF2B5EF4-FFF2-40B4-BE49-F238E27FC236}">
                <a16:creationId xmlns:a16="http://schemas.microsoft.com/office/drawing/2014/main" id="{ABA2F383-B377-9D3A-BAE0-E703294A2EC0}"/>
              </a:ext>
            </a:extLst>
          </p:cNvPr>
          <p:cNvSpPr txBox="1"/>
          <p:nvPr/>
        </p:nvSpPr>
        <p:spPr>
          <a:xfrm>
            <a:off x="38100" y="1411931"/>
            <a:ext cx="1193800" cy="461665"/>
          </a:xfrm>
          <a:prstGeom prst="rect">
            <a:avLst/>
          </a:prstGeom>
          <a:noFill/>
        </p:spPr>
        <p:txBody>
          <a:bodyPr wrap="square" rtlCol="0">
            <a:spAutoFit/>
          </a:bodyPr>
          <a:lstStyle/>
          <a:p>
            <a:r>
              <a:rPr lang="en-GB" sz="1200">
                <a:solidFill>
                  <a:schemeClr val="bg1"/>
                </a:solidFill>
                <a:latin typeface="Tenorite" panose="00000500000000000000" pitchFamily="2" charset="0"/>
                <a:cs typeface="Arial" panose="020B0604020202020204" pitchFamily="34" charset="0"/>
              </a:rPr>
              <a:t>Executive Summary &gt;</a:t>
            </a:r>
          </a:p>
        </p:txBody>
      </p:sp>
      <p:sp>
        <p:nvSpPr>
          <p:cNvPr id="6" name="TextBox 5">
            <a:extLst>
              <a:ext uri="{FF2B5EF4-FFF2-40B4-BE49-F238E27FC236}">
                <a16:creationId xmlns:a16="http://schemas.microsoft.com/office/drawing/2014/main" id="{7BE1A646-3F40-EDF3-66C2-11BA92349AC0}"/>
              </a:ext>
            </a:extLst>
          </p:cNvPr>
          <p:cNvSpPr txBox="1"/>
          <p:nvPr/>
        </p:nvSpPr>
        <p:spPr>
          <a:xfrm>
            <a:off x="38100" y="1924395"/>
            <a:ext cx="1193800" cy="276999"/>
          </a:xfrm>
          <a:prstGeom prst="rect">
            <a:avLst/>
          </a:prstGeom>
          <a:noFill/>
        </p:spPr>
        <p:txBody>
          <a:bodyPr wrap="square" rtlCol="0">
            <a:spAutoFit/>
          </a:bodyPr>
          <a:lstStyle/>
          <a:p>
            <a:r>
              <a:rPr lang="en-GB" sz="1200">
                <a:solidFill>
                  <a:schemeClr val="bg1"/>
                </a:solidFill>
                <a:latin typeface="Tenorite" panose="00000500000000000000" pitchFamily="2" charset="0"/>
                <a:cs typeface="Arial" panose="020B0604020202020204" pitchFamily="34" charset="0"/>
              </a:rPr>
              <a:t>Key Areas:</a:t>
            </a:r>
          </a:p>
        </p:txBody>
      </p:sp>
      <p:sp>
        <p:nvSpPr>
          <p:cNvPr id="8" name="TextBox 7">
            <a:hlinkClick r:id="rId4" action="ppaction://hlinksldjump"/>
            <a:extLst>
              <a:ext uri="{FF2B5EF4-FFF2-40B4-BE49-F238E27FC236}">
                <a16:creationId xmlns:a16="http://schemas.microsoft.com/office/drawing/2014/main" id="{EE547684-BDAA-49CF-8B1B-A2CE0A44F8D6}"/>
              </a:ext>
            </a:extLst>
          </p:cNvPr>
          <p:cNvSpPr txBox="1"/>
          <p:nvPr/>
        </p:nvSpPr>
        <p:spPr>
          <a:xfrm>
            <a:off x="127000" y="2502612"/>
            <a:ext cx="1295400" cy="430887"/>
          </a:xfrm>
          <a:prstGeom prst="rect">
            <a:avLst/>
          </a:prstGeom>
          <a:noFill/>
        </p:spPr>
        <p:txBody>
          <a:bodyPr wrap="square" rtlCol="0">
            <a:spAutoFit/>
          </a:bodyPr>
          <a:lstStyle/>
          <a:p>
            <a:r>
              <a:rPr lang="en-GB" sz="1100">
                <a:solidFill>
                  <a:schemeClr val="bg1"/>
                </a:solidFill>
                <a:latin typeface="Tenorite" panose="00000500000000000000" pitchFamily="2" charset="0"/>
                <a:cs typeface="Arial" panose="020B0604020202020204" pitchFamily="34" charset="0"/>
              </a:rPr>
              <a:t>Gas Transporter Interactions </a:t>
            </a:r>
          </a:p>
        </p:txBody>
      </p:sp>
      <p:sp>
        <p:nvSpPr>
          <p:cNvPr id="14" name="TextBox 13">
            <a:hlinkClick r:id="rId5" action="ppaction://hlinksldjump"/>
            <a:extLst>
              <a:ext uri="{FF2B5EF4-FFF2-40B4-BE49-F238E27FC236}">
                <a16:creationId xmlns:a16="http://schemas.microsoft.com/office/drawing/2014/main" id="{C98D4947-0228-8BA5-1921-CEFC4A758AEC}"/>
              </a:ext>
            </a:extLst>
          </p:cNvPr>
          <p:cNvSpPr txBox="1"/>
          <p:nvPr/>
        </p:nvSpPr>
        <p:spPr>
          <a:xfrm>
            <a:off x="127000" y="3260970"/>
            <a:ext cx="1295400" cy="600164"/>
          </a:xfrm>
          <a:prstGeom prst="rect">
            <a:avLst/>
          </a:prstGeom>
          <a:noFill/>
        </p:spPr>
        <p:txBody>
          <a:bodyPr wrap="square" rtlCol="0">
            <a:spAutoFit/>
          </a:bodyPr>
          <a:lstStyle>
            <a:defPPr>
              <a:defRPr lang="en-US"/>
            </a:defPPr>
            <a:lvl1pPr>
              <a:defRPr sz="1100">
                <a:solidFill>
                  <a:schemeClr val="bg1"/>
                </a:solidFill>
                <a:latin typeface="Arial" panose="020B0604020202020204" pitchFamily="34" charset="0"/>
                <a:cs typeface="Arial" panose="020B0604020202020204" pitchFamily="34" charset="0"/>
              </a:defRPr>
            </a:lvl1pPr>
          </a:lstStyle>
          <a:p>
            <a:r>
              <a:rPr lang="en-GB">
                <a:latin typeface="Tenorite" panose="00000500000000000000" pitchFamily="2" charset="0"/>
              </a:rPr>
              <a:t>Gas and Electricity Interactions </a:t>
            </a:r>
          </a:p>
        </p:txBody>
      </p:sp>
      <p:sp>
        <p:nvSpPr>
          <p:cNvPr id="15" name="TextBox 14">
            <a:hlinkClick r:id="rId6" action="ppaction://hlinksldjump"/>
            <a:extLst>
              <a:ext uri="{FF2B5EF4-FFF2-40B4-BE49-F238E27FC236}">
                <a16:creationId xmlns:a16="http://schemas.microsoft.com/office/drawing/2014/main" id="{EBDA8082-1E5B-DDB9-0090-4E6717644918}"/>
              </a:ext>
            </a:extLst>
          </p:cNvPr>
          <p:cNvSpPr txBox="1"/>
          <p:nvPr/>
        </p:nvSpPr>
        <p:spPr>
          <a:xfrm>
            <a:off x="127000" y="3845573"/>
            <a:ext cx="1235782" cy="430887"/>
          </a:xfrm>
          <a:prstGeom prst="rect">
            <a:avLst/>
          </a:prstGeom>
          <a:noFill/>
        </p:spPr>
        <p:txBody>
          <a:bodyPr wrap="square" rtlCol="0">
            <a:spAutoFit/>
          </a:bodyPr>
          <a:lstStyle/>
          <a:p>
            <a:r>
              <a:rPr lang="en-GB" sz="1100">
                <a:solidFill>
                  <a:schemeClr val="bg1"/>
                </a:solidFill>
                <a:latin typeface="Tenorite" panose="00000500000000000000" pitchFamily="2" charset="0"/>
                <a:cs typeface="Arial" panose="020B0604020202020204" pitchFamily="34" charset="0"/>
              </a:rPr>
              <a:t>Public Communications </a:t>
            </a:r>
          </a:p>
        </p:txBody>
      </p:sp>
      <p:sp>
        <p:nvSpPr>
          <p:cNvPr id="16" name="TextBox 15">
            <a:hlinkClick r:id="rId7" action="ppaction://hlinksldjump"/>
            <a:extLst>
              <a:ext uri="{FF2B5EF4-FFF2-40B4-BE49-F238E27FC236}">
                <a16:creationId xmlns:a16="http://schemas.microsoft.com/office/drawing/2014/main" id="{DEC93838-4B28-6402-999C-7C64A7E5A42D}"/>
              </a:ext>
            </a:extLst>
          </p:cNvPr>
          <p:cNvSpPr txBox="1"/>
          <p:nvPr/>
        </p:nvSpPr>
        <p:spPr>
          <a:xfrm>
            <a:off x="127000" y="2983091"/>
            <a:ext cx="1295400" cy="261610"/>
          </a:xfrm>
          <a:prstGeom prst="rect">
            <a:avLst/>
          </a:prstGeom>
          <a:noFill/>
        </p:spPr>
        <p:txBody>
          <a:bodyPr wrap="square" rtlCol="0">
            <a:spAutoFit/>
          </a:bodyPr>
          <a:lstStyle/>
          <a:p>
            <a:r>
              <a:rPr lang="en-GB" sz="1100">
                <a:solidFill>
                  <a:schemeClr val="bg1"/>
                </a:solidFill>
                <a:latin typeface="Tenorite" panose="00000500000000000000" pitchFamily="2" charset="0"/>
                <a:cs typeface="Arial" panose="020B0604020202020204" pitchFamily="34" charset="0"/>
              </a:rPr>
              <a:t>Load Shedding</a:t>
            </a:r>
          </a:p>
        </p:txBody>
      </p:sp>
      <p:sp>
        <p:nvSpPr>
          <p:cNvPr id="17" name="TextBox 16">
            <a:hlinkClick r:id="rId8" action="ppaction://hlinksldjump"/>
            <a:extLst>
              <a:ext uri="{FF2B5EF4-FFF2-40B4-BE49-F238E27FC236}">
                <a16:creationId xmlns:a16="http://schemas.microsoft.com/office/drawing/2014/main" id="{95EAC1BB-30D4-831D-E54D-C3C8E93AFDC3}"/>
              </a:ext>
            </a:extLst>
          </p:cNvPr>
          <p:cNvSpPr txBox="1"/>
          <p:nvPr/>
        </p:nvSpPr>
        <p:spPr>
          <a:xfrm>
            <a:off x="127000" y="4301340"/>
            <a:ext cx="1295400" cy="261610"/>
          </a:xfrm>
          <a:prstGeom prst="rect">
            <a:avLst/>
          </a:prstGeom>
          <a:noFill/>
        </p:spPr>
        <p:txBody>
          <a:bodyPr wrap="square" rtlCol="0">
            <a:spAutoFit/>
          </a:bodyPr>
          <a:lstStyle>
            <a:defPPr>
              <a:defRPr lang="en-US"/>
            </a:defPPr>
            <a:lvl1pPr>
              <a:defRPr sz="1100">
                <a:solidFill>
                  <a:schemeClr val="bg1"/>
                </a:solidFill>
                <a:latin typeface="Arial" panose="020B0604020202020204" pitchFamily="34" charset="0"/>
                <a:cs typeface="Arial" panose="020B0604020202020204" pitchFamily="34" charset="0"/>
              </a:defRPr>
            </a:lvl1pPr>
          </a:lstStyle>
          <a:p>
            <a:r>
              <a:rPr lang="en-GB">
                <a:latin typeface="Tenorite" panose="00000500000000000000" pitchFamily="2" charset="0"/>
              </a:rPr>
              <a:t>Managing Supply</a:t>
            </a:r>
          </a:p>
        </p:txBody>
      </p:sp>
      <p:cxnSp>
        <p:nvCxnSpPr>
          <p:cNvPr id="20" name="Straight Connector 19">
            <a:extLst>
              <a:ext uri="{FF2B5EF4-FFF2-40B4-BE49-F238E27FC236}">
                <a16:creationId xmlns:a16="http://schemas.microsoft.com/office/drawing/2014/main" id="{C82615D1-20BF-056A-8DCC-536EA66B62ED}"/>
              </a:ext>
            </a:extLst>
          </p:cNvPr>
          <p:cNvCxnSpPr>
            <a:cxnSpLocks/>
          </p:cNvCxnSpPr>
          <p:nvPr/>
        </p:nvCxnSpPr>
        <p:spPr>
          <a:xfrm>
            <a:off x="127000" y="1380182"/>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8C2B413-CC5B-9FF6-95CF-AE3246EBAF21}"/>
              </a:ext>
            </a:extLst>
          </p:cNvPr>
          <p:cNvCxnSpPr>
            <a:cxnSpLocks/>
          </p:cNvCxnSpPr>
          <p:nvPr/>
        </p:nvCxnSpPr>
        <p:spPr>
          <a:xfrm>
            <a:off x="126207" y="1899296"/>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TextBox 27">
            <a:hlinkClick r:id="rId9" action="ppaction://hlinksldjump"/>
            <a:extLst>
              <a:ext uri="{FF2B5EF4-FFF2-40B4-BE49-F238E27FC236}">
                <a16:creationId xmlns:a16="http://schemas.microsoft.com/office/drawing/2014/main" id="{958DBB20-67C0-ECAE-1416-E8ED2441104A}"/>
              </a:ext>
            </a:extLst>
          </p:cNvPr>
          <p:cNvSpPr txBox="1"/>
          <p:nvPr/>
        </p:nvSpPr>
        <p:spPr>
          <a:xfrm>
            <a:off x="126202" y="2199735"/>
            <a:ext cx="1295400" cy="261610"/>
          </a:xfrm>
          <a:prstGeom prst="rect">
            <a:avLst/>
          </a:prstGeom>
          <a:noFill/>
        </p:spPr>
        <p:txBody>
          <a:bodyPr wrap="square" rtlCol="0">
            <a:spAutoFit/>
          </a:bodyPr>
          <a:lstStyle/>
          <a:p>
            <a:r>
              <a:rPr lang="en-GB" sz="1100">
                <a:solidFill>
                  <a:schemeClr val="bg1"/>
                </a:solidFill>
                <a:latin typeface="Tenorite" panose="00000500000000000000" pitchFamily="2" charset="0"/>
                <a:cs typeface="Arial" panose="020B0604020202020204" pitchFamily="34" charset="0"/>
              </a:rPr>
              <a:t>NGSE Strategy</a:t>
            </a:r>
          </a:p>
        </p:txBody>
      </p:sp>
      <p:sp>
        <p:nvSpPr>
          <p:cNvPr id="10" name="TextBox 9">
            <a:extLst>
              <a:ext uri="{FF2B5EF4-FFF2-40B4-BE49-F238E27FC236}">
                <a16:creationId xmlns:a16="http://schemas.microsoft.com/office/drawing/2014/main" id="{E2401406-69B0-15E6-6BEE-91C95A60E9CF}"/>
              </a:ext>
            </a:extLst>
          </p:cNvPr>
          <p:cNvSpPr txBox="1"/>
          <p:nvPr/>
        </p:nvSpPr>
        <p:spPr>
          <a:xfrm>
            <a:off x="-8743" y="68468"/>
            <a:ext cx="1468322" cy="830997"/>
          </a:xfrm>
          <a:prstGeom prst="rect">
            <a:avLst/>
          </a:prstGeom>
          <a:noFill/>
        </p:spPr>
        <p:txBody>
          <a:bodyPr wrap="square" rtlCol="0">
            <a:spAutoFit/>
          </a:bodyPr>
          <a:lstStyle/>
          <a:p>
            <a:r>
              <a:rPr lang="en-GB" sz="1200" b="1">
                <a:solidFill>
                  <a:schemeClr val="bg1"/>
                </a:solidFill>
                <a:latin typeface="Tenorite" panose="00000500000000000000" pitchFamily="2" charset="0"/>
                <a:cs typeface="Arial" panose="020B0604020202020204" pitchFamily="34" charset="0"/>
              </a:rPr>
              <a:t>NEC Industry Exercise Fahrenheit </a:t>
            </a:r>
            <a:r>
              <a:rPr lang="en-GB" sz="1200" b="1">
                <a:solidFill>
                  <a:schemeClr val="bg1">
                    <a:lumMod val="75000"/>
                  </a:schemeClr>
                </a:solidFill>
                <a:latin typeface="Tenorite" panose="00000500000000000000" pitchFamily="2" charset="0"/>
                <a:cs typeface="Arial" panose="020B0604020202020204" pitchFamily="34" charset="0"/>
              </a:rPr>
              <a:t>2024 Post Exercise Report  </a:t>
            </a:r>
          </a:p>
        </p:txBody>
      </p:sp>
      <p:sp>
        <p:nvSpPr>
          <p:cNvPr id="11" name="TextBox 10">
            <a:hlinkClick r:id="rId10" action="ppaction://hlinksldjump"/>
            <a:extLst>
              <a:ext uri="{FF2B5EF4-FFF2-40B4-BE49-F238E27FC236}">
                <a16:creationId xmlns:a16="http://schemas.microsoft.com/office/drawing/2014/main" id="{2908D4ED-8E93-67D7-C09A-9AB3E4436E7F}"/>
              </a:ext>
            </a:extLst>
          </p:cNvPr>
          <p:cNvSpPr txBox="1"/>
          <p:nvPr/>
        </p:nvSpPr>
        <p:spPr>
          <a:xfrm>
            <a:off x="38100" y="4639813"/>
            <a:ext cx="1193800" cy="461665"/>
          </a:xfrm>
          <a:prstGeom prst="rect">
            <a:avLst/>
          </a:prstGeom>
          <a:noFill/>
        </p:spPr>
        <p:txBody>
          <a:bodyPr wrap="square" rtlCol="0">
            <a:spAutoFit/>
          </a:bodyPr>
          <a:lstStyle>
            <a:defPPr>
              <a:defRPr lang="en-US"/>
            </a:defPPr>
            <a:lvl1pPr>
              <a:defRPr sz="1200">
                <a:solidFill>
                  <a:schemeClr val="bg1"/>
                </a:solidFill>
                <a:latin typeface="Tenorite" panose="00000500000000000000" pitchFamily="2" charset="0"/>
                <a:cs typeface="Arial" panose="020B0604020202020204" pitchFamily="34" charset="0"/>
              </a:defRPr>
            </a:lvl1pPr>
          </a:lstStyle>
          <a:p>
            <a:r>
              <a:rPr lang="en-GB"/>
              <a:t>Learning Points&gt;</a:t>
            </a:r>
          </a:p>
        </p:txBody>
      </p:sp>
      <p:sp>
        <p:nvSpPr>
          <p:cNvPr id="12" name="TextBox 11">
            <a:hlinkClick r:id="rId11" action="ppaction://hlinksldjump"/>
            <a:extLst>
              <a:ext uri="{FF2B5EF4-FFF2-40B4-BE49-F238E27FC236}">
                <a16:creationId xmlns:a16="http://schemas.microsoft.com/office/drawing/2014/main" id="{B0587098-E6CF-B13F-1F8A-3C5C59AD018D}"/>
              </a:ext>
            </a:extLst>
          </p:cNvPr>
          <p:cNvSpPr txBox="1"/>
          <p:nvPr/>
        </p:nvSpPr>
        <p:spPr>
          <a:xfrm>
            <a:off x="38100" y="5606283"/>
            <a:ext cx="1193800" cy="276999"/>
          </a:xfrm>
          <a:prstGeom prst="rect">
            <a:avLst/>
          </a:prstGeom>
          <a:noFill/>
        </p:spPr>
        <p:txBody>
          <a:bodyPr wrap="square" rtlCol="0">
            <a:spAutoFit/>
          </a:bodyPr>
          <a:lstStyle/>
          <a:p>
            <a:r>
              <a:rPr lang="en-GB" sz="1200">
                <a:solidFill>
                  <a:schemeClr val="bg1"/>
                </a:solidFill>
                <a:latin typeface="Tenorite" panose="00000500000000000000" pitchFamily="2" charset="0"/>
                <a:cs typeface="Arial" panose="020B0604020202020204" pitchFamily="34" charset="0"/>
              </a:rPr>
              <a:t>Appendices &gt;</a:t>
            </a:r>
          </a:p>
        </p:txBody>
      </p:sp>
      <p:cxnSp>
        <p:nvCxnSpPr>
          <p:cNvPr id="13" name="Straight Connector 12">
            <a:extLst>
              <a:ext uri="{FF2B5EF4-FFF2-40B4-BE49-F238E27FC236}">
                <a16:creationId xmlns:a16="http://schemas.microsoft.com/office/drawing/2014/main" id="{D7611F33-1790-2610-70A9-483F29B69B5C}"/>
              </a:ext>
            </a:extLst>
          </p:cNvPr>
          <p:cNvCxnSpPr>
            <a:cxnSpLocks/>
          </p:cNvCxnSpPr>
          <p:nvPr/>
        </p:nvCxnSpPr>
        <p:spPr>
          <a:xfrm>
            <a:off x="126203" y="4621660"/>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4DD8C54-A21D-03F3-1A96-17E30140671A}"/>
              </a:ext>
            </a:extLst>
          </p:cNvPr>
          <p:cNvCxnSpPr>
            <a:cxnSpLocks/>
          </p:cNvCxnSpPr>
          <p:nvPr/>
        </p:nvCxnSpPr>
        <p:spPr>
          <a:xfrm>
            <a:off x="111533" y="5595537"/>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09551E5-5F94-2345-2541-186DC8EAECBD}"/>
              </a:ext>
            </a:extLst>
          </p:cNvPr>
          <p:cNvCxnSpPr>
            <a:cxnSpLocks/>
          </p:cNvCxnSpPr>
          <p:nvPr/>
        </p:nvCxnSpPr>
        <p:spPr>
          <a:xfrm>
            <a:off x="126203" y="5886635"/>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TextBox 35">
            <a:hlinkClick r:id="rId12" action="ppaction://hlinksldjump"/>
            <a:extLst>
              <a:ext uri="{FF2B5EF4-FFF2-40B4-BE49-F238E27FC236}">
                <a16:creationId xmlns:a16="http://schemas.microsoft.com/office/drawing/2014/main" id="{B8F59643-839E-96AC-97CA-22128E74DA5A}"/>
              </a:ext>
            </a:extLst>
          </p:cNvPr>
          <p:cNvSpPr txBox="1"/>
          <p:nvPr/>
        </p:nvSpPr>
        <p:spPr>
          <a:xfrm>
            <a:off x="38100" y="5127751"/>
            <a:ext cx="1375161" cy="461665"/>
          </a:xfrm>
          <a:prstGeom prst="rect">
            <a:avLst/>
          </a:prstGeom>
          <a:solidFill>
            <a:schemeClr val="accent6">
              <a:lumMod val="60000"/>
              <a:lumOff val="40000"/>
            </a:schemeClr>
          </a:solidFill>
        </p:spPr>
        <p:txBody>
          <a:bodyPr wrap="square" rtlCol="0">
            <a:spAutoFit/>
          </a:bodyPr>
          <a:lstStyle>
            <a:defPPr>
              <a:defRPr lang="en-US"/>
            </a:defPPr>
            <a:lvl1pPr>
              <a:defRPr sz="1200">
                <a:solidFill>
                  <a:schemeClr val="bg1"/>
                </a:solidFill>
                <a:latin typeface="Tenorite" panose="00000500000000000000" pitchFamily="2" charset="0"/>
                <a:cs typeface="Arial" panose="020B0604020202020204" pitchFamily="34" charset="0"/>
              </a:defRPr>
            </a:lvl1pPr>
          </a:lstStyle>
          <a:p>
            <a:r>
              <a:rPr lang="en-GB"/>
              <a:t>Progress since 2023 Ex Everest &gt;  </a:t>
            </a:r>
          </a:p>
        </p:txBody>
      </p:sp>
      <p:cxnSp>
        <p:nvCxnSpPr>
          <p:cNvPr id="37" name="Straight Connector 36">
            <a:extLst>
              <a:ext uri="{FF2B5EF4-FFF2-40B4-BE49-F238E27FC236}">
                <a16:creationId xmlns:a16="http://schemas.microsoft.com/office/drawing/2014/main" id="{C63B5478-D12E-7D23-BE3F-EFDD1EDF999F}"/>
              </a:ext>
            </a:extLst>
          </p:cNvPr>
          <p:cNvCxnSpPr>
            <a:cxnSpLocks/>
          </p:cNvCxnSpPr>
          <p:nvPr/>
        </p:nvCxnSpPr>
        <p:spPr>
          <a:xfrm>
            <a:off x="107995" y="5111816"/>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CDCB894-58CC-6680-CCD2-0D6D37720A11}"/>
              </a:ext>
            </a:extLst>
          </p:cNvPr>
          <p:cNvCxnSpPr>
            <a:cxnSpLocks/>
          </p:cNvCxnSpPr>
          <p:nvPr/>
        </p:nvCxnSpPr>
        <p:spPr>
          <a:xfrm>
            <a:off x="126203" y="5886635"/>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39" name="Graphic 38" descr="Books with solid fill">
            <a:hlinkClick r:id="rId13" action="ppaction://hlinksldjump"/>
            <a:extLst>
              <a:ext uri="{FF2B5EF4-FFF2-40B4-BE49-F238E27FC236}">
                <a16:creationId xmlns:a16="http://schemas.microsoft.com/office/drawing/2014/main" id="{71C5F250-9C83-3699-173C-79F7F836EAD5}"/>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404085" y="6483657"/>
            <a:ext cx="288000" cy="288000"/>
          </a:xfrm>
          <a:prstGeom prst="rect">
            <a:avLst/>
          </a:prstGeom>
        </p:spPr>
      </p:pic>
      <p:pic>
        <p:nvPicPr>
          <p:cNvPr id="40" name="Graphic 39" descr="Circle with left arrow outline">
            <a:hlinkClick r:id="" action="ppaction://hlinkshowjump?jump=nextslide"/>
            <a:extLst>
              <a:ext uri="{FF2B5EF4-FFF2-40B4-BE49-F238E27FC236}">
                <a16:creationId xmlns:a16="http://schemas.microsoft.com/office/drawing/2014/main" id="{B6110B4C-2BCA-0A92-CA53-10CD6FCCEA38}"/>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079555" y="6477050"/>
            <a:ext cx="288000" cy="288000"/>
          </a:xfrm>
          <a:prstGeom prst="rect">
            <a:avLst/>
          </a:prstGeom>
        </p:spPr>
      </p:pic>
      <p:pic>
        <p:nvPicPr>
          <p:cNvPr id="41" name="Graphic 40" descr="Home with solid fill">
            <a:hlinkClick r:id="rId18" action="ppaction://hlinksldjump"/>
            <a:extLst>
              <a:ext uri="{FF2B5EF4-FFF2-40B4-BE49-F238E27FC236}">
                <a16:creationId xmlns:a16="http://schemas.microsoft.com/office/drawing/2014/main" id="{3CB44A96-DDA0-E22A-6148-3F42167416E4}"/>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69310" y="6483657"/>
            <a:ext cx="288000" cy="288000"/>
          </a:xfrm>
          <a:prstGeom prst="rect">
            <a:avLst/>
          </a:prstGeom>
        </p:spPr>
      </p:pic>
      <p:pic>
        <p:nvPicPr>
          <p:cNvPr id="42" name="Graphic 41" descr="Circle with left arrow outline">
            <a:hlinkClick r:id="" action="ppaction://hlinkshowjump?jump=previousslide"/>
            <a:extLst>
              <a:ext uri="{FF2B5EF4-FFF2-40B4-BE49-F238E27FC236}">
                <a16:creationId xmlns:a16="http://schemas.microsoft.com/office/drawing/2014/main" id="{26E0FE13-541C-562E-2594-35A652CAB8CC}"/>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rot="10800000">
            <a:off x="741098" y="6477151"/>
            <a:ext cx="288000" cy="288000"/>
          </a:xfrm>
          <a:prstGeom prst="rect">
            <a:avLst/>
          </a:prstGeom>
        </p:spPr>
      </p:pic>
    </p:spTree>
    <p:extLst>
      <p:ext uri="{BB962C8B-B14F-4D97-AF65-F5344CB8AC3E}">
        <p14:creationId xmlns:p14="http://schemas.microsoft.com/office/powerpoint/2010/main" val="40676223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D6E1D-28A8-4015-8CBB-1A73349B26B9}"/>
              </a:ext>
            </a:extLst>
          </p:cNvPr>
          <p:cNvSpPr>
            <a:spLocks noGrp="1"/>
          </p:cNvSpPr>
          <p:nvPr>
            <p:ph type="title" idx="4294967295"/>
          </p:nvPr>
        </p:nvSpPr>
        <p:spPr>
          <a:xfrm>
            <a:off x="1676400" y="-75765"/>
            <a:ext cx="8394700" cy="1325563"/>
          </a:xfrm>
        </p:spPr>
        <p:txBody>
          <a:bodyPr>
            <a:normAutofit/>
          </a:bodyPr>
          <a:lstStyle/>
          <a:p>
            <a:r>
              <a:rPr lang="en-GB" sz="3200" b="1">
                <a:solidFill>
                  <a:schemeClr val="tx1">
                    <a:lumMod val="65000"/>
                    <a:lumOff val="35000"/>
                  </a:schemeClr>
                </a:solidFill>
                <a:latin typeface="Tenorite" panose="00000500000000000000" pitchFamily="2" charset="0"/>
                <a:cs typeface="Arial" panose="020B0604020202020204" pitchFamily="34" charset="0"/>
              </a:rPr>
              <a:t>Progress Since Exercise ‘Everest’ (2023)</a:t>
            </a:r>
          </a:p>
        </p:txBody>
      </p:sp>
      <p:graphicFrame>
        <p:nvGraphicFramePr>
          <p:cNvPr id="50" name="Table 49">
            <a:extLst>
              <a:ext uri="{FF2B5EF4-FFF2-40B4-BE49-F238E27FC236}">
                <a16:creationId xmlns:a16="http://schemas.microsoft.com/office/drawing/2014/main" id="{65AD90FB-6CF3-4A38-B552-4EACF56E84FC}"/>
              </a:ext>
            </a:extLst>
          </p:cNvPr>
          <p:cNvGraphicFramePr>
            <a:graphicFrameLocks noGrp="1"/>
          </p:cNvGraphicFramePr>
          <p:nvPr>
            <p:extLst>
              <p:ext uri="{D42A27DB-BD31-4B8C-83A1-F6EECF244321}">
                <p14:modId xmlns:p14="http://schemas.microsoft.com/office/powerpoint/2010/main" val="832790989"/>
              </p:ext>
            </p:extLst>
          </p:nvPr>
        </p:nvGraphicFramePr>
        <p:xfrm>
          <a:off x="1794753" y="1090102"/>
          <a:ext cx="10080000" cy="3215093"/>
        </p:xfrm>
        <a:graphic>
          <a:graphicData uri="http://schemas.openxmlformats.org/drawingml/2006/table">
            <a:tbl>
              <a:tblPr>
                <a:tableStyleId>{16D9F66E-5EB9-4882-86FB-DCBF35E3C3E4}</a:tableStyleId>
              </a:tblPr>
              <a:tblGrid>
                <a:gridCol w="3020078">
                  <a:extLst>
                    <a:ext uri="{9D8B030D-6E8A-4147-A177-3AD203B41FA5}">
                      <a16:colId xmlns:a16="http://schemas.microsoft.com/office/drawing/2014/main" val="578829895"/>
                    </a:ext>
                  </a:extLst>
                </a:gridCol>
                <a:gridCol w="5491053">
                  <a:extLst>
                    <a:ext uri="{9D8B030D-6E8A-4147-A177-3AD203B41FA5}">
                      <a16:colId xmlns:a16="http://schemas.microsoft.com/office/drawing/2014/main" val="2182735704"/>
                    </a:ext>
                  </a:extLst>
                </a:gridCol>
                <a:gridCol w="1568869">
                  <a:extLst>
                    <a:ext uri="{9D8B030D-6E8A-4147-A177-3AD203B41FA5}">
                      <a16:colId xmlns:a16="http://schemas.microsoft.com/office/drawing/2014/main" val="2044828902"/>
                    </a:ext>
                  </a:extLst>
                </a:gridCol>
              </a:tblGrid>
              <a:tr h="282974">
                <a:tc>
                  <a:txBody>
                    <a:bodyPr/>
                    <a:lstStyle/>
                    <a:p>
                      <a:pPr algn="l" rtl="0" fontAlgn="base"/>
                      <a:r>
                        <a:rPr lang="en-GB" sz="1100" b="1" kern="1200">
                          <a:solidFill>
                            <a:schemeClr val="bg1"/>
                          </a:solidFill>
                          <a:effectLst/>
                          <a:latin typeface="Tenorite" panose="00000500000000000000" pitchFamily="2" charset="0"/>
                          <a:cs typeface="Arial" panose="020B0604020202020204" pitchFamily="34" charset="0"/>
                        </a:rPr>
                        <a:t>Learning Points From Exercise Everest</a:t>
                      </a:r>
                      <a:endParaRPr lang="en-GB" sz="1100" b="1" i="0">
                        <a:solidFill>
                          <a:schemeClr val="bg1"/>
                        </a:solidFill>
                        <a:effectLst/>
                        <a:latin typeface="Tenorite" panose="00000500000000000000" pitchFamily="2"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algn="l" rtl="0" fontAlgn="base"/>
                      <a:r>
                        <a:rPr lang="en-GB" sz="1100" b="1" kern="1200">
                          <a:solidFill>
                            <a:schemeClr val="bg1"/>
                          </a:solidFill>
                          <a:effectLst/>
                          <a:latin typeface="Tenorite" panose="00000500000000000000" pitchFamily="2" charset="0"/>
                          <a:cs typeface="Arial" panose="020B0604020202020204" pitchFamily="34" charset="0"/>
                        </a:rPr>
                        <a:t>Progress</a:t>
                      </a:r>
                      <a:endParaRPr lang="en-GB" sz="1100" b="1" i="0">
                        <a:solidFill>
                          <a:schemeClr val="bg1"/>
                        </a:solidFill>
                        <a:effectLst/>
                        <a:latin typeface="Tenorite" panose="00000500000000000000" pitchFamily="2"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algn="l" rtl="0" fontAlgn="base"/>
                      <a:r>
                        <a:rPr lang="en-GB" sz="1100" b="1">
                          <a:solidFill>
                            <a:schemeClr val="bg1"/>
                          </a:solidFill>
                          <a:effectLst/>
                          <a:latin typeface="Tenorite" panose="00000500000000000000" pitchFamily="2" charset="0"/>
                          <a:cs typeface="Arial" panose="020B0604020202020204" pitchFamily="34" charset="0"/>
                        </a:rPr>
                        <a:t>Status</a:t>
                      </a:r>
                      <a:endParaRPr lang="en-GB" sz="1100" b="1" i="0">
                        <a:solidFill>
                          <a:schemeClr val="bg1"/>
                        </a:solidFill>
                        <a:effectLst/>
                        <a:latin typeface="Tenorite" panose="00000500000000000000" pitchFamily="2"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2747827926"/>
                  </a:ext>
                </a:extLst>
              </a:tr>
              <a:tr h="222753">
                <a:tc gridSpan="3">
                  <a:txBody>
                    <a:bodyPr/>
                    <a:lstStyle/>
                    <a:p>
                      <a:pPr algn="l" rtl="0" fontAlgn="base"/>
                      <a:r>
                        <a:rPr lang="en-GB" sz="1100" b="1" i="0">
                          <a:solidFill>
                            <a:schemeClr val="bg1"/>
                          </a:solidFill>
                          <a:effectLst/>
                          <a:latin typeface="Tenorite" panose="00000500000000000000" pitchFamily="2" charset="0"/>
                          <a:cs typeface="Arial" panose="020B0604020202020204" pitchFamily="34" charset="0"/>
                        </a:rPr>
                        <a:t>Gas and Electricity Interactions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hMerge="1">
                  <a:txBody>
                    <a:bodyPr/>
                    <a:lstStyle/>
                    <a:p>
                      <a:endParaRPr lang="en-GB"/>
                    </a:p>
                  </a:txBody>
                  <a:tcPr/>
                </a:tc>
                <a:tc hMerge="1">
                  <a:txBody>
                    <a:bodyPr/>
                    <a:lstStyle/>
                    <a:p>
                      <a:pPr algn="l" rtl="0" fontAlgn="base"/>
                      <a:endParaRPr lang="en-GB" sz="900" b="1" i="0">
                        <a:solidFill>
                          <a:schemeClr val="bg1"/>
                        </a:solidFill>
                        <a:effectLst/>
                        <a:latin typeface="Arial" panose="020B0604020202020204" pitchFamily="34" charset="0"/>
                        <a:cs typeface="Arial" panose="020B0604020202020204" pitchFamily="34" charset="0"/>
                      </a:endParaRPr>
                    </a:p>
                  </a:txBody>
                  <a:tcPr anchor="ctr">
                    <a:solidFill>
                      <a:srgbClr val="00857A"/>
                    </a:solidFill>
                  </a:tcPr>
                </a:tc>
                <a:extLst>
                  <a:ext uri="{0D108BD9-81ED-4DB2-BD59-A6C34878D82A}">
                    <a16:rowId xmlns:a16="http://schemas.microsoft.com/office/drawing/2014/main" val="4124075057"/>
                  </a:ext>
                </a:extLst>
              </a:tr>
              <a:tr h="1100663">
                <a:tc>
                  <a:txBody>
                    <a:bodyPr/>
                    <a:lstStyle/>
                    <a:p>
                      <a:pPr marL="0" marR="0" lvl="0" indent="0" algn="l" defTabSz="914400" rtl="0" eaLnBrk="1" fontAlgn="base" latinLnBrk="0" hangingPunct="1">
                        <a:lnSpc>
                          <a:spcPct val="100000"/>
                        </a:lnSpc>
                        <a:spcBef>
                          <a:spcPts val="0"/>
                        </a:spcBef>
                        <a:spcAft>
                          <a:spcPts val="0"/>
                        </a:spcAft>
                        <a:buClrTx/>
                        <a:buSzTx/>
                        <a:buFont typeface="+mj-lt"/>
                        <a:buNone/>
                        <a:tabLst/>
                        <a:defRPr/>
                      </a:pPr>
                      <a:r>
                        <a:rPr lang="en-GB" sz="1200" kern="1200">
                          <a:solidFill>
                            <a:srgbClr val="66666A"/>
                          </a:solidFill>
                          <a:effectLst/>
                          <a:latin typeface="Tenorite" panose="00000500000000000000" pitchFamily="2" charset="0"/>
                          <a:ea typeface="+mn-ea"/>
                          <a:cs typeface="Arial" panose="020B0604020202020204" pitchFamily="34" charset="0"/>
                        </a:rPr>
                        <a:t>16. The information sharing protocols between GSO and ESO require review to ensure a clear mechanism for ESO undertaking action on the Electricity System for the benefit of the Whole Energy System</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base" latinLnBrk="0" hangingPunct="1">
                        <a:lnSpc>
                          <a:spcPct val="100000"/>
                        </a:lnSpc>
                        <a:spcBef>
                          <a:spcPts val="0"/>
                        </a:spcBef>
                        <a:spcAft>
                          <a:spcPts val="0"/>
                        </a:spcAft>
                        <a:buClrTx/>
                        <a:buSzTx/>
                        <a:buFont typeface="+mj-lt"/>
                        <a:buNone/>
                        <a:tabLst/>
                        <a:defRPr/>
                      </a:pPr>
                      <a:r>
                        <a:rPr lang="en-GB" sz="1200" kern="1200">
                          <a:solidFill>
                            <a:srgbClr val="66666A"/>
                          </a:solidFill>
                          <a:effectLst/>
                          <a:latin typeface="Tenorite" panose="00000500000000000000" pitchFamily="2" charset="0"/>
                          <a:ea typeface="+mn-ea"/>
                          <a:cs typeface="Arial" panose="020B0604020202020204" pitchFamily="34" charset="0"/>
                        </a:rPr>
                        <a:t>Information sharing protocols have undergone further review and are now well embedded and tested. Ofgem and DESNZ have renewed their endorsement of these protocols. The dashboard which is utilised to support GSO to NESO for information sharing is continually improving and continues to be an effective tool.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a:solidFill>
                            <a:srgbClr val="00B050"/>
                          </a:solidFill>
                          <a:effectLst/>
                          <a:latin typeface="Tenorite" panose="00000500000000000000" pitchFamily="2" charset="0"/>
                          <a:cs typeface="Arial" panose="020B0604020202020204" pitchFamily="34" charset="0"/>
                        </a:rPr>
                        <a:t>Complete</a:t>
                      </a:r>
                      <a:endParaRPr lang="en-GB" sz="1200" kern="1200">
                        <a:solidFill>
                          <a:schemeClr val="dk1"/>
                        </a:solidFill>
                        <a:effectLst/>
                        <a:latin typeface="Tenorite" panose="00000500000000000000" pitchFamily="2"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083940120"/>
                  </a:ext>
                </a:extLst>
              </a:tr>
              <a:tr h="1572376">
                <a:tc>
                  <a:txBody>
                    <a:bodyPr/>
                    <a:lstStyle/>
                    <a:p>
                      <a:pPr marL="0" marR="0" lvl="0" indent="0" algn="l" defTabSz="914400" rtl="0" eaLnBrk="1" fontAlgn="base" latinLnBrk="0" hangingPunct="1">
                        <a:lnSpc>
                          <a:spcPct val="100000"/>
                        </a:lnSpc>
                        <a:spcBef>
                          <a:spcPts val="0"/>
                        </a:spcBef>
                        <a:spcAft>
                          <a:spcPts val="0"/>
                        </a:spcAft>
                        <a:buClrTx/>
                        <a:buSzTx/>
                        <a:buFont typeface="+mj-lt"/>
                        <a:buNone/>
                        <a:tabLst/>
                        <a:defRPr/>
                      </a:pPr>
                      <a:r>
                        <a:rPr lang="en-GB" sz="1200" kern="1200">
                          <a:solidFill>
                            <a:srgbClr val="66666A"/>
                          </a:solidFill>
                          <a:effectLst/>
                          <a:latin typeface="Tenorite" panose="00000500000000000000" pitchFamily="2" charset="0"/>
                          <a:ea typeface="+mn-ea"/>
                          <a:cs typeface="Arial" panose="020B0604020202020204" pitchFamily="34" charset="0"/>
                        </a:rPr>
                        <a:t>17. There remains an opportunity to increase the efficiency of load shedding gas fired power stations directly connected to the NTS whilst avoiding Electricity System instability. This requires the exploration of an enhanced role for the ENCC in the load shedding process.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base" latinLnBrk="0" hangingPunct="1">
                        <a:lnSpc>
                          <a:spcPct val="100000"/>
                        </a:lnSpc>
                        <a:spcBef>
                          <a:spcPts val="0"/>
                        </a:spcBef>
                        <a:spcAft>
                          <a:spcPts val="0"/>
                        </a:spcAft>
                        <a:buClrTx/>
                        <a:buSzTx/>
                        <a:buFont typeface="+mj-lt"/>
                        <a:buNone/>
                        <a:tabLst/>
                        <a:defRPr/>
                      </a:pPr>
                      <a:r>
                        <a:rPr lang="en-GB" sz="1200" kern="1200">
                          <a:solidFill>
                            <a:srgbClr val="66666A"/>
                          </a:solidFill>
                          <a:effectLst/>
                          <a:latin typeface="Tenorite" panose="00000500000000000000" pitchFamily="2" charset="0"/>
                          <a:ea typeface="+mn-ea"/>
                          <a:cs typeface="Arial" panose="020B0604020202020204" pitchFamily="34" charset="0"/>
                        </a:rPr>
                        <a:t>Though well thought through mitigations have been deployed, there remains a risk of electricity system instability if the load shedding of gas fired generation is not appropriately sequenced to the activation of electricity demand control tranches. Learning Point #8 &amp; 9 of this Exercise Fahrenheit Report carries forward this Everest learning point.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b="1" kern="1200">
                          <a:solidFill>
                            <a:srgbClr val="00148C"/>
                          </a:solidFill>
                          <a:effectLst/>
                          <a:latin typeface="Tenorite" panose="00000500000000000000" pitchFamily="2" charset="0"/>
                          <a:cs typeface="Arial" panose="020B0604020202020204" pitchFamily="34" charset="0"/>
                        </a:rPr>
                        <a:t>Ongoing Fahrenheit LP #8 &amp; 9</a:t>
                      </a:r>
                      <a:endParaRPr lang="en-GB" sz="1200" kern="1200">
                        <a:solidFill>
                          <a:schemeClr val="dk1"/>
                        </a:solidFill>
                        <a:effectLst/>
                        <a:latin typeface="Tenorite" panose="00000500000000000000" pitchFamily="2"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44251170"/>
                  </a:ext>
                </a:extLst>
              </a:tr>
            </a:tbl>
          </a:graphicData>
        </a:graphic>
      </p:graphicFrame>
      <p:sp>
        <p:nvSpPr>
          <p:cNvPr id="8" name="Footer Placeholder 2">
            <a:extLst>
              <a:ext uri="{FF2B5EF4-FFF2-40B4-BE49-F238E27FC236}">
                <a16:creationId xmlns:a16="http://schemas.microsoft.com/office/drawing/2014/main" id="{23D87C49-761B-025C-8172-031B19870038}"/>
              </a:ext>
            </a:extLst>
          </p:cNvPr>
          <p:cNvSpPr>
            <a:spLocks noGrp="1"/>
          </p:cNvSpPr>
          <p:nvPr>
            <p:ph type="ftr" sz="quarter" idx="11"/>
          </p:nvPr>
        </p:nvSpPr>
        <p:spPr>
          <a:xfrm>
            <a:off x="9142581" y="6559401"/>
            <a:ext cx="2573141" cy="213995"/>
          </a:xfrm>
        </p:spPr>
        <p:txBody>
          <a:bodyPr/>
          <a:lstStyle/>
          <a:p>
            <a:r>
              <a:rPr lang="en-GB" b="1">
                <a:solidFill>
                  <a:schemeClr val="tx2"/>
                </a:solidFill>
                <a:latin typeface="Tenorite" panose="00000500000000000000" pitchFamily="2" charset="0"/>
              </a:rPr>
              <a:t>NEC Industry Exercise Fahrenheit </a:t>
            </a:r>
            <a:r>
              <a:rPr lang="en-GB">
                <a:solidFill>
                  <a:schemeClr val="tx2"/>
                </a:solidFill>
                <a:latin typeface="Tenorite" panose="00000500000000000000" pitchFamily="2" charset="0"/>
              </a:rPr>
              <a:t>│ 2024</a:t>
            </a:r>
          </a:p>
        </p:txBody>
      </p:sp>
      <p:sp>
        <p:nvSpPr>
          <p:cNvPr id="9" name="Slide Number Placeholder 3">
            <a:extLst>
              <a:ext uri="{FF2B5EF4-FFF2-40B4-BE49-F238E27FC236}">
                <a16:creationId xmlns:a16="http://schemas.microsoft.com/office/drawing/2014/main" id="{2D1AFD86-9597-8B88-8581-383F497DBCC9}"/>
              </a:ext>
            </a:extLst>
          </p:cNvPr>
          <p:cNvSpPr>
            <a:spLocks noGrp="1"/>
          </p:cNvSpPr>
          <p:nvPr>
            <p:ph type="sldNum" sz="quarter" idx="12"/>
          </p:nvPr>
        </p:nvSpPr>
        <p:spPr>
          <a:xfrm>
            <a:off x="11683825" y="6564592"/>
            <a:ext cx="468000" cy="213995"/>
          </a:xfrm>
        </p:spPr>
        <p:txBody>
          <a:bodyPr/>
          <a:lstStyle/>
          <a:p>
            <a:r>
              <a:rPr lang="en-GB">
                <a:solidFill>
                  <a:schemeClr val="tx2"/>
                </a:solidFill>
                <a:latin typeface="Tenorite" panose="00000500000000000000" pitchFamily="2" charset="0"/>
                <a:cs typeface="Arial" panose="020B0604020202020204" pitchFamily="34" charset="0"/>
              </a:rPr>
              <a:t>P.</a:t>
            </a:r>
            <a:fld id="{2167D5C0-EA37-43FD-A9A7-0CAAFD84DAC3}" type="slidenum">
              <a:rPr lang="en-GB" smtClean="0">
                <a:solidFill>
                  <a:schemeClr val="tx2"/>
                </a:solidFill>
                <a:latin typeface="Tenorite" panose="00000500000000000000" pitchFamily="2" charset="0"/>
                <a:cs typeface="Arial" panose="020B0604020202020204" pitchFamily="34" charset="0"/>
              </a:rPr>
              <a:pPr/>
              <a:t>21</a:t>
            </a:fld>
            <a:endParaRPr lang="en-GB">
              <a:solidFill>
                <a:schemeClr val="tx2"/>
              </a:solidFill>
              <a:latin typeface="Tenorite" panose="00000500000000000000" pitchFamily="2" charset="0"/>
              <a:cs typeface="Arial" panose="020B0604020202020204" pitchFamily="34" charset="0"/>
            </a:endParaRPr>
          </a:p>
        </p:txBody>
      </p:sp>
      <p:sp>
        <p:nvSpPr>
          <p:cNvPr id="3" name="Rectangle 2">
            <a:extLst>
              <a:ext uri="{FF2B5EF4-FFF2-40B4-BE49-F238E27FC236}">
                <a16:creationId xmlns:a16="http://schemas.microsoft.com/office/drawing/2014/main" id="{C930F8A7-FA51-79D8-21D1-44F24F2061C2}"/>
              </a:ext>
            </a:extLst>
          </p:cNvPr>
          <p:cNvSpPr/>
          <p:nvPr/>
        </p:nvSpPr>
        <p:spPr>
          <a:xfrm>
            <a:off x="0" y="0"/>
            <a:ext cx="1422400" cy="6858000"/>
          </a:xfrm>
          <a:prstGeom prst="rect">
            <a:avLst/>
          </a:prstGeom>
          <a:solidFill>
            <a:srgbClr val="5555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enorite" panose="00000500000000000000" pitchFamily="2" charset="0"/>
            </a:endParaRPr>
          </a:p>
        </p:txBody>
      </p:sp>
      <p:sp>
        <p:nvSpPr>
          <p:cNvPr id="4" name="TextBox 3">
            <a:hlinkClick r:id="rId3" action="ppaction://hlinksldjump"/>
            <a:extLst>
              <a:ext uri="{FF2B5EF4-FFF2-40B4-BE49-F238E27FC236}">
                <a16:creationId xmlns:a16="http://schemas.microsoft.com/office/drawing/2014/main" id="{8871E1E7-2C71-196F-A947-CE6AF164FE2D}"/>
              </a:ext>
            </a:extLst>
          </p:cNvPr>
          <p:cNvSpPr txBox="1"/>
          <p:nvPr/>
        </p:nvSpPr>
        <p:spPr>
          <a:xfrm>
            <a:off x="25400" y="899467"/>
            <a:ext cx="1130300" cy="461665"/>
          </a:xfrm>
          <a:prstGeom prst="rect">
            <a:avLst/>
          </a:prstGeom>
          <a:noFill/>
        </p:spPr>
        <p:txBody>
          <a:bodyPr wrap="square" rtlCol="0">
            <a:spAutoFit/>
          </a:bodyPr>
          <a:lstStyle>
            <a:defPPr>
              <a:defRPr lang="en-US"/>
            </a:defPPr>
            <a:lvl1pPr>
              <a:defRPr sz="1200">
                <a:solidFill>
                  <a:schemeClr val="bg1"/>
                </a:solidFill>
                <a:latin typeface="Tenorite" panose="00000500000000000000" pitchFamily="2" charset="0"/>
                <a:cs typeface="Arial" panose="020B0604020202020204" pitchFamily="34" charset="0"/>
              </a:defRPr>
            </a:lvl1pPr>
          </a:lstStyle>
          <a:p>
            <a:r>
              <a:rPr lang="en-GB"/>
              <a:t>Exercise Scope &gt;</a:t>
            </a:r>
          </a:p>
        </p:txBody>
      </p:sp>
      <p:sp>
        <p:nvSpPr>
          <p:cNvPr id="5" name="TextBox 4">
            <a:hlinkClick r:id="rId4" action="ppaction://hlinksldjump"/>
            <a:extLst>
              <a:ext uri="{FF2B5EF4-FFF2-40B4-BE49-F238E27FC236}">
                <a16:creationId xmlns:a16="http://schemas.microsoft.com/office/drawing/2014/main" id="{E56DC861-407B-EA79-7618-619FF5D470E2}"/>
              </a:ext>
            </a:extLst>
          </p:cNvPr>
          <p:cNvSpPr txBox="1"/>
          <p:nvPr/>
        </p:nvSpPr>
        <p:spPr>
          <a:xfrm>
            <a:off x="38100" y="1411931"/>
            <a:ext cx="1193800" cy="461665"/>
          </a:xfrm>
          <a:prstGeom prst="rect">
            <a:avLst/>
          </a:prstGeom>
          <a:noFill/>
        </p:spPr>
        <p:txBody>
          <a:bodyPr wrap="square" rtlCol="0">
            <a:spAutoFit/>
          </a:bodyPr>
          <a:lstStyle/>
          <a:p>
            <a:r>
              <a:rPr lang="en-GB" sz="1200">
                <a:solidFill>
                  <a:schemeClr val="bg1"/>
                </a:solidFill>
                <a:latin typeface="Tenorite" panose="00000500000000000000" pitchFamily="2" charset="0"/>
                <a:cs typeface="Arial" panose="020B0604020202020204" pitchFamily="34" charset="0"/>
              </a:rPr>
              <a:t>Executive Summary &gt;</a:t>
            </a:r>
          </a:p>
        </p:txBody>
      </p:sp>
      <p:sp>
        <p:nvSpPr>
          <p:cNvPr id="6" name="TextBox 5">
            <a:extLst>
              <a:ext uri="{FF2B5EF4-FFF2-40B4-BE49-F238E27FC236}">
                <a16:creationId xmlns:a16="http://schemas.microsoft.com/office/drawing/2014/main" id="{66B30280-4ED2-8C14-DF22-AAC8E226F13C}"/>
              </a:ext>
            </a:extLst>
          </p:cNvPr>
          <p:cNvSpPr txBox="1"/>
          <p:nvPr/>
        </p:nvSpPr>
        <p:spPr>
          <a:xfrm>
            <a:off x="38100" y="1924395"/>
            <a:ext cx="1193800" cy="276999"/>
          </a:xfrm>
          <a:prstGeom prst="rect">
            <a:avLst/>
          </a:prstGeom>
          <a:noFill/>
        </p:spPr>
        <p:txBody>
          <a:bodyPr wrap="square" rtlCol="0">
            <a:spAutoFit/>
          </a:bodyPr>
          <a:lstStyle/>
          <a:p>
            <a:r>
              <a:rPr lang="en-GB" sz="1200">
                <a:solidFill>
                  <a:schemeClr val="bg1"/>
                </a:solidFill>
                <a:latin typeface="Tenorite" panose="00000500000000000000" pitchFamily="2" charset="0"/>
                <a:cs typeface="Arial" panose="020B0604020202020204" pitchFamily="34" charset="0"/>
              </a:rPr>
              <a:t>Key Areas:</a:t>
            </a:r>
          </a:p>
        </p:txBody>
      </p:sp>
      <p:sp>
        <p:nvSpPr>
          <p:cNvPr id="7" name="TextBox 6">
            <a:hlinkClick r:id="rId5" action="ppaction://hlinksldjump"/>
            <a:extLst>
              <a:ext uri="{FF2B5EF4-FFF2-40B4-BE49-F238E27FC236}">
                <a16:creationId xmlns:a16="http://schemas.microsoft.com/office/drawing/2014/main" id="{CE4CE209-C243-FCDA-18AE-F5D73C718FAA}"/>
              </a:ext>
            </a:extLst>
          </p:cNvPr>
          <p:cNvSpPr txBox="1"/>
          <p:nvPr/>
        </p:nvSpPr>
        <p:spPr>
          <a:xfrm>
            <a:off x="127000" y="2502612"/>
            <a:ext cx="1295400" cy="430887"/>
          </a:xfrm>
          <a:prstGeom prst="rect">
            <a:avLst/>
          </a:prstGeom>
          <a:noFill/>
        </p:spPr>
        <p:txBody>
          <a:bodyPr wrap="square" rtlCol="0">
            <a:spAutoFit/>
          </a:bodyPr>
          <a:lstStyle/>
          <a:p>
            <a:r>
              <a:rPr lang="en-GB" sz="1100">
                <a:solidFill>
                  <a:schemeClr val="bg1"/>
                </a:solidFill>
                <a:latin typeface="Tenorite" panose="00000500000000000000" pitchFamily="2" charset="0"/>
                <a:cs typeface="Arial" panose="020B0604020202020204" pitchFamily="34" charset="0"/>
              </a:rPr>
              <a:t>Gas Transporter Interactions </a:t>
            </a:r>
          </a:p>
        </p:txBody>
      </p:sp>
      <p:sp>
        <p:nvSpPr>
          <p:cNvPr id="14" name="TextBox 13">
            <a:hlinkClick r:id="rId6" action="ppaction://hlinksldjump"/>
            <a:extLst>
              <a:ext uri="{FF2B5EF4-FFF2-40B4-BE49-F238E27FC236}">
                <a16:creationId xmlns:a16="http://schemas.microsoft.com/office/drawing/2014/main" id="{3AC2A92C-E493-8C03-DE2E-478A27CB289F}"/>
              </a:ext>
            </a:extLst>
          </p:cNvPr>
          <p:cNvSpPr txBox="1"/>
          <p:nvPr/>
        </p:nvSpPr>
        <p:spPr>
          <a:xfrm>
            <a:off x="127000" y="3260970"/>
            <a:ext cx="1295400" cy="600164"/>
          </a:xfrm>
          <a:prstGeom prst="rect">
            <a:avLst/>
          </a:prstGeom>
          <a:noFill/>
        </p:spPr>
        <p:txBody>
          <a:bodyPr wrap="square" rtlCol="0">
            <a:spAutoFit/>
          </a:bodyPr>
          <a:lstStyle>
            <a:defPPr>
              <a:defRPr lang="en-US"/>
            </a:defPPr>
            <a:lvl1pPr>
              <a:defRPr sz="1100">
                <a:solidFill>
                  <a:schemeClr val="bg1"/>
                </a:solidFill>
                <a:latin typeface="Arial" panose="020B0604020202020204" pitchFamily="34" charset="0"/>
                <a:cs typeface="Arial" panose="020B0604020202020204" pitchFamily="34" charset="0"/>
              </a:defRPr>
            </a:lvl1pPr>
          </a:lstStyle>
          <a:p>
            <a:r>
              <a:rPr lang="en-GB">
                <a:latin typeface="Tenorite" panose="00000500000000000000" pitchFamily="2" charset="0"/>
              </a:rPr>
              <a:t>Gas and Electricity Interactions </a:t>
            </a:r>
          </a:p>
        </p:txBody>
      </p:sp>
      <p:sp>
        <p:nvSpPr>
          <p:cNvPr id="15" name="TextBox 14">
            <a:hlinkClick r:id="rId7" action="ppaction://hlinksldjump"/>
            <a:extLst>
              <a:ext uri="{FF2B5EF4-FFF2-40B4-BE49-F238E27FC236}">
                <a16:creationId xmlns:a16="http://schemas.microsoft.com/office/drawing/2014/main" id="{A4C1FCFE-992D-2197-A76A-3E782B688AB6}"/>
              </a:ext>
            </a:extLst>
          </p:cNvPr>
          <p:cNvSpPr txBox="1"/>
          <p:nvPr/>
        </p:nvSpPr>
        <p:spPr>
          <a:xfrm>
            <a:off x="127000" y="3845573"/>
            <a:ext cx="1235782" cy="430887"/>
          </a:xfrm>
          <a:prstGeom prst="rect">
            <a:avLst/>
          </a:prstGeom>
          <a:noFill/>
        </p:spPr>
        <p:txBody>
          <a:bodyPr wrap="square" rtlCol="0">
            <a:spAutoFit/>
          </a:bodyPr>
          <a:lstStyle/>
          <a:p>
            <a:r>
              <a:rPr lang="en-GB" sz="1100">
                <a:solidFill>
                  <a:schemeClr val="bg1"/>
                </a:solidFill>
                <a:latin typeface="Tenorite" panose="00000500000000000000" pitchFamily="2" charset="0"/>
                <a:cs typeface="Arial" panose="020B0604020202020204" pitchFamily="34" charset="0"/>
              </a:rPr>
              <a:t>Public Communications </a:t>
            </a:r>
          </a:p>
        </p:txBody>
      </p:sp>
      <p:sp>
        <p:nvSpPr>
          <p:cNvPr id="16" name="TextBox 15">
            <a:hlinkClick r:id="rId8" action="ppaction://hlinksldjump"/>
            <a:extLst>
              <a:ext uri="{FF2B5EF4-FFF2-40B4-BE49-F238E27FC236}">
                <a16:creationId xmlns:a16="http://schemas.microsoft.com/office/drawing/2014/main" id="{F5B8F79A-16EE-DCBF-A8FF-065670B06254}"/>
              </a:ext>
            </a:extLst>
          </p:cNvPr>
          <p:cNvSpPr txBox="1"/>
          <p:nvPr/>
        </p:nvSpPr>
        <p:spPr>
          <a:xfrm>
            <a:off x="127000" y="2983091"/>
            <a:ext cx="1295400" cy="261610"/>
          </a:xfrm>
          <a:prstGeom prst="rect">
            <a:avLst/>
          </a:prstGeom>
          <a:noFill/>
        </p:spPr>
        <p:txBody>
          <a:bodyPr wrap="square" rtlCol="0">
            <a:spAutoFit/>
          </a:bodyPr>
          <a:lstStyle/>
          <a:p>
            <a:r>
              <a:rPr lang="en-GB" sz="1100">
                <a:solidFill>
                  <a:schemeClr val="bg1"/>
                </a:solidFill>
                <a:latin typeface="Tenorite" panose="00000500000000000000" pitchFamily="2" charset="0"/>
                <a:cs typeface="Arial" panose="020B0604020202020204" pitchFamily="34" charset="0"/>
              </a:rPr>
              <a:t>Load Shedding</a:t>
            </a:r>
          </a:p>
        </p:txBody>
      </p:sp>
      <p:sp>
        <p:nvSpPr>
          <p:cNvPr id="17" name="TextBox 16">
            <a:hlinkClick r:id="rId9" action="ppaction://hlinksldjump"/>
            <a:extLst>
              <a:ext uri="{FF2B5EF4-FFF2-40B4-BE49-F238E27FC236}">
                <a16:creationId xmlns:a16="http://schemas.microsoft.com/office/drawing/2014/main" id="{19412A14-FB87-8E2F-90DE-DC75673A1222}"/>
              </a:ext>
            </a:extLst>
          </p:cNvPr>
          <p:cNvSpPr txBox="1"/>
          <p:nvPr/>
        </p:nvSpPr>
        <p:spPr>
          <a:xfrm>
            <a:off x="127000" y="4301340"/>
            <a:ext cx="1295400" cy="261610"/>
          </a:xfrm>
          <a:prstGeom prst="rect">
            <a:avLst/>
          </a:prstGeom>
          <a:noFill/>
        </p:spPr>
        <p:txBody>
          <a:bodyPr wrap="square" rtlCol="0">
            <a:spAutoFit/>
          </a:bodyPr>
          <a:lstStyle>
            <a:defPPr>
              <a:defRPr lang="en-US"/>
            </a:defPPr>
            <a:lvl1pPr>
              <a:defRPr sz="1100">
                <a:solidFill>
                  <a:schemeClr val="bg1"/>
                </a:solidFill>
                <a:latin typeface="Arial" panose="020B0604020202020204" pitchFamily="34" charset="0"/>
                <a:cs typeface="Arial" panose="020B0604020202020204" pitchFamily="34" charset="0"/>
              </a:defRPr>
            </a:lvl1pPr>
          </a:lstStyle>
          <a:p>
            <a:r>
              <a:rPr lang="en-GB">
                <a:latin typeface="Tenorite" panose="00000500000000000000" pitchFamily="2" charset="0"/>
              </a:rPr>
              <a:t>Managing Supply</a:t>
            </a:r>
          </a:p>
        </p:txBody>
      </p:sp>
      <p:cxnSp>
        <p:nvCxnSpPr>
          <p:cNvPr id="20" name="Straight Connector 19">
            <a:extLst>
              <a:ext uri="{FF2B5EF4-FFF2-40B4-BE49-F238E27FC236}">
                <a16:creationId xmlns:a16="http://schemas.microsoft.com/office/drawing/2014/main" id="{CB045B7B-1D85-5C66-71F7-7FCA25DB6137}"/>
              </a:ext>
            </a:extLst>
          </p:cNvPr>
          <p:cNvCxnSpPr>
            <a:cxnSpLocks/>
          </p:cNvCxnSpPr>
          <p:nvPr/>
        </p:nvCxnSpPr>
        <p:spPr>
          <a:xfrm>
            <a:off x="127000" y="1380182"/>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AEEFE40-50BC-0441-1422-593DD253BBAB}"/>
              </a:ext>
            </a:extLst>
          </p:cNvPr>
          <p:cNvCxnSpPr>
            <a:cxnSpLocks/>
          </p:cNvCxnSpPr>
          <p:nvPr/>
        </p:nvCxnSpPr>
        <p:spPr>
          <a:xfrm>
            <a:off x="126207" y="1899296"/>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TextBox 27">
            <a:hlinkClick r:id="rId10" action="ppaction://hlinksldjump"/>
            <a:extLst>
              <a:ext uri="{FF2B5EF4-FFF2-40B4-BE49-F238E27FC236}">
                <a16:creationId xmlns:a16="http://schemas.microsoft.com/office/drawing/2014/main" id="{B61BF42E-F21F-1D46-DB13-2282ED33A229}"/>
              </a:ext>
            </a:extLst>
          </p:cNvPr>
          <p:cNvSpPr txBox="1"/>
          <p:nvPr/>
        </p:nvSpPr>
        <p:spPr>
          <a:xfrm>
            <a:off x="126202" y="2199735"/>
            <a:ext cx="1295400" cy="261610"/>
          </a:xfrm>
          <a:prstGeom prst="rect">
            <a:avLst/>
          </a:prstGeom>
          <a:noFill/>
        </p:spPr>
        <p:txBody>
          <a:bodyPr wrap="square" rtlCol="0">
            <a:spAutoFit/>
          </a:bodyPr>
          <a:lstStyle/>
          <a:p>
            <a:r>
              <a:rPr lang="en-GB" sz="1100">
                <a:solidFill>
                  <a:schemeClr val="bg1"/>
                </a:solidFill>
                <a:latin typeface="Tenorite" panose="00000500000000000000" pitchFamily="2" charset="0"/>
                <a:cs typeface="Arial" panose="020B0604020202020204" pitchFamily="34" charset="0"/>
              </a:rPr>
              <a:t>NGSE Strategy</a:t>
            </a:r>
          </a:p>
        </p:txBody>
      </p:sp>
      <p:sp>
        <p:nvSpPr>
          <p:cNvPr id="10" name="TextBox 9">
            <a:extLst>
              <a:ext uri="{FF2B5EF4-FFF2-40B4-BE49-F238E27FC236}">
                <a16:creationId xmlns:a16="http://schemas.microsoft.com/office/drawing/2014/main" id="{79755BF5-1AE1-8526-608B-65144D52D209}"/>
              </a:ext>
            </a:extLst>
          </p:cNvPr>
          <p:cNvSpPr txBox="1"/>
          <p:nvPr/>
        </p:nvSpPr>
        <p:spPr>
          <a:xfrm>
            <a:off x="-8743" y="68468"/>
            <a:ext cx="1468322" cy="830997"/>
          </a:xfrm>
          <a:prstGeom prst="rect">
            <a:avLst/>
          </a:prstGeom>
          <a:noFill/>
        </p:spPr>
        <p:txBody>
          <a:bodyPr wrap="square" rtlCol="0">
            <a:spAutoFit/>
          </a:bodyPr>
          <a:lstStyle/>
          <a:p>
            <a:r>
              <a:rPr lang="en-GB" sz="1200" b="1">
                <a:solidFill>
                  <a:schemeClr val="bg1"/>
                </a:solidFill>
                <a:latin typeface="Tenorite" panose="00000500000000000000" pitchFamily="2" charset="0"/>
                <a:cs typeface="Arial" panose="020B0604020202020204" pitchFamily="34" charset="0"/>
              </a:rPr>
              <a:t>NEC Industry Exercise Fahrenheit </a:t>
            </a:r>
            <a:r>
              <a:rPr lang="en-GB" sz="1200" b="1">
                <a:solidFill>
                  <a:schemeClr val="bg1">
                    <a:lumMod val="75000"/>
                  </a:schemeClr>
                </a:solidFill>
                <a:latin typeface="Tenorite" panose="00000500000000000000" pitchFamily="2" charset="0"/>
                <a:cs typeface="Arial" panose="020B0604020202020204" pitchFamily="34" charset="0"/>
              </a:rPr>
              <a:t>2024 Post Exercise Report  </a:t>
            </a:r>
          </a:p>
        </p:txBody>
      </p:sp>
      <p:sp>
        <p:nvSpPr>
          <p:cNvPr id="11" name="TextBox 10">
            <a:hlinkClick r:id="rId11" action="ppaction://hlinksldjump"/>
            <a:extLst>
              <a:ext uri="{FF2B5EF4-FFF2-40B4-BE49-F238E27FC236}">
                <a16:creationId xmlns:a16="http://schemas.microsoft.com/office/drawing/2014/main" id="{C3BCF187-292C-1C76-152A-287F33A7850D}"/>
              </a:ext>
            </a:extLst>
          </p:cNvPr>
          <p:cNvSpPr txBox="1"/>
          <p:nvPr/>
        </p:nvSpPr>
        <p:spPr>
          <a:xfrm>
            <a:off x="38100" y="4639813"/>
            <a:ext cx="1193800" cy="461665"/>
          </a:xfrm>
          <a:prstGeom prst="rect">
            <a:avLst/>
          </a:prstGeom>
          <a:noFill/>
        </p:spPr>
        <p:txBody>
          <a:bodyPr wrap="square" rtlCol="0">
            <a:spAutoFit/>
          </a:bodyPr>
          <a:lstStyle>
            <a:defPPr>
              <a:defRPr lang="en-US"/>
            </a:defPPr>
            <a:lvl1pPr>
              <a:defRPr sz="1200">
                <a:solidFill>
                  <a:schemeClr val="bg1"/>
                </a:solidFill>
                <a:latin typeface="Tenorite" panose="00000500000000000000" pitchFamily="2" charset="0"/>
                <a:cs typeface="Arial" panose="020B0604020202020204" pitchFamily="34" charset="0"/>
              </a:defRPr>
            </a:lvl1pPr>
          </a:lstStyle>
          <a:p>
            <a:r>
              <a:rPr lang="en-GB"/>
              <a:t>Learning Points&gt;</a:t>
            </a:r>
          </a:p>
        </p:txBody>
      </p:sp>
      <p:sp>
        <p:nvSpPr>
          <p:cNvPr id="12" name="TextBox 11">
            <a:hlinkClick r:id="rId12" action="ppaction://hlinksldjump"/>
            <a:extLst>
              <a:ext uri="{FF2B5EF4-FFF2-40B4-BE49-F238E27FC236}">
                <a16:creationId xmlns:a16="http://schemas.microsoft.com/office/drawing/2014/main" id="{A5DFDE37-9D30-94CC-58E7-A51C37CA83BF}"/>
              </a:ext>
            </a:extLst>
          </p:cNvPr>
          <p:cNvSpPr txBox="1"/>
          <p:nvPr/>
        </p:nvSpPr>
        <p:spPr>
          <a:xfrm>
            <a:off x="38100" y="5606283"/>
            <a:ext cx="1193800" cy="276999"/>
          </a:xfrm>
          <a:prstGeom prst="rect">
            <a:avLst/>
          </a:prstGeom>
          <a:noFill/>
        </p:spPr>
        <p:txBody>
          <a:bodyPr wrap="square" rtlCol="0">
            <a:spAutoFit/>
          </a:bodyPr>
          <a:lstStyle/>
          <a:p>
            <a:r>
              <a:rPr lang="en-GB" sz="1200">
                <a:solidFill>
                  <a:schemeClr val="bg1"/>
                </a:solidFill>
                <a:latin typeface="Tenorite" panose="00000500000000000000" pitchFamily="2" charset="0"/>
                <a:cs typeface="Arial" panose="020B0604020202020204" pitchFamily="34" charset="0"/>
              </a:rPr>
              <a:t>Appendices &gt;</a:t>
            </a:r>
          </a:p>
        </p:txBody>
      </p:sp>
      <p:cxnSp>
        <p:nvCxnSpPr>
          <p:cNvPr id="13" name="Straight Connector 12">
            <a:extLst>
              <a:ext uri="{FF2B5EF4-FFF2-40B4-BE49-F238E27FC236}">
                <a16:creationId xmlns:a16="http://schemas.microsoft.com/office/drawing/2014/main" id="{DF8DF5AB-81D1-224E-6FB8-983450E18517}"/>
              </a:ext>
            </a:extLst>
          </p:cNvPr>
          <p:cNvCxnSpPr>
            <a:cxnSpLocks/>
          </p:cNvCxnSpPr>
          <p:nvPr/>
        </p:nvCxnSpPr>
        <p:spPr>
          <a:xfrm>
            <a:off x="126203" y="4621660"/>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AE9C3B3-CBA4-E2B6-84F7-8BA65D6A79A6}"/>
              </a:ext>
            </a:extLst>
          </p:cNvPr>
          <p:cNvCxnSpPr>
            <a:cxnSpLocks/>
          </p:cNvCxnSpPr>
          <p:nvPr/>
        </p:nvCxnSpPr>
        <p:spPr>
          <a:xfrm>
            <a:off x="111533" y="5595537"/>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559BC21-EB01-BF8E-8413-C9C8F863FB76}"/>
              </a:ext>
            </a:extLst>
          </p:cNvPr>
          <p:cNvCxnSpPr>
            <a:cxnSpLocks/>
          </p:cNvCxnSpPr>
          <p:nvPr/>
        </p:nvCxnSpPr>
        <p:spPr>
          <a:xfrm>
            <a:off x="126203" y="5886635"/>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TextBox 35">
            <a:hlinkClick r:id="rId13" action="ppaction://hlinksldjump"/>
            <a:extLst>
              <a:ext uri="{FF2B5EF4-FFF2-40B4-BE49-F238E27FC236}">
                <a16:creationId xmlns:a16="http://schemas.microsoft.com/office/drawing/2014/main" id="{F45A4279-1F0F-1390-AFD7-80054E5A9758}"/>
              </a:ext>
            </a:extLst>
          </p:cNvPr>
          <p:cNvSpPr txBox="1"/>
          <p:nvPr/>
        </p:nvSpPr>
        <p:spPr>
          <a:xfrm>
            <a:off x="38100" y="5127751"/>
            <a:ext cx="1375161" cy="461665"/>
          </a:xfrm>
          <a:prstGeom prst="rect">
            <a:avLst/>
          </a:prstGeom>
          <a:solidFill>
            <a:schemeClr val="accent6">
              <a:lumMod val="60000"/>
              <a:lumOff val="40000"/>
            </a:schemeClr>
          </a:solidFill>
        </p:spPr>
        <p:txBody>
          <a:bodyPr wrap="square" rtlCol="0">
            <a:spAutoFit/>
          </a:bodyPr>
          <a:lstStyle>
            <a:defPPr>
              <a:defRPr lang="en-US"/>
            </a:defPPr>
            <a:lvl1pPr>
              <a:defRPr sz="1200">
                <a:solidFill>
                  <a:schemeClr val="bg1"/>
                </a:solidFill>
                <a:latin typeface="Tenorite" panose="00000500000000000000" pitchFamily="2" charset="0"/>
                <a:cs typeface="Arial" panose="020B0604020202020204" pitchFamily="34" charset="0"/>
              </a:defRPr>
            </a:lvl1pPr>
          </a:lstStyle>
          <a:p>
            <a:r>
              <a:rPr lang="en-GB"/>
              <a:t>Progress since 2023 Ex Everest &gt;  </a:t>
            </a:r>
          </a:p>
        </p:txBody>
      </p:sp>
      <p:cxnSp>
        <p:nvCxnSpPr>
          <p:cNvPr id="37" name="Straight Connector 36">
            <a:extLst>
              <a:ext uri="{FF2B5EF4-FFF2-40B4-BE49-F238E27FC236}">
                <a16:creationId xmlns:a16="http://schemas.microsoft.com/office/drawing/2014/main" id="{88645406-FD6F-9BC6-3A68-18C2397371BE}"/>
              </a:ext>
            </a:extLst>
          </p:cNvPr>
          <p:cNvCxnSpPr>
            <a:cxnSpLocks/>
          </p:cNvCxnSpPr>
          <p:nvPr/>
        </p:nvCxnSpPr>
        <p:spPr>
          <a:xfrm>
            <a:off x="107995" y="5111816"/>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1DDC934-A886-B4BE-6A37-21E814DDC031}"/>
              </a:ext>
            </a:extLst>
          </p:cNvPr>
          <p:cNvCxnSpPr>
            <a:cxnSpLocks/>
          </p:cNvCxnSpPr>
          <p:nvPr/>
        </p:nvCxnSpPr>
        <p:spPr>
          <a:xfrm>
            <a:off x="126203" y="5886635"/>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39" name="Graphic 38" descr="Books with solid fill">
            <a:hlinkClick r:id="rId14" action="ppaction://hlinksldjump"/>
            <a:extLst>
              <a:ext uri="{FF2B5EF4-FFF2-40B4-BE49-F238E27FC236}">
                <a16:creationId xmlns:a16="http://schemas.microsoft.com/office/drawing/2014/main" id="{A541289B-1400-EAB0-C5F8-F7EA1E7566D0}"/>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04085" y="6483657"/>
            <a:ext cx="288000" cy="288000"/>
          </a:xfrm>
          <a:prstGeom prst="rect">
            <a:avLst/>
          </a:prstGeom>
        </p:spPr>
      </p:pic>
      <p:pic>
        <p:nvPicPr>
          <p:cNvPr id="40" name="Graphic 39" descr="Circle with left arrow outline">
            <a:hlinkClick r:id="" action="ppaction://hlinkshowjump?jump=nextslide"/>
            <a:extLst>
              <a:ext uri="{FF2B5EF4-FFF2-40B4-BE49-F238E27FC236}">
                <a16:creationId xmlns:a16="http://schemas.microsoft.com/office/drawing/2014/main" id="{3A36C7CF-7D53-3292-9DAE-3C63B365977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079555" y="6477050"/>
            <a:ext cx="288000" cy="288000"/>
          </a:xfrm>
          <a:prstGeom prst="rect">
            <a:avLst/>
          </a:prstGeom>
        </p:spPr>
      </p:pic>
      <p:pic>
        <p:nvPicPr>
          <p:cNvPr id="41" name="Graphic 40" descr="Home with solid fill">
            <a:hlinkClick r:id="rId19" action="ppaction://hlinksldjump"/>
            <a:extLst>
              <a:ext uri="{FF2B5EF4-FFF2-40B4-BE49-F238E27FC236}">
                <a16:creationId xmlns:a16="http://schemas.microsoft.com/office/drawing/2014/main" id="{5EC39002-1C5D-9E2B-6E00-E53984DCAEE4}"/>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69310" y="6483657"/>
            <a:ext cx="288000" cy="288000"/>
          </a:xfrm>
          <a:prstGeom prst="rect">
            <a:avLst/>
          </a:prstGeom>
        </p:spPr>
      </p:pic>
      <p:pic>
        <p:nvPicPr>
          <p:cNvPr id="42" name="Graphic 41" descr="Circle with left arrow outline">
            <a:hlinkClick r:id="" action="ppaction://hlinkshowjump?jump=previousslide"/>
            <a:extLst>
              <a:ext uri="{FF2B5EF4-FFF2-40B4-BE49-F238E27FC236}">
                <a16:creationId xmlns:a16="http://schemas.microsoft.com/office/drawing/2014/main" id="{5C15250D-DBF3-1277-0248-9401171D8075}"/>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rot="10800000">
            <a:off x="741098" y="6477151"/>
            <a:ext cx="288000" cy="288000"/>
          </a:xfrm>
          <a:prstGeom prst="rect">
            <a:avLst/>
          </a:prstGeom>
        </p:spPr>
      </p:pic>
    </p:spTree>
    <p:extLst>
      <p:ext uri="{BB962C8B-B14F-4D97-AF65-F5344CB8AC3E}">
        <p14:creationId xmlns:p14="http://schemas.microsoft.com/office/powerpoint/2010/main" val="11930373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D6E1D-28A8-4015-8CBB-1A73349B26B9}"/>
              </a:ext>
            </a:extLst>
          </p:cNvPr>
          <p:cNvSpPr>
            <a:spLocks noGrp="1"/>
          </p:cNvSpPr>
          <p:nvPr>
            <p:ph type="title" idx="4294967295"/>
          </p:nvPr>
        </p:nvSpPr>
        <p:spPr>
          <a:xfrm>
            <a:off x="1676400" y="-75765"/>
            <a:ext cx="8394700" cy="1325563"/>
          </a:xfrm>
        </p:spPr>
        <p:txBody>
          <a:bodyPr>
            <a:normAutofit/>
          </a:bodyPr>
          <a:lstStyle/>
          <a:p>
            <a:r>
              <a:rPr lang="en-GB" sz="3200" b="1">
                <a:solidFill>
                  <a:schemeClr val="tx1">
                    <a:lumMod val="65000"/>
                    <a:lumOff val="35000"/>
                  </a:schemeClr>
                </a:solidFill>
                <a:latin typeface="Tenorite" panose="00000500000000000000" pitchFamily="2" charset="0"/>
                <a:cs typeface="Arial" panose="020B0604020202020204" pitchFamily="34" charset="0"/>
              </a:rPr>
              <a:t>Progress Since Exercise ‘Everest’ (2023)</a:t>
            </a:r>
          </a:p>
        </p:txBody>
      </p:sp>
      <p:graphicFrame>
        <p:nvGraphicFramePr>
          <p:cNvPr id="50" name="Table 49">
            <a:extLst>
              <a:ext uri="{FF2B5EF4-FFF2-40B4-BE49-F238E27FC236}">
                <a16:creationId xmlns:a16="http://schemas.microsoft.com/office/drawing/2014/main" id="{65AD90FB-6CF3-4A38-B552-4EACF56E84FC}"/>
              </a:ext>
            </a:extLst>
          </p:cNvPr>
          <p:cNvGraphicFramePr>
            <a:graphicFrameLocks noGrp="1"/>
          </p:cNvGraphicFramePr>
          <p:nvPr>
            <p:extLst>
              <p:ext uri="{D42A27DB-BD31-4B8C-83A1-F6EECF244321}">
                <p14:modId xmlns:p14="http://schemas.microsoft.com/office/powerpoint/2010/main" val="1600557164"/>
              </p:ext>
            </p:extLst>
          </p:nvPr>
        </p:nvGraphicFramePr>
        <p:xfrm>
          <a:off x="1794753" y="1090102"/>
          <a:ext cx="10080000" cy="4861013"/>
        </p:xfrm>
        <a:graphic>
          <a:graphicData uri="http://schemas.openxmlformats.org/drawingml/2006/table">
            <a:tbl>
              <a:tblPr>
                <a:tableStyleId>{16D9F66E-5EB9-4882-86FB-DCBF35E3C3E4}</a:tableStyleId>
              </a:tblPr>
              <a:tblGrid>
                <a:gridCol w="3020078">
                  <a:extLst>
                    <a:ext uri="{9D8B030D-6E8A-4147-A177-3AD203B41FA5}">
                      <a16:colId xmlns:a16="http://schemas.microsoft.com/office/drawing/2014/main" val="578829895"/>
                    </a:ext>
                  </a:extLst>
                </a:gridCol>
                <a:gridCol w="5491053">
                  <a:extLst>
                    <a:ext uri="{9D8B030D-6E8A-4147-A177-3AD203B41FA5}">
                      <a16:colId xmlns:a16="http://schemas.microsoft.com/office/drawing/2014/main" val="2182735704"/>
                    </a:ext>
                  </a:extLst>
                </a:gridCol>
                <a:gridCol w="1568869">
                  <a:extLst>
                    <a:ext uri="{9D8B030D-6E8A-4147-A177-3AD203B41FA5}">
                      <a16:colId xmlns:a16="http://schemas.microsoft.com/office/drawing/2014/main" val="2044828902"/>
                    </a:ext>
                  </a:extLst>
                </a:gridCol>
              </a:tblGrid>
              <a:tr h="282974">
                <a:tc>
                  <a:txBody>
                    <a:bodyPr/>
                    <a:lstStyle/>
                    <a:p>
                      <a:pPr algn="l" rtl="0" fontAlgn="base"/>
                      <a:r>
                        <a:rPr lang="en-GB" sz="1100" b="1" kern="1200">
                          <a:solidFill>
                            <a:schemeClr val="bg1"/>
                          </a:solidFill>
                          <a:effectLst/>
                          <a:latin typeface="Tenorite" panose="00000500000000000000" pitchFamily="2" charset="0"/>
                          <a:cs typeface="Arial" panose="020B0604020202020204" pitchFamily="34" charset="0"/>
                        </a:rPr>
                        <a:t>Learning Points From Exercise Everest</a:t>
                      </a:r>
                      <a:endParaRPr lang="en-GB" sz="1100" b="1" i="0">
                        <a:solidFill>
                          <a:schemeClr val="bg1"/>
                        </a:solidFill>
                        <a:effectLst/>
                        <a:latin typeface="Tenorite" panose="00000500000000000000" pitchFamily="2"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algn="l" rtl="0" fontAlgn="base"/>
                      <a:r>
                        <a:rPr lang="en-GB" sz="1100" b="1" kern="1200">
                          <a:solidFill>
                            <a:schemeClr val="bg1"/>
                          </a:solidFill>
                          <a:effectLst/>
                          <a:latin typeface="Tenorite" panose="00000500000000000000" pitchFamily="2" charset="0"/>
                          <a:cs typeface="Arial" panose="020B0604020202020204" pitchFamily="34" charset="0"/>
                        </a:rPr>
                        <a:t>Progress</a:t>
                      </a:r>
                      <a:endParaRPr lang="en-GB" sz="1100" b="1" i="0">
                        <a:solidFill>
                          <a:schemeClr val="bg1"/>
                        </a:solidFill>
                        <a:effectLst/>
                        <a:latin typeface="Tenorite" panose="00000500000000000000" pitchFamily="2"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algn="l" rtl="0" fontAlgn="base"/>
                      <a:r>
                        <a:rPr lang="en-GB" sz="1100" b="1">
                          <a:solidFill>
                            <a:schemeClr val="bg1"/>
                          </a:solidFill>
                          <a:effectLst/>
                          <a:latin typeface="Tenorite" panose="00000500000000000000" pitchFamily="2" charset="0"/>
                          <a:cs typeface="Arial" panose="020B0604020202020204" pitchFamily="34" charset="0"/>
                        </a:rPr>
                        <a:t>Status</a:t>
                      </a:r>
                      <a:endParaRPr lang="en-GB" sz="1100" b="1" i="0">
                        <a:solidFill>
                          <a:schemeClr val="bg1"/>
                        </a:solidFill>
                        <a:effectLst/>
                        <a:latin typeface="Tenorite" panose="00000500000000000000" pitchFamily="2"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2747827926"/>
                  </a:ext>
                </a:extLst>
              </a:tr>
              <a:tr h="222753">
                <a:tc gridSpan="3">
                  <a:txBody>
                    <a:bodyPr/>
                    <a:lstStyle/>
                    <a:p>
                      <a:pPr algn="l" rtl="0" fontAlgn="base"/>
                      <a:r>
                        <a:rPr lang="en-GB" sz="1100" b="1" i="0">
                          <a:solidFill>
                            <a:schemeClr val="bg1"/>
                          </a:solidFill>
                          <a:effectLst/>
                          <a:latin typeface="Tenorite" panose="00000500000000000000" pitchFamily="2" charset="0"/>
                          <a:cs typeface="Arial" panose="020B0604020202020204" pitchFamily="34" charset="0"/>
                        </a:rPr>
                        <a:t>Public Communications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hMerge="1">
                  <a:txBody>
                    <a:bodyPr/>
                    <a:lstStyle/>
                    <a:p>
                      <a:endParaRPr lang="en-GB"/>
                    </a:p>
                  </a:txBody>
                  <a:tcPr/>
                </a:tc>
                <a:tc hMerge="1">
                  <a:txBody>
                    <a:bodyPr/>
                    <a:lstStyle/>
                    <a:p>
                      <a:pPr algn="l" rtl="0" fontAlgn="base"/>
                      <a:endParaRPr lang="en-GB" sz="900" b="1" i="0">
                        <a:solidFill>
                          <a:schemeClr val="bg1"/>
                        </a:solidFill>
                        <a:effectLst/>
                        <a:latin typeface="Arial" panose="020B0604020202020204" pitchFamily="34" charset="0"/>
                        <a:cs typeface="Arial" panose="020B0604020202020204" pitchFamily="34" charset="0"/>
                      </a:endParaRPr>
                    </a:p>
                  </a:txBody>
                  <a:tcPr anchor="ctr">
                    <a:solidFill>
                      <a:srgbClr val="00857A"/>
                    </a:solidFill>
                  </a:tcPr>
                </a:tc>
                <a:extLst>
                  <a:ext uri="{0D108BD9-81ED-4DB2-BD59-A6C34878D82A}">
                    <a16:rowId xmlns:a16="http://schemas.microsoft.com/office/drawing/2014/main" val="4124075057"/>
                  </a:ext>
                </a:extLst>
              </a:tr>
              <a:tr h="1100663">
                <a:tc>
                  <a:txBody>
                    <a:bodyPr/>
                    <a:lstStyle/>
                    <a:p>
                      <a:pPr marL="0" marR="0" lvl="0" indent="0" algn="l" defTabSz="914400" rtl="0" eaLnBrk="1" fontAlgn="base" latinLnBrk="0" hangingPunct="1">
                        <a:lnSpc>
                          <a:spcPct val="100000"/>
                        </a:lnSpc>
                        <a:spcBef>
                          <a:spcPts val="0"/>
                        </a:spcBef>
                        <a:spcAft>
                          <a:spcPts val="0"/>
                        </a:spcAft>
                        <a:buClrTx/>
                        <a:buSzTx/>
                        <a:buFont typeface="+mj-lt"/>
                        <a:buNone/>
                        <a:tabLst/>
                        <a:defRPr/>
                      </a:pPr>
                      <a:r>
                        <a:rPr lang="en-GB" sz="1200" kern="1200">
                          <a:solidFill>
                            <a:srgbClr val="66666A"/>
                          </a:solidFill>
                          <a:effectLst/>
                          <a:latin typeface="Tenorite" panose="00000500000000000000" pitchFamily="2" charset="0"/>
                          <a:ea typeface="+mn-ea"/>
                          <a:cs typeface="Arial" panose="020B0604020202020204" pitchFamily="34" charset="0"/>
                        </a:rPr>
                        <a:t>18. The modernised Public Appeals process now requires embedding, with a view to assuring full clarity in the messaging and the undertaking of consumer testing.</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lvl="0" indent="0" algn="l" defTabSz="914400" rtl="0" eaLnBrk="1" fontAlgn="base" latinLnBrk="0" hangingPunct="1">
                        <a:lnSpc>
                          <a:spcPct val="100000"/>
                        </a:lnSpc>
                        <a:spcBef>
                          <a:spcPts val="0"/>
                        </a:spcBef>
                        <a:spcAft>
                          <a:spcPts val="0"/>
                        </a:spcAft>
                        <a:buClrTx/>
                        <a:buSzTx/>
                        <a:buFont typeface="+mj-lt"/>
                        <a:buNone/>
                        <a:tabLst/>
                        <a:defRPr/>
                      </a:pPr>
                      <a:r>
                        <a:rPr lang="en-GB" sz="1200">
                          <a:solidFill>
                            <a:srgbClr val="66666A"/>
                          </a:solidFill>
                          <a:latin typeface="Tenorite" panose="00000500000000000000" pitchFamily="2" charset="0"/>
                          <a:cs typeface="Arial"/>
                        </a:rPr>
                        <a:t>In January ‘24 the NEC created a Public Appeals Policy to bring clarity to how and when they will issue a public appeal and to Direct Gas Transporters to author their own Public Appeal Procedure (NGT) or Plan (GDNs). This clarity has enabled increased engagement in this area which led to a full simulation of the issue of a public appeal during Exercise Fahrenheit.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a:solidFill>
                            <a:srgbClr val="00B050"/>
                          </a:solidFill>
                          <a:effectLst/>
                          <a:latin typeface="Tenorite" panose="00000500000000000000" pitchFamily="2" charset="0"/>
                          <a:cs typeface="Arial" panose="020B0604020202020204" pitchFamily="34" charset="0"/>
                        </a:rPr>
                        <a:t>Complete</a:t>
                      </a:r>
                      <a:endParaRPr lang="en-GB" sz="1200" kern="1200">
                        <a:solidFill>
                          <a:schemeClr val="dk1"/>
                        </a:solidFill>
                        <a:effectLst/>
                        <a:latin typeface="Tenorite" panose="00000500000000000000" pitchFamily="2"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083940120"/>
                  </a:ext>
                </a:extLst>
              </a:tr>
              <a:tr h="1572376">
                <a:tc>
                  <a:txBody>
                    <a:bodyPr/>
                    <a:lstStyle/>
                    <a:p>
                      <a:pPr marL="0" marR="0" lvl="0" indent="0" algn="l" defTabSz="914400" rtl="0" eaLnBrk="1" fontAlgn="base" latinLnBrk="0" hangingPunct="1">
                        <a:lnSpc>
                          <a:spcPct val="100000"/>
                        </a:lnSpc>
                        <a:spcBef>
                          <a:spcPts val="0"/>
                        </a:spcBef>
                        <a:spcAft>
                          <a:spcPts val="0"/>
                        </a:spcAft>
                        <a:buClrTx/>
                        <a:buSzTx/>
                        <a:buFont typeface="+mj-lt"/>
                        <a:buNone/>
                        <a:tabLst/>
                        <a:defRPr/>
                      </a:pPr>
                      <a:r>
                        <a:rPr lang="en-GB" sz="1200" kern="1200">
                          <a:solidFill>
                            <a:srgbClr val="66666A"/>
                          </a:solidFill>
                          <a:effectLst/>
                          <a:latin typeface="Tenorite" panose="00000500000000000000" pitchFamily="2" charset="0"/>
                          <a:ea typeface="+mn-ea"/>
                          <a:cs typeface="Arial" panose="020B0604020202020204" pitchFamily="34" charset="0"/>
                        </a:rPr>
                        <a:t>19. There remains a pressing requirement to complete the development of information graphics and media lines, which includes consumer advice which is cognisant of ‘whole energy system’ impact. This should be supported by the population of the gas pages of the ‘UK Energy Outage’ website.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l" defTabSz="914400" rtl="0" eaLnBrk="1" fontAlgn="base" latinLnBrk="0" hangingPunct="1">
                        <a:lnSpc>
                          <a:spcPct val="100000"/>
                        </a:lnSpc>
                        <a:spcBef>
                          <a:spcPts val="0"/>
                        </a:spcBef>
                        <a:spcAft>
                          <a:spcPts val="0"/>
                        </a:spcAft>
                        <a:buClrTx/>
                        <a:buSzTx/>
                        <a:buFont typeface="+mj-lt"/>
                        <a:buNone/>
                        <a:tabLst/>
                        <a:defRPr/>
                      </a:pPr>
                      <a:endParaRPr lang="en-GB" sz="1200" kern="1200">
                        <a:solidFill>
                          <a:schemeClr val="dk1"/>
                        </a:solidFill>
                        <a:effectLst/>
                        <a:latin typeface="Tenorite" panose="00000500000000000000" pitchFamily="2"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a:solidFill>
                            <a:srgbClr val="00B050"/>
                          </a:solidFill>
                          <a:effectLst/>
                          <a:latin typeface="Tenorite" panose="00000500000000000000" pitchFamily="2" charset="0"/>
                          <a:cs typeface="Arial" panose="020B0604020202020204" pitchFamily="34" charset="0"/>
                        </a:rPr>
                        <a:t>Complete</a:t>
                      </a:r>
                      <a:endParaRPr lang="en-GB" sz="1200" kern="1200">
                        <a:solidFill>
                          <a:schemeClr val="dk1"/>
                        </a:solidFill>
                        <a:effectLst/>
                        <a:latin typeface="Tenorite" panose="00000500000000000000" pitchFamily="2"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744251170"/>
                  </a:ext>
                </a:extLst>
              </a:tr>
              <a:tr h="1572376">
                <a:tc>
                  <a:txBody>
                    <a:bodyPr/>
                    <a:lstStyle/>
                    <a:p>
                      <a:pPr marL="0" marR="0" lvl="0" indent="0" algn="l" defTabSz="914400" rtl="0" eaLnBrk="1" fontAlgn="base" latinLnBrk="0" hangingPunct="1">
                        <a:lnSpc>
                          <a:spcPct val="100000"/>
                        </a:lnSpc>
                        <a:spcBef>
                          <a:spcPts val="0"/>
                        </a:spcBef>
                        <a:spcAft>
                          <a:spcPts val="0"/>
                        </a:spcAft>
                        <a:buClrTx/>
                        <a:buSzTx/>
                        <a:buFont typeface="+mj-lt"/>
                        <a:buNone/>
                        <a:tabLst/>
                        <a:defRPr/>
                      </a:pPr>
                      <a:r>
                        <a:rPr lang="en-GB" sz="1200" kern="1200">
                          <a:solidFill>
                            <a:srgbClr val="66666A"/>
                          </a:solidFill>
                          <a:effectLst/>
                          <a:latin typeface="Tenorite" panose="00000500000000000000" pitchFamily="2" charset="0"/>
                          <a:ea typeface="+mn-ea"/>
                          <a:cs typeface="Arial" panose="020B0604020202020204" pitchFamily="34" charset="0"/>
                        </a:rPr>
                        <a:t>20. It is still recommended that Communication Teams undertake standalone exercises to improve and refine the outcomes of these learning points, alongside other CTG work scopes, to mature organisational learning outside of the NEC Industry Exercise [The Communications Task Group has scheduled such events for January and March 2024].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base" latinLnBrk="0" hangingPunct="1">
                        <a:lnSpc>
                          <a:spcPct val="100000"/>
                        </a:lnSpc>
                        <a:spcBef>
                          <a:spcPts val="0"/>
                        </a:spcBef>
                        <a:spcAft>
                          <a:spcPts val="0"/>
                        </a:spcAft>
                        <a:buClrTx/>
                        <a:buSzTx/>
                        <a:buFont typeface="+mj-lt"/>
                        <a:buNone/>
                        <a:tabLst/>
                        <a:defRPr/>
                      </a:pPr>
                      <a:r>
                        <a:rPr lang="en-GB" sz="1200" kern="1200">
                          <a:solidFill>
                            <a:srgbClr val="66666A"/>
                          </a:solidFill>
                          <a:effectLst/>
                          <a:latin typeface="Tenorite" panose="00000500000000000000" pitchFamily="2" charset="0"/>
                          <a:ea typeface="+mn-ea"/>
                          <a:cs typeface="Arial" panose="020B0604020202020204" pitchFamily="34" charset="0"/>
                        </a:rPr>
                        <a:t>A Communications Task Group exercise was undertaken on 16</a:t>
                      </a:r>
                      <a:r>
                        <a:rPr lang="en-GB" sz="1200" kern="1200" baseline="30000">
                          <a:solidFill>
                            <a:srgbClr val="66666A"/>
                          </a:solidFill>
                          <a:effectLst/>
                          <a:latin typeface="Tenorite" panose="00000500000000000000" pitchFamily="2" charset="0"/>
                          <a:ea typeface="+mn-ea"/>
                          <a:cs typeface="Arial" panose="020B0604020202020204" pitchFamily="34" charset="0"/>
                        </a:rPr>
                        <a:t>th</a:t>
                      </a:r>
                      <a:r>
                        <a:rPr lang="en-GB" sz="1200" kern="1200">
                          <a:solidFill>
                            <a:srgbClr val="66666A"/>
                          </a:solidFill>
                          <a:effectLst/>
                          <a:latin typeface="Tenorite" panose="00000500000000000000" pitchFamily="2" charset="0"/>
                          <a:ea typeface="+mn-ea"/>
                          <a:cs typeface="Arial" panose="020B0604020202020204" pitchFamily="34" charset="0"/>
                        </a:rPr>
                        <a:t> May .</a:t>
                      </a:r>
                    </a:p>
                    <a:p>
                      <a:pPr marL="0" marR="0" lvl="0" indent="0" algn="l" defTabSz="914400" rtl="0" eaLnBrk="1" fontAlgn="base" latinLnBrk="0" hangingPunct="1">
                        <a:lnSpc>
                          <a:spcPct val="100000"/>
                        </a:lnSpc>
                        <a:spcBef>
                          <a:spcPts val="0"/>
                        </a:spcBef>
                        <a:spcAft>
                          <a:spcPts val="0"/>
                        </a:spcAft>
                        <a:buClrTx/>
                        <a:buSzTx/>
                        <a:buFont typeface="+mj-lt"/>
                        <a:buNone/>
                        <a:tabLst/>
                        <a:defRPr/>
                      </a:pPr>
                      <a:r>
                        <a:rPr lang="en-GB" sz="1200" kern="1200">
                          <a:solidFill>
                            <a:srgbClr val="66666A"/>
                          </a:solidFill>
                          <a:effectLst/>
                          <a:latin typeface="Tenorite" panose="00000500000000000000" pitchFamily="2" charset="0"/>
                          <a:ea typeface="+mn-ea"/>
                          <a:cs typeface="Arial" panose="020B0604020202020204" pitchFamily="34" charset="0"/>
                        </a:rPr>
                        <a:t>A further exercise is planned 19</a:t>
                      </a:r>
                      <a:r>
                        <a:rPr lang="en-GB" sz="1200" kern="1200" baseline="30000">
                          <a:solidFill>
                            <a:srgbClr val="66666A"/>
                          </a:solidFill>
                          <a:effectLst/>
                          <a:latin typeface="Tenorite" panose="00000500000000000000" pitchFamily="2" charset="0"/>
                          <a:ea typeface="+mn-ea"/>
                          <a:cs typeface="Arial" panose="020B0604020202020204" pitchFamily="34" charset="0"/>
                        </a:rPr>
                        <a:t>th</a:t>
                      </a:r>
                      <a:r>
                        <a:rPr lang="en-GB" sz="1200" kern="1200">
                          <a:solidFill>
                            <a:srgbClr val="66666A"/>
                          </a:solidFill>
                          <a:effectLst/>
                          <a:latin typeface="Tenorite" panose="00000500000000000000" pitchFamily="2" charset="0"/>
                          <a:ea typeface="+mn-ea"/>
                          <a:cs typeface="Arial" panose="020B0604020202020204" pitchFamily="34" charset="0"/>
                        </a:rPr>
                        <a:t> November ’24, per the narrative in this report on the introduction of FEN.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a:solidFill>
                            <a:srgbClr val="00B050"/>
                          </a:solidFill>
                          <a:effectLst/>
                          <a:latin typeface="Tenorite" panose="00000500000000000000" pitchFamily="2" charset="0"/>
                          <a:cs typeface="Arial" panose="020B0604020202020204" pitchFamily="34" charset="0"/>
                        </a:rPr>
                        <a:t>Complete</a:t>
                      </a:r>
                      <a:endParaRPr lang="en-GB" sz="1200" kern="1200">
                        <a:solidFill>
                          <a:schemeClr val="dk1"/>
                        </a:solidFill>
                        <a:effectLst/>
                        <a:latin typeface="Tenorite" panose="00000500000000000000" pitchFamily="2"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617325832"/>
                  </a:ext>
                </a:extLst>
              </a:tr>
            </a:tbl>
          </a:graphicData>
        </a:graphic>
      </p:graphicFrame>
      <p:sp>
        <p:nvSpPr>
          <p:cNvPr id="8" name="Footer Placeholder 2">
            <a:extLst>
              <a:ext uri="{FF2B5EF4-FFF2-40B4-BE49-F238E27FC236}">
                <a16:creationId xmlns:a16="http://schemas.microsoft.com/office/drawing/2014/main" id="{23D87C49-761B-025C-8172-031B19870038}"/>
              </a:ext>
            </a:extLst>
          </p:cNvPr>
          <p:cNvSpPr>
            <a:spLocks noGrp="1"/>
          </p:cNvSpPr>
          <p:nvPr>
            <p:ph type="ftr" sz="quarter" idx="11"/>
          </p:nvPr>
        </p:nvSpPr>
        <p:spPr>
          <a:xfrm>
            <a:off x="9142581" y="6559401"/>
            <a:ext cx="2573141" cy="21399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44546A"/>
                </a:solidFill>
                <a:effectLst/>
                <a:uLnTx/>
                <a:uFillTx/>
                <a:latin typeface="Tenorite" panose="00000500000000000000" pitchFamily="2" charset="0"/>
                <a:ea typeface="+mn-ea"/>
                <a:cs typeface="Arial" panose="020B0604020202020204" pitchFamily="34" charset="0"/>
              </a:rPr>
              <a:t>NEC Industry Exercise Fahrenheit </a:t>
            </a:r>
            <a:r>
              <a:rPr kumimoji="0" lang="en-GB" sz="1000" b="0" i="0" u="none" strike="noStrike" kern="1200" cap="none" spc="0" normalizeH="0" baseline="0" noProof="0">
                <a:ln>
                  <a:noFill/>
                </a:ln>
                <a:solidFill>
                  <a:srgbClr val="44546A"/>
                </a:solidFill>
                <a:effectLst/>
                <a:uLnTx/>
                <a:uFillTx/>
                <a:latin typeface="Tenorite" panose="00000500000000000000" pitchFamily="2" charset="0"/>
                <a:ea typeface="+mn-ea"/>
                <a:cs typeface="Arial" panose="020B0604020202020204" pitchFamily="34" charset="0"/>
              </a:rPr>
              <a:t>│ 2024</a:t>
            </a:r>
          </a:p>
        </p:txBody>
      </p:sp>
      <p:sp>
        <p:nvSpPr>
          <p:cNvPr id="9" name="Slide Number Placeholder 3">
            <a:extLst>
              <a:ext uri="{FF2B5EF4-FFF2-40B4-BE49-F238E27FC236}">
                <a16:creationId xmlns:a16="http://schemas.microsoft.com/office/drawing/2014/main" id="{2D1AFD86-9597-8B88-8581-383F497DBCC9}"/>
              </a:ext>
            </a:extLst>
          </p:cNvPr>
          <p:cNvSpPr>
            <a:spLocks noGrp="1"/>
          </p:cNvSpPr>
          <p:nvPr>
            <p:ph type="sldNum" sz="quarter" idx="12"/>
          </p:nvPr>
        </p:nvSpPr>
        <p:spPr>
          <a:xfrm>
            <a:off x="11683825" y="6564592"/>
            <a:ext cx="468000" cy="21399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44546A"/>
                </a:solidFill>
                <a:effectLst/>
                <a:uLnTx/>
                <a:uFillTx/>
                <a:latin typeface="Tenorite" panose="00000500000000000000" pitchFamily="2" charset="0"/>
                <a:ea typeface="+mn-ea"/>
                <a:cs typeface="Arial" panose="020B0604020202020204" pitchFamily="34" charset="0"/>
              </a:rPr>
              <a:t>P.</a:t>
            </a:r>
            <a:fld id="{2167D5C0-EA37-43FD-A9A7-0CAAFD84DAC3}" type="slidenum">
              <a:rPr kumimoji="0" lang="en-GB" sz="1000" b="1" i="0" u="none" strike="noStrike" kern="1200" cap="none" spc="0" normalizeH="0" baseline="0" noProof="0" smtClean="0">
                <a:ln>
                  <a:noFill/>
                </a:ln>
                <a:solidFill>
                  <a:srgbClr val="44546A"/>
                </a:solidFill>
                <a:effectLst/>
                <a:uLnTx/>
                <a:uFillTx/>
                <a:latin typeface="Tenorite" panose="00000500000000000000" pitchFamily="2"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en-GB" sz="1000" b="1" i="0" u="none" strike="noStrike" kern="1200" cap="none" spc="0" normalizeH="0" baseline="0" noProof="0">
              <a:ln>
                <a:noFill/>
              </a:ln>
              <a:solidFill>
                <a:srgbClr val="44546A"/>
              </a:solidFill>
              <a:effectLst/>
              <a:uLnTx/>
              <a:uFillTx/>
              <a:latin typeface="Tenorite" panose="00000500000000000000" pitchFamily="2" charset="0"/>
              <a:ea typeface="+mn-ea"/>
              <a:cs typeface="Arial" panose="020B0604020202020204" pitchFamily="34" charset="0"/>
            </a:endParaRPr>
          </a:p>
        </p:txBody>
      </p:sp>
      <p:sp>
        <p:nvSpPr>
          <p:cNvPr id="3" name="Rectangle 2">
            <a:extLst>
              <a:ext uri="{FF2B5EF4-FFF2-40B4-BE49-F238E27FC236}">
                <a16:creationId xmlns:a16="http://schemas.microsoft.com/office/drawing/2014/main" id="{C930F8A7-FA51-79D8-21D1-44F24F2061C2}"/>
              </a:ext>
            </a:extLst>
          </p:cNvPr>
          <p:cNvSpPr/>
          <p:nvPr/>
        </p:nvSpPr>
        <p:spPr>
          <a:xfrm>
            <a:off x="0" y="0"/>
            <a:ext cx="1422400" cy="6858000"/>
          </a:xfrm>
          <a:prstGeom prst="rect">
            <a:avLst/>
          </a:prstGeom>
          <a:solidFill>
            <a:srgbClr val="5555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enorite" panose="00000500000000000000" pitchFamily="2" charset="0"/>
              <a:ea typeface="+mn-ea"/>
              <a:cs typeface="+mn-cs"/>
            </a:endParaRPr>
          </a:p>
        </p:txBody>
      </p:sp>
      <p:sp>
        <p:nvSpPr>
          <p:cNvPr id="4" name="TextBox 3">
            <a:hlinkClick r:id="rId3" action="ppaction://hlinksldjump"/>
            <a:extLst>
              <a:ext uri="{FF2B5EF4-FFF2-40B4-BE49-F238E27FC236}">
                <a16:creationId xmlns:a16="http://schemas.microsoft.com/office/drawing/2014/main" id="{8871E1E7-2C71-196F-A947-CE6AF164FE2D}"/>
              </a:ext>
            </a:extLst>
          </p:cNvPr>
          <p:cNvSpPr txBox="1"/>
          <p:nvPr/>
        </p:nvSpPr>
        <p:spPr>
          <a:xfrm>
            <a:off x="25400" y="899467"/>
            <a:ext cx="1130300" cy="461665"/>
          </a:xfrm>
          <a:prstGeom prst="rect">
            <a:avLst/>
          </a:prstGeom>
          <a:noFill/>
        </p:spPr>
        <p:txBody>
          <a:bodyPr wrap="square" rtlCol="0">
            <a:spAutoFit/>
          </a:bodyPr>
          <a:lstStyle>
            <a:defPPr>
              <a:defRPr lang="en-US"/>
            </a:defPPr>
            <a:lvl1pPr>
              <a:defRPr sz="1200">
                <a:solidFill>
                  <a:schemeClr val="bg1"/>
                </a:solidFill>
                <a:latin typeface="Tenorite" panose="00000500000000000000" pitchFamily="2"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solidFill>
                <a:effectLst/>
                <a:uLnTx/>
                <a:uFillTx/>
                <a:latin typeface="Tenorite" panose="00000500000000000000" pitchFamily="2" charset="0"/>
                <a:ea typeface="+mn-ea"/>
                <a:cs typeface="Arial" panose="020B0604020202020204" pitchFamily="34" charset="0"/>
              </a:rPr>
              <a:t>Exercise Scope &gt;</a:t>
            </a:r>
          </a:p>
        </p:txBody>
      </p:sp>
      <p:sp>
        <p:nvSpPr>
          <p:cNvPr id="5" name="TextBox 4">
            <a:hlinkClick r:id="rId4" action="ppaction://hlinksldjump"/>
            <a:extLst>
              <a:ext uri="{FF2B5EF4-FFF2-40B4-BE49-F238E27FC236}">
                <a16:creationId xmlns:a16="http://schemas.microsoft.com/office/drawing/2014/main" id="{E56DC861-407B-EA79-7618-619FF5D470E2}"/>
              </a:ext>
            </a:extLst>
          </p:cNvPr>
          <p:cNvSpPr txBox="1"/>
          <p:nvPr/>
        </p:nvSpPr>
        <p:spPr>
          <a:xfrm>
            <a:off x="38100" y="1411931"/>
            <a:ext cx="11938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solidFill>
                <a:effectLst/>
                <a:uLnTx/>
                <a:uFillTx/>
                <a:latin typeface="Tenorite" panose="00000500000000000000" pitchFamily="2" charset="0"/>
                <a:ea typeface="+mn-ea"/>
                <a:cs typeface="Arial" panose="020B0604020202020204" pitchFamily="34" charset="0"/>
              </a:rPr>
              <a:t>Executive Summary &gt;</a:t>
            </a:r>
          </a:p>
        </p:txBody>
      </p:sp>
      <p:sp>
        <p:nvSpPr>
          <p:cNvPr id="6" name="TextBox 5">
            <a:extLst>
              <a:ext uri="{FF2B5EF4-FFF2-40B4-BE49-F238E27FC236}">
                <a16:creationId xmlns:a16="http://schemas.microsoft.com/office/drawing/2014/main" id="{66B30280-4ED2-8C14-DF22-AAC8E226F13C}"/>
              </a:ext>
            </a:extLst>
          </p:cNvPr>
          <p:cNvSpPr txBox="1"/>
          <p:nvPr/>
        </p:nvSpPr>
        <p:spPr>
          <a:xfrm>
            <a:off x="38100" y="1924395"/>
            <a:ext cx="11938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solidFill>
                <a:effectLst/>
                <a:uLnTx/>
                <a:uFillTx/>
                <a:latin typeface="Tenorite" panose="00000500000000000000" pitchFamily="2" charset="0"/>
                <a:ea typeface="+mn-ea"/>
                <a:cs typeface="Arial" panose="020B0604020202020204" pitchFamily="34" charset="0"/>
              </a:rPr>
              <a:t>Key Areas:</a:t>
            </a:r>
          </a:p>
        </p:txBody>
      </p:sp>
      <p:sp>
        <p:nvSpPr>
          <p:cNvPr id="7" name="TextBox 6">
            <a:hlinkClick r:id="rId5" action="ppaction://hlinksldjump"/>
            <a:extLst>
              <a:ext uri="{FF2B5EF4-FFF2-40B4-BE49-F238E27FC236}">
                <a16:creationId xmlns:a16="http://schemas.microsoft.com/office/drawing/2014/main" id="{CE4CE209-C243-FCDA-18AE-F5D73C718FAA}"/>
              </a:ext>
            </a:extLst>
          </p:cNvPr>
          <p:cNvSpPr txBox="1"/>
          <p:nvPr/>
        </p:nvSpPr>
        <p:spPr>
          <a:xfrm>
            <a:off x="127000" y="2502612"/>
            <a:ext cx="1295400"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Tenorite" panose="00000500000000000000" pitchFamily="2" charset="0"/>
                <a:ea typeface="+mn-ea"/>
                <a:cs typeface="Arial" panose="020B0604020202020204" pitchFamily="34" charset="0"/>
              </a:rPr>
              <a:t>Gas Transporter Interactions </a:t>
            </a:r>
          </a:p>
        </p:txBody>
      </p:sp>
      <p:sp>
        <p:nvSpPr>
          <p:cNvPr id="14" name="TextBox 13">
            <a:hlinkClick r:id="rId6" action="ppaction://hlinksldjump"/>
            <a:extLst>
              <a:ext uri="{FF2B5EF4-FFF2-40B4-BE49-F238E27FC236}">
                <a16:creationId xmlns:a16="http://schemas.microsoft.com/office/drawing/2014/main" id="{3AC2A92C-E493-8C03-DE2E-478A27CB289F}"/>
              </a:ext>
            </a:extLst>
          </p:cNvPr>
          <p:cNvSpPr txBox="1"/>
          <p:nvPr/>
        </p:nvSpPr>
        <p:spPr>
          <a:xfrm>
            <a:off x="127000" y="3260970"/>
            <a:ext cx="1295400" cy="600164"/>
          </a:xfrm>
          <a:prstGeom prst="rect">
            <a:avLst/>
          </a:prstGeom>
          <a:noFill/>
        </p:spPr>
        <p:txBody>
          <a:bodyPr wrap="square" rtlCol="0">
            <a:spAutoFit/>
          </a:bodyPr>
          <a:lstStyle>
            <a:defPPr>
              <a:defRPr lang="en-US"/>
            </a:defPPr>
            <a:lvl1pPr>
              <a:defRPr sz="1100">
                <a:solidFill>
                  <a:schemeClr val="bg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Tenorite" panose="00000500000000000000" pitchFamily="2" charset="0"/>
                <a:ea typeface="+mn-ea"/>
                <a:cs typeface="Arial" panose="020B0604020202020204" pitchFamily="34" charset="0"/>
              </a:rPr>
              <a:t>Gas and Electricity Interactions </a:t>
            </a:r>
          </a:p>
        </p:txBody>
      </p:sp>
      <p:sp>
        <p:nvSpPr>
          <p:cNvPr id="15" name="TextBox 14">
            <a:hlinkClick r:id="rId7" action="ppaction://hlinksldjump"/>
            <a:extLst>
              <a:ext uri="{FF2B5EF4-FFF2-40B4-BE49-F238E27FC236}">
                <a16:creationId xmlns:a16="http://schemas.microsoft.com/office/drawing/2014/main" id="{A4C1FCFE-992D-2197-A76A-3E782B688AB6}"/>
              </a:ext>
            </a:extLst>
          </p:cNvPr>
          <p:cNvSpPr txBox="1"/>
          <p:nvPr/>
        </p:nvSpPr>
        <p:spPr>
          <a:xfrm>
            <a:off x="127000" y="3845573"/>
            <a:ext cx="1235782"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Tenorite" panose="00000500000000000000" pitchFamily="2" charset="0"/>
                <a:ea typeface="+mn-ea"/>
                <a:cs typeface="Arial" panose="020B0604020202020204" pitchFamily="34" charset="0"/>
              </a:rPr>
              <a:t>Public </a:t>
            </a:r>
            <a:r>
              <a:rPr lang="en-GB" sz="1100">
                <a:solidFill>
                  <a:prstClr val="white"/>
                </a:solidFill>
                <a:latin typeface="Tenorite" panose="00000500000000000000" pitchFamily="2" charset="0"/>
                <a:cs typeface="Arial" panose="020B0604020202020204" pitchFamily="34" charset="0"/>
              </a:rPr>
              <a:t>Communications</a:t>
            </a:r>
            <a:endParaRPr kumimoji="0" lang="en-GB" sz="1100" b="0" i="0" u="none" strike="noStrike" kern="1200" cap="none" spc="0" normalizeH="0" baseline="0" noProof="0">
              <a:ln>
                <a:noFill/>
              </a:ln>
              <a:solidFill>
                <a:prstClr val="white"/>
              </a:solidFill>
              <a:effectLst/>
              <a:uLnTx/>
              <a:uFillTx/>
              <a:latin typeface="Tenorite" panose="00000500000000000000" pitchFamily="2" charset="0"/>
              <a:ea typeface="+mn-ea"/>
              <a:cs typeface="Arial" panose="020B0604020202020204" pitchFamily="34" charset="0"/>
            </a:endParaRPr>
          </a:p>
        </p:txBody>
      </p:sp>
      <p:sp>
        <p:nvSpPr>
          <p:cNvPr id="16" name="TextBox 15">
            <a:hlinkClick r:id="rId8" action="ppaction://hlinksldjump"/>
            <a:extLst>
              <a:ext uri="{FF2B5EF4-FFF2-40B4-BE49-F238E27FC236}">
                <a16:creationId xmlns:a16="http://schemas.microsoft.com/office/drawing/2014/main" id="{F5B8F79A-16EE-DCBF-A8FF-065670B06254}"/>
              </a:ext>
            </a:extLst>
          </p:cNvPr>
          <p:cNvSpPr txBox="1"/>
          <p:nvPr/>
        </p:nvSpPr>
        <p:spPr>
          <a:xfrm>
            <a:off x="127000" y="2983091"/>
            <a:ext cx="129540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Tenorite" panose="00000500000000000000" pitchFamily="2" charset="0"/>
                <a:ea typeface="+mn-ea"/>
                <a:cs typeface="Arial" panose="020B0604020202020204" pitchFamily="34" charset="0"/>
              </a:rPr>
              <a:t>Load Shedding</a:t>
            </a:r>
          </a:p>
        </p:txBody>
      </p:sp>
      <p:sp>
        <p:nvSpPr>
          <p:cNvPr id="17" name="TextBox 16">
            <a:hlinkClick r:id="rId9" action="ppaction://hlinksldjump"/>
            <a:extLst>
              <a:ext uri="{FF2B5EF4-FFF2-40B4-BE49-F238E27FC236}">
                <a16:creationId xmlns:a16="http://schemas.microsoft.com/office/drawing/2014/main" id="{19412A14-FB87-8E2F-90DE-DC75673A1222}"/>
              </a:ext>
            </a:extLst>
          </p:cNvPr>
          <p:cNvSpPr txBox="1"/>
          <p:nvPr/>
        </p:nvSpPr>
        <p:spPr>
          <a:xfrm>
            <a:off x="127000" y="4301340"/>
            <a:ext cx="1295400" cy="261610"/>
          </a:xfrm>
          <a:prstGeom prst="rect">
            <a:avLst/>
          </a:prstGeom>
          <a:noFill/>
        </p:spPr>
        <p:txBody>
          <a:bodyPr wrap="square" rtlCol="0">
            <a:spAutoFit/>
          </a:bodyPr>
          <a:lstStyle>
            <a:defPPr>
              <a:defRPr lang="en-US"/>
            </a:defPPr>
            <a:lvl1pPr>
              <a:defRPr sz="1100">
                <a:solidFill>
                  <a:schemeClr val="bg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Tenorite" panose="00000500000000000000" pitchFamily="2" charset="0"/>
                <a:ea typeface="+mn-ea"/>
                <a:cs typeface="Arial" panose="020B0604020202020204" pitchFamily="34" charset="0"/>
              </a:rPr>
              <a:t>Managing Supply</a:t>
            </a:r>
          </a:p>
        </p:txBody>
      </p:sp>
      <p:cxnSp>
        <p:nvCxnSpPr>
          <p:cNvPr id="20" name="Straight Connector 19">
            <a:extLst>
              <a:ext uri="{FF2B5EF4-FFF2-40B4-BE49-F238E27FC236}">
                <a16:creationId xmlns:a16="http://schemas.microsoft.com/office/drawing/2014/main" id="{CB045B7B-1D85-5C66-71F7-7FCA25DB6137}"/>
              </a:ext>
            </a:extLst>
          </p:cNvPr>
          <p:cNvCxnSpPr>
            <a:cxnSpLocks/>
          </p:cNvCxnSpPr>
          <p:nvPr/>
        </p:nvCxnSpPr>
        <p:spPr>
          <a:xfrm>
            <a:off x="127000" y="1380182"/>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AEEFE40-50BC-0441-1422-593DD253BBAB}"/>
              </a:ext>
            </a:extLst>
          </p:cNvPr>
          <p:cNvCxnSpPr>
            <a:cxnSpLocks/>
          </p:cNvCxnSpPr>
          <p:nvPr/>
        </p:nvCxnSpPr>
        <p:spPr>
          <a:xfrm>
            <a:off x="126207" y="1899296"/>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TextBox 27">
            <a:hlinkClick r:id="rId10" action="ppaction://hlinksldjump"/>
            <a:extLst>
              <a:ext uri="{FF2B5EF4-FFF2-40B4-BE49-F238E27FC236}">
                <a16:creationId xmlns:a16="http://schemas.microsoft.com/office/drawing/2014/main" id="{B61BF42E-F21F-1D46-DB13-2282ED33A229}"/>
              </a:ext>
            </a:extLst>
          </p:cNvPr>
          <p:cNvSpPr txBox="1"/>
          <p:nvPr/>
        </p:nvSpPr>
        <p:spPr>
          <a:xfrm>
            <a:off x="126202" y="2199735"/>
            <a:ext cx="129540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Tenorite" panose="00000500000000000000" pitchFamily="2" charset="0"/>
                <a:ea typeface="+mn-ea"/>
                <a:cs typeface="Arial" panose="020B0604020202020204" pitchFamily="34" charset="0"/>
              </a:rPr>
              <a:t>NGSE Strategy</a:t>
            </a:r>
          </a:p>
        </p:txBody>
      </p:sp>
      <p:sp>
        <p:nvSpPr>
          <p:cNvPr id="10" name="TextBox 9">
            <a:extLst>
              <a:ext uri="{FF2B5EF4-FFF2-40B4-BE49-F238E27FC236}">
                <a16:creationId xmlns:a16="http://schemas.microsoft.com/office/drawing/2014/main" id="{79755BF5-1AE1-8526-608B-65144D52D209}"/>
              </a:ext>
            </a:extLst>
          </p:cNvPr>
          <p:cNvSpPr txBox="1"/>
          <p:nvPr/>
        </p:nvSpPr>
        <p:spPr>
          <a:xfrm>
            <a:off x="-8743" y="68468"/>
            <a:ext cx="146832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Tenorite" panose="00000500000000000000" pitchFamily="2" charset="0"/>
                <a:ea typeface="+mn-ea"/>
                <a:cs typeface="Arial" panose="020B0604020202020204" pitchFamily="34" charset="0"/>
              </a:rPr>
              <a:t>NEC Industry Exercise Fahrenheit </a:t>
            </a:r>
            <a:r>
              <a:rPr kumimoji="0" lang="en-GB" sz="1200" b="1" i="0" u="none" strike="noStrike" kern="1200" cap="none" spc="0" normalizeH="0" baseline="0" noProof="0">
                <a:ln>
                  <a:noFill/>
                </a:ln>
                <a:solidFill>
                  <a:prstClr val="white">
                    <a:lumMod val="75000"/>
                  </a:prstClr>
                </a:solidFill>
                <a:effectLst/>
                <a:uLnTx/>
                <a:uFillTx/>
                <a:latin typeface="Tenorite" panose="00000500000000000000" pitchFamily="2" charset="0"/>
                <a:ea typeface="+mn-ea"/>
                <a:cs typeface="Arial" panose="020B0604020202020204" pitchFamily="34" charset="0"/>
              </a:rPr>
              <a:t>2024 Post Exercise Report  </a:t>
            </a:r>
          </a:p>
        </p:txBody>
      </p:sp>
      <p:sp>
        <p:nvSpPr>
          <p:cNvPr id="11" name="TextBox 10">
            <a:hlinkClick r:id="rId11" action="ppaction://hlinksldjump"/>
            <a:extLst>
              <a:ext uri="{FF2B5EF4-FFF2-40B4-BE49-F238E27FC236}">
                <a16:creationId xmlns:a16="http://schemas.microsoft.com/office/drawing/2014/main" id="{D4D1C224-0A38-9047-9510-119F4D869293}"/>
              </a:ext>
            </a:extLst>
          </p:cNvPr>
          <p:cNvSpPr txBox="1"/>
          <p:nvPr/>
        </p:nvSpPr>
        <p:spPr>
          <a:xfrm>
            <a:off x="38100" y="4639813"/>
            <a:ext cx="1193800" cy="461665"/>
          </a:xfrm>
          <a:prstGeom prst="rect">
            <a:avLst/>
          </a:prstGeom>
          <a:noFill/>
        </p:spPr>
        <p:txBody>
          <a:bodyPr wrap="square" rtlCol="0">
            <a:spAutoFit/>
          </a:bodyPr>
          <a:lstStyle>
            <a:defPPr>
              <a:defRPr lang="en-US"/>
            </a:defPPr>
            <a:lvl1pPr>
              <a:defRPr sz="1200">
                <a:solidFill>
                  <a:schemeClr val="bg1"/>
                </a:solidFill>
                <a:latin typeface="Tenorite" panose="00000500000000000000" pitchFamily="2" charset="0"/>
                <a:cs typeface="Arial" panose="020B0604020202020204" pitchFamily="34" charset="0"/>
              </a:defRPr>
            </a:lvl1pPr>
          </a:lstStyle>
          <a:p>
            <a:r>
              <a:rPr lang="en-GB"/>
              <a:t>Learning Points&gt;</a:t>
            </a:r>
          </a:p>
        </p:txBody>
      </p:sp>
      <p:sp>
        <p:nvSpPr>
          <p:cNvPr id="12" name="TextBox 11">
            <a:hlinkClick r:id="rId12" action="ppaction://hlinksldjump"/>
            <a:extLst>
              <a:ext uri="{FF2B5EF4-FFF2-40B4-BE49-F238E27FC236}">
                <a16:creationId xmlns:a16="http://schemas.microsoft.com/office/drawing/2014/main" id="{F02E1AE5-3960-B394-E100-82B6C32BAB32}"/>
              </a:ext>
            </a:extLst>
          </p:cNvPr>
          <p:cNvSpPr txBox="1"/>
          <p:nvPr/>
        </p:nvSpPr>
        <p:spPr>
          <a:xfrm>
            <a:off x="38100" y="5606283"/>
            <a:ext cx="1193800" cy="276999"/>
          </a:xfrm>
          <a:prstGeom prst="rect">
            <a:avLst/>
          </a:prstGeom>
          <a:noFill/>
        </p:spPr>
        <p:txBody>
          <a:bodyPr wrap="square" rtlCol="0">
            <a:spAutoFit/>
          </a:bodyPr>
          <a:lstStyle/>
          <a:p>
            <a:r>
              <a:rPr lang="en-GB" sz="1200">
                <a:solidFill>
                  <a:schemeClr val="bg1"/>
                </a:solidFill>
                <a:latin typeface="Tenorite" panose="00000500000000000000" pitchFamily="2" charset="0"/>
                <a:cs typeface="Arial" panose="020B0604020202020204" pitchFamily="34" charset="0"/>
              </a:rPr>
              <a:t>Appendices &gt;</a:t>
            </a:r>
          </a:p>
        </p:txBody>
      </p:sp>
      <p:cxnSp>
        <p:nvCxnSpPr>
          <p:cNvPr id="13" name="Straight Connector 12">
            <a:extLst>
              <a:ext uri="{FF2B5EF4-FFF2-40B4-BE49-F238E27FC236}">
                <a16:creationId xmlns:a16="http://schemas.microsoft.com/office/drawing/2014/main" id="{AFBEF42D-A323-638E-D406-D9920FED0F7A}"/>
              </a:ext>
            </a:extLst>
          </p:cNvPr>
          <p:cNvCxnSpPr>
            <a:cxnSpLocks/>
          </p:cNvCxnSpPr>
          <p:nvPr/>
        </p:nvCxnSpPr>
        <p:spPr>
          <a:xfrm>
            <a:off x="126203" y="4621660"/>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DAA8D28-A0FA-4A4A-B67F-50915F54B7DE}"/>
              </a:ext>
            </a:extLst>
          </p:cNvPr>
          <p:cNvCxnSpPr>
            <a:cxnSpLocks/>
          </p:cNvCxnSpPr>
          <p:nvPr/>
        </p:nvCxnSpPr>
        <p:spPr>
          <a:xfrm>
            <a:off x="111533" y="5595537"/>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416274F-13CC-532E-2A86-B9EFE96E4B75}"/>
              </a:ext>
            </a:extLst>
          </p:cNvPr>
          <p:cNvCxnSpPr>
            <a:cxnSpLocks/>
          </p:cNvCxnSpPr>
          <p:nvPr/>
        </p:nvCxnSpPr>
        <p:spPr>
          <a:xfrm>
            <a:off x="126203" y="5886635"/>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TextBox 35">
            <a:hlinkClick r:id="rId13" action="ppaction://hlinksldjump"/>
            <a:extLst>
              <a:ext uri="{FF2B5EF4-FFF2-40B4-BE49-F238E27FC236}">
                <a16:creationId xmlns:a16="http://schemas.microsoft.com/office/drawing/2014/main" id="{BD4FD819-DDCB-6332-4486-EF9C18074972}"/>
              </a:ext>
            </a:extLst>
          </p:cNvPr>
          <p:cNvSpPr txBox="1"/>
          <p:nvPr/>
        </p:nvSpPr>
        <p:spPr>
          <a:xfrm>
            <a:off x="38100" y="5127751"/>
            <a:ext cx="1375161" cy="461665"/>
          </a:xfrm>
          <a:prstGeom prst="rect">
            <a:avLst/>
          </a:prstGeom>
          <a:solidFill>
            <a:schemeClr val="accent6">
              <a:lumMod val="60000"/>
              <a:lumOff val="40000"/>
            </a:schemeClr>
          </a:solidFill>
        </p:spPr>
        <p:txBody>
          <a:bodyPr wrap="square" rtlCol="0">
            <a:spAutoFit/>
          </a:bodyPr>
          <a:lstStyle>
            <a:defPPr>
              <a:defRPr lang="en-US"/>
            </a:defPPr>
            <a:lvl1pPr>
              <a:defRPr sz="1200">
                <a:solidFill>
                  <a:schemeClr val="bg1"/>
                </a:solidFill>
                <a:latin typeface="Tenorite" panose="00000500000000000000" pitchFamily="2" charset="0"/>
                <a:cs typeface="Arial" panose="020B0604020202020204" pitchFamily="34" charset="0"/>
              </a:defRPr>
            </a:lvl1pPr>
          </a:lstStyle>
          <a:p>
            <a:r>
              <a:rPr lang="en-GB"/>
              <a:t>Progress since 2023 Ex Everest &gt;  </a:t>
            </a:r>
          </a:p>
        </p:txBody>
      </p:sp>
      <p:cxnSp>
        <p:nvCxnSpPr>
          <p:cNvPr id="37" name="Straight Connector 36">
            <a:extLst>
              <a:ext uri="{FF2B5EF4-FFF2-40B4-BE49-F238E27FC236}">
                <a16:creationId xmlns:a16="http://schemas.microsoft.com/office/drawing/2014/main" id="{F5965CA1-0F0B-9B21-286E-DABDE3665927}"/>
              </a:ext>
            </a:extLst>
          </p:cNvPr>
          <p:cNvCxnSpPr>
            <a:cxnSpLocks/>
          </p:cNvCxnSpPr>
          <p:nvPr/>
        </p:nvCxnSpPr>
        <p:spPr>
          <a:xfrm>
            <a:off x="107995" y="5111816"/>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4E02593-35DE-DAF6-6F04-6002CE54C61F}"/>
              </a:ext>
            </a:extLst>
          </p:cNvPr>
          <p:cNvCxnSpPr>
            <a:cxnSpLocks/>
          </p:cNvCxnSpPr>
          <p:nvPr/>
        </p:nvCxnSpPr>
        <p:spPr>
          <a:xfrm>
            <a:off x="126203" y="5886635"/>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39" name="Graphic 38" descr="Books with solid fill">
            <a:hlinkClick r:id="rId14" action="ppaction://hlinksldjump"/>
            <a:extLst>
              <a:ext uri="{FF2B5EF4-FFF2-40B4-BE49-F238E27FC236}">
                <a16:creationId xmlns:a16="http://schemas.microsoft.com/office/drawing/2014/main" id="{C81E1E0D-B28F-D050-DB05-D1CDD3B14A77}"/>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04085" y="6483657"/>
            <a:ext cx="288000" cy="288000"/>
          </a:xfrm>
          <a:prstGeom prst="rect">
            <a:avLst/>
          </a:prstGeom>
        </p:spPr>
      </p:pic>
      <p:pic>
        <p:nvPicPr>
          <p:cNvPr id="40" name="Graphic 39" descr="Circle with left arrow outline">
            <a:hlinkClick r:id="" action="ppaction://hlinkshowjump?jump=nextslide"/>
            <a:extLst>
              <a:ext uri="{FF2B5EF4-FFF2-40B4-BE49-F238E27FC236}">
                <a16:creationId xmlns:a16="http://schemas.microsoft.com/office/drawing/2014/main" id="{7E446951-BDFD-4DA3-9C77-5F37907A41DE}"/>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079555" y="6477050"/>
            <a:ext cx="288000" cy="288000"/>
          </a:xfrm>
          <a:prstGeom prst="rect">
            <a:avLst/>
          </a:prstGeom>
        </p:spPr>
      </p:pic>
      <p:pic>
        <p:nvPicPr>
          <p:cNvPr id="41" name="Graphic 40" descr="Home with solid fill">
            <a:hlinkClick r:id="rId19" action="ppaction://hlinksldjump"/>
            <a:extLst>
              <a:ext uri="{FF2B5EF4-FFF2-40B4-BE49-F238E27FC236}">
                <a16:creationId xmlns:a16="http://schemas.microsoft.com/office/drawing/2014/main" id="{736D971F-82FE-20BB-FB34-44040D7945FE}"/>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69310" y="6483657"/>
            <a:ext cx="288000" cy="288000"/>
          </a:xfrm>
          <a:prstGeom prst="rect">
            <a:avLst/>
          </a:prstGeom>
        </p:spPr>
      </p:pic>
      <p:pic>
        <p:nvPicPr>
          <p:cNvPr id="42" name="Graphic 41" descr="Circle with left arrow outline">
            <a:hlinkClick r:id="" action="ppaction://hlinkshowjump?jump=previousslide"/>
            <a:extLst>
              <a:ext uri="{FF2B5EF4-FFF2-40B4-BE49-F238E27FC236}">
                <a16:creationId xmlns:a16="http://schemas.microsoft.com/office/drawing/2014/main" id="{810A40D0-645A-979B-7651-B714ED415ACA}"/>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rot="10800000">
            <a:off x="741098" y="6477151"/>
            <a:ext cx="288000" cy="288000"/>
          </a:xfrm>
          <a:prstGeom prst="rect">
            <a:avLst/>
          </a:prstGeom>
        </p:spPr>
      </p:pic>
    </p:spTree>
    <p:extLst>
      <p:ext uri="{BB962C8B-B14F-4D97-AF65-F5344CB8AC3E}">
        <p14:creationId xmlns:p14="http://schemas.microsoft.com/office/powerpoint/2010/main" val="6443721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Arrow: Chevron 99">
            <a:hlinkClick r:id="rId3" action="ppaction://hlinksldjump"/>
            <a:extLst>
              <a:ext uri="{FF2B5EF4-FFF2-40B4-BE49-F238E27FC236}">
                <a16:creationId xmlns:a16="http://schemas.microsoft.com/office/drawing/2014/main" id="{59D6CA5E-02FC-4A12-ADD2-80E5D1169AF4}"/>
              </a:ext>
            </a:extLst>
          </p:cNvPr>
          <p:cNvSpPr/>
          <p:nvPr/>
        </p:nvSpPr>
        <p:spPr>
          <a:xfrm>
            <a:off x="2349893" y="5188983"/>
            <a:ext cx="6622181" cy="612000"/>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solidFill>
                  <a:schemeClr val="bg1"/>
                </a:solidFill>
                <a:latin typeface="Tenorite" panose="00000500000000000000" pitchFamily="2" charset="0"/>
                <a:cs typeface="Arial" panose="020B0604020202020204" pitchFamily="34" charset="0"/>
              </a:rPr>
              <a:t>Priority Customers</a:t>
            </a:r>
          </a:p>
        </p:txBody>
      </p:sp>
      <p:sp>
        <p:nvSpPr>
          <p:cNvPr id="2" name="Title 1">
            <a:extLst>
              <a:ext uri="{FF2B5EF4-FFF2-40B4-BE49-F238E27FC236}">
                <a16:creationId xmlns:a16="http://schemas.microsoft.com/office/drawing/2014/main" id="{825D6E1D-28A8-4015-8CBB-1A73349B26B9}"/>
              </a:ext>
            </a:extLst>
          </p:cNvPr>
          <p:cNvSpPr>
            <a:spLocks noGrp="1"/>
          </p:cNvSpPr>
          <p:nvPr>
            <p:ph type="title" idx="4294967295"/>
          </p:nvPr>
        </p:nvSpPr>
        <p:spPr>
          <a:xfrm>
            <a:off x="1676400" y="292100"/>
            <a:ext cx="10515600" cy="647700"/>
          </a:xfrm>
        </p:spPr>
        <p:txBody>
          <a:bodyPr>
            <a:normAutofit/>
          </a:bodyPr>
          <a:lstStyle/>
          <a:p>
            <a:r>
              <a:rPr lang="en-GB" sz="3200" b="1">
                <a:solidFill>
                  <a:schemeClr val="tx1">
                    <a:lumMod val="65000"/>
                    <a:lumOff val="35000"/>
                  </a:schemeClr>
                </a:solidFill>
                <a:latin typeface="Tenorite" panose="00000500000000000000" pitchFamily="2" charset="0"/>
                <a:cs typeface="Arial" panose="020B0604020202020204" pitchFamily="34" charset="0"/>
              </a:rPr>
              <a:t>Appendices</a:t>
            </a:r>
          </a:p>
        </p:txBody>
      </p:sp>
      <p:sp>
        <p:nvSpPr>
          <p:cNvPr id="4" name="Diamond 3">
            <a:hlinkClick r:id="rId4" action="ppaction://hlinksldjump"/>
            <a:extLst>
              <a:ext uri="{FF2B5EF4-FFF2-40B4-BE49-F238E27FC236}">
                <a16:creationId xmlns:a16="http://schemas.microsoft.com/office/drawing/2014/main" id="{65A18A3F-37A4-4D71-AB3F-AF4DB5EA0E32}"/>
              </a:ext>
            </a:extLst>
          </p:cNvPr>
          <p:cNvSpPr/>
          <p:nvPr/>
        </p:nvSpPr>
        <p:spPr>
          <a:xfrm>
            <a:off x="1886971" y="1625347"/>
            <a:ext cx="612000" cy="612000"/>
          </a:xfrm>
          <a:prstGeom prst="diamond">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bg1"/>
                </a:solidFill>
                <a:latin typeface="Tenorite" panose="00000500000000000000" pitchFamily="2" charset="0"/>
                <a:cs typeface="Arial" panose="020B0604020202020204" pitchFamily="34" charset="0"/>
              </a:rPr>
              <a:t>1</a:t>
            </a:r>
          </a:p>
        </p:txBody>
      </p:sp>
      <p:sp>
        <p:nvSpPr>
          <p:cNvPr id="6" name="Arrow: Chevron 5">
            <a:hlinkClick r:id="rId4" action="ppaction://hlinksldjump"/>
            <a:extLst>
              <a:ext uri="{FF2B5EF4-FFF2-40B4-BE49-F238E27FC236}">
                <a16:creationId xmlns:a16="http://schemas.microsoft.com/office/drawing/2014/main" id="{C6AA0D2C-63A3-428B-975E-F0221A0D5DAC}"/>
              </a:ext>
            </a:extLst>
          </p:cNvPr>
          <p:cNvSpPr/>
          <p:nvPr/>
        </p:nvSpPr>
        <p:spPr>
          <a:xfrm>
            <a:off x="2352812" y="1625347"/>
            <a:ext cx="6622181" cy="612000"/>
          </a:xfrm>
          <a:prstGeom prst="chevron">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solidFill>
                  <a:schemeClr val="bg1"/>
                </a:solidFill>
                <a:latin typeface="Tenorite" panose="00000500000000000000" pitchFamily="2" charset="0"/>
                <a:cs typeface="Arial" panose="020B0604020202020204" pitchFamily="34" charset="0"/>
              </a:rPr>
              <a:t>Exercise Participants</a:t>
            </a:r>
          </a:p>
        </p:txBody>
      </p:sp>
      <p:sp>
        <p:nvSpPr>
          <p:cNvPr id="39" name="Diamond 38">
            <a:hlinkClick r:id="rId5" action="ppaction://hlinksldjump"/>
            <a:extLst>
              <a:ext uri="{FF2B5EF4-FFF2-40B4-BE49-F238E27FC236}">
                <a16:creationId xmlns:a16="http://schemas.microsoft.com/office/drawing/2014/main" id="{9ADBF043-23B8-4683-9BBB-99A00554B9A8}"/>
              </a:ext>
            </a:extLst>
          </p:cNvPr>
          <p:cNvSpPr/>
          <p:nvPr/>
        </p:nvSpPr>
        <p:spPr>
          <a:xfrm>
            <a:off x="1886971" y="2349396"/>
            <a:ext cx="612000" cy="612000"/>
          </a:xfrm>
          <a:prstGeom prst="diamond">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bg1"/>
                </a:solidFill>
                <a:latin typeface="Tenorite" panose="00000500000000000000" pitchFamily="2" charset="0"/>
                <a:cs typeface="Arial" panose="020B0604020202020204" pitchFamily="34" charset="0"/>
              </a:rPr>
              <a:t>2</a:t>
            </a:r>
          </a:p>
        </p:txBody>
      </p:sp>
      <p:sp>
        <p:nvSpPr>
          <p:cNvPr id="40" name="Arrow: Chevron 39">
            <a:hlinkClick r:id="rId5" action="ppaction://hlinksldjump"/>
            <a:extLst>
              <a:ext uri="{FF2B5EF4-FFF2-40B4-BE49-F238E27FC236}">
                <a16:creationId xmlns:a16="http://schemas.microsoft.com/office/drawing/2014/main" id="{B90578CE-5C1C-48B9-BE21-0053030BBE81}"/>
              </a:ext>
            </a:extLst>
          </p:cNvPr>
          <p:cNvSpPr/>
          <p:nvPr/>
        </p:nvSpPr>
        <p:spPr>
          <a:xfrm>
            <a:off x="2352812" y="2335391"/>
            <a:ext cx="6622181" cy="612000"/>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solidFill>
                  <a:schemeClr val="bg1"/>
                </a:solidFill>
                <a:latin typeface="Tenorite" panose="00000500000000000000" pitchFamily="2" charset="0"/>
                <a:cs typeface="Arial" panose="020B0604020202020204" pitchFamily="34" charset="0"/>
              </a:rPr>
              <a:t>The NEC</a:t>
            </a:r>
          </a:p>
        </p:txBody>
      </p:sp>
      <p:sp>
        <p:nvSpPr>
          <p:cNvPr id="41" name="Diamond 40">
            <a:hlinkClick r:id="rId6" action="ppaction://hlinksldjump"/>
            <a:extLst>
              <a:ext uri="{FF2B5EF4-FFF2-40B4-BE49-F238E27FC236}">
                <a16:creationId xmlns:a16="http://schemas.microsoft.com/office/drawing/2014/main" id="{0DBF2876-E4C1-4B8D-972D-91F1C1911F06}"/>
              </a:ext>
            </a:extLst>
          </p:cNvPr>
          <p:cNvSpPr/>
          <p:nvPr/>
        </p:nvSpPr>
        <p:spPr>
          <a:xfrm>
            <a:off x="1886971" y="3063525"/>
            <a:ext cx="612000" cy="612000"/>
          </a:xfrm>
          <a:prstGeom prst="diamond">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bg1"/>
                </a:solidFill>
                <a:latin typeface="Tenorite" panose="00000500000000000000" pitchFamily="2" charset="0"/>
                <a:cs typeface="Arial" panose="020B0604020202020204" pitchFamily="34" charset="0"/>
              </a:rPr>
              <a:t>3</a:t>
            </a:r>
          </a:p>
        </p:txBody>
      </p:sp>
      <p:sp>
        <p:nvSpPr>
          <p:cNvPr id="42" name="Arrow: Chevron 41">
            <a:hlinkClick r:id="rId6" action="ppaction://hlinksldjump"/>
            <a:extLst>
              <a:ext uri="{FF2B5EF4-FFF2-40B4-BE49-F238E27FC236}">
                <a16:creationId xmlns:a16="http://schemas.microsoft.com/office/drawing/2014/main" id="{7531ABA8-40A8-4D25-87B5-11A2EAA65CAF}"/>
              </a:ext>
            </a:extLst>
          </p:cNvPr>
          <p:cNvSpPr/>
          <p:nvPr/>
        </p:nvSpPr>
        <p:spPr>
          <a:xfrm>
            <a:off x="2352812" y="3047437"/>
            <a:ext cx="6622181" cy="612000"/>
          </a:xfrm>
          <a:prstGeom prst="chevron">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solidFill>
                  <a:schemeClr val="bg1"/>
                </a:solidFill>
                <a:latin typeface="Tenorite" panose="00000500000000000000" pitchFamily="2" charset="0"/>
                <a:cs typeface="Arial" panose="020B0604020202020204" pitchFamily="34" charset="0"/>
              </a:rPr>
              <a:t>Exercise Aim and Objectives</a:t>
            </a:r>
          </a:p>
        </p:txBody>
      </p:sp>
      <p:sp>
        <p:nvSpPr>
          <p:cNvPr id="43" name="Diamond 42">
            <a:hlinkClick r:id="rId7" action="ppaction://hlinksldjump"/>
            <a:extLst>
              <a:ext uri="{FF2B5EF4-FFF2-40B4-BE49-F238E27FC236}">
                <a16:creationId xmlns:a16="http://schemas.microsoft.com/office/drawing/2014/main" id="{FCD2BCE5-9F43-49C1-89E5-519A642F9614}"/>
              </a:ext>
            </a:extLst>
          </p:cNvPr>
          <p:cNvSpPr/>
          <p:nvPr/>
        </p:nvSpPr>
        <p:spPr>
          <a:xfrm>
            <a:off x="1886971" y="3768160"/>
            <a:ext cx="612000" cy="612000"/>
          </a:xfrm>
          <a:prstGeom prst="diamond">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bg1"/>
                </a:solidFill>
                <a:latin typeface="Tenorite" panose="00000500000000000000" pitchFamily="2" charset="0"/>
                <a:cs typeface="Arial" panose="020B0604020202020204" pitchFamily="34" charset="0"/>
              </a:rPr>
              <a:t>4</a:t>
            </a:r>
          </a:p>
        </p:txBody>
      </p:sp>
      <p:sp>
        <p:nvSpPr>
          <p:cNvPr id="44" name="Arrow: Chevron 43">
            <a:hlinkClick r:id="rId7" action="ppaction://hlinksldjump"/>
            <a:extLst>
              <a:ext uri="{FF2B5EF4-FFF2-40B4-BE49-F238E27FC236}">
                <a16:creationId xmlns:a16="http://schemas.microsoft.com/office/drawing/2014/main" id="{3249027C-ADD9-4F6D-BC26-B37A21E0A5A1}"/>
              </a:ext>
            </a:extLst>
          </p:cNvPr>
          <p:cNvSpPr/>
          <p:nvPr/>
        </p:nvSpPr>
        <p:spPr>
          <a:xfrm>
            <a:off x="2352812" y="3772297"/>
            <a:ext cx="6622181" cy="612000"/>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solidFill>
                  <a:schemeClr val="bg1"/>
                </a:solidFill>
                <a:latin typeface="Tenorite" panose="00000500000000000000" pitchFamily="2" charset="0"/>
                <a:cs typeface="Arial" panose="020B0604020202020204" pitchFamily="34" charset="0"/>
              </a:rPr>
              <a:t>List of Abbreviations and Definitions</a:t>
            </a:r>
          </a:p>
        </p:txBody>
      </p:sp>
      <p:sp>
        <p:nvSpPr>
          <p:cNvPr id="50" name="Diamond 49">
            <a:hlinkClick r:id="rId8" action="ppaction://hlinksldjump"/>
            <a:extLst>
              <a:ext uri="{FF2B5EF4-FFF2-40B4-BE49-F238E27FC236}">
                <a16:creationId xmlns:a16="http://schemas.microsoft.com/office/drawing/2014/main" id="{03C9462B-3FCF-4ADA-A847-BF9821F175B8}"/>
              </a:ext>
            </a:extLst>
          </p:cNvPr>
          <p:cNvSpPr/>
          <p:nvPr/>
        </p:nvSpPr>
        <p:spPr>
          <a:xfrm>
            <a:off x="1886971" y="4489478"/>
            <a:ext cx="612000" cy="612000"/>
          </a:xfrm>
          <a:prstGeom prst="diamond">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bg1"/>
                </a:solidFill>
                <a:latin typeface="Tenorite" panose="00000500000000000000" pitchFamily="2" charset="0"/>
                <a:cs typeface="Arial" panose="020B0604020202020204" pitchFamily="34" charset="0"/>
              </a:rPr>
              <a:t>5</a:t>
            </a:r>
          </a:p>
        </p:txBody>
      </p:sp>
      <p:sp>
        <p:nvSpPr>
          <p:cNvPr id="51" name="Arrow: Chevron 50">
            <a:hlinkClick r:id="rId8" action="ppaction://hlinksldjump"/>
            <a:extLst>
              <a:ext uri="{FF2B5EF4-FFF2-40B4-BE49-F238E27FC236}">
                <a16:creationId xmlns:a16="http://schemas.microsoft.com/office/drawing/2014/main" id="{A26CCCD3-D7C0-4EB8-970C-84B23DEF90D4}"/>
              </a:ext>
            </a:extLst>
          </p:cNvPr>
          <p:cNvSpPr/>
          <p:nvPr/>
        </p:nvSpPr>
        <p:spPr>
          <a:xfrm>
            <a:off x="2349893" y="4493551"/>
            <a:ext cx="6622181" cy="612000"/>
          </a:xfrm>
          <a:prstGeom prst="chevron">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solidFill>
                  <a:schemeClr val="bg1"/>
                </a:solidFill>
                <a:latin typeface="Tenorite" panose="00000500000000000000" pitchFamily="2" charset="0"/>
                <a:cs typeface="Arial" panose="020B0604020202020204" pitchFamily="34" charset="0"/>
              </a:rPr>
              <a:t>Industry Working Groups</a:t>
            </a:r>
          </a:p>
        </p:txBody>
      </p:sp>
      <p:sp>
        <p:nvSpPr>
          <p:cNvPr id="99" name="Diamond 98">
            <a:hlinkClick r:id="rId3" action="ppaction://hlinksldjump"/>
            <a:extLst>
              <a:ext uri="{FF2B5EF4-FFF2-40B4-BE49-F238E27FC236}">
                <a16:creationId xmlns:a16="http://schemas.microsoft.com/office/drawing/2014/main" id="{0706E8CA-B377-48E6-8B40-CD7ACCFFAC4C}"/>
              </a:ext>
            </a:extLst>
          </p:cNvPr>
          <p:cNvSpPr/>
          <p:nvPr/>
        </p:nvSpPr>
        <p:spPr>
          <a:xfrm>
            <a:off x="1886971" y="5169850"/>
            <a:ext cx="612000" cy="612000"/>
          </a:xfrm>
          <a:prstGeom prst="diamond">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bg1"/>
                </a:solidFill>
                <a:latin typeface="Tenorite" panose="00000500000000000000" pitchFamily="2" charset="0"/>
                <a:cs typeface="Arial" panose="020B0604020202020204" pitchFamily="34" charset="0"/>
              </a:rPr>
              <a:t>6</a:t>
            </a:r>
          </a:p>
        </p:txBody>
      </p:sp>
      <p:sp>
        <p:nvSpPr>
          <p:cNvPr id="47" name="Footer Placeholder 2">
            <a:extLst>
              <a:ext uri="{FF2B5EF4-FFF2-40B4-BE49-F238E27FC236}">
                <a16:creationId xmlns:a16="http://schemas.microsoft.com/office/drawing/2014/main" id="{E7954064-5E8D-4302-AD4C-37A769525342}"/>
              </a:ext>
            </a:extLst>
          </p:cNvPr>
          <p:cNvSpPr>
            <a:spLocks noGrp="1"/>
          </p:cNvSpPr>
          <p:nvPr>
            <p:ph type="ftr" sz="quarter" idx="11"/>
          </p:nvPr>
        </p:nvSpPr>
        <p:spPr>
          <a:xfrm>
            <a:off x="4615155" y="6559401"/>
            <a:ext cx="2573141" cy="213995"/>
          </a:xfrm>
        </p:spPr>
        <p:txBody>
          <a:bodyPr/>
          <a:lstStyle/>
          <a:p>
            <a:r>
              <a:rPr lang="en-GB" b="1">
                <a:solidFill>
                  <a:schemeClr val="tx2"/>
                </a:solidFill>
                <a:latin typeface="Tenorite" panose="00000500000000000000" pitchFamily="2" charset="0"/>
              </a:rPr>
              <a:t>NEC Industry Exercise Fahrenheit </a:t>
            </a:r>
            <a:r>
              <a:rPr lang="en-GB">
                <a:solidFill>
                  <a:schemeClr val="tx2"/>
                </a:solidFill>
                <a:latin typeface="Tenorite" panose="00000500000000000000" pitchFamily="2" charset="0"/>
              </a:rPr>
              <a:t>│ 2024</a:t>
            </a:r>
          </a:p>
        </p:txBody>
      </p:sp>
      <p:sp>
        <p:nvSpPr>
          <p:cNvPr id="54" name="Slide Number Placeholder 3">
            <a:extLst>
              <a:ext uri="{FF2B5EF4-FFF2-40B4-BE49-F238E27FC236}">
                <a16:creationId xmlns:a16="http://schemas.microsoft.com/office/drawing/2014/main" id="{F9156154-F6D5-43EC-B853-5390CA5CFA39}"/>
              </a:ext>
            </a:extLst>
          </p:cNvPr>
          <p:cNvSpPr>
            <a:spLocks noGrp="1"/>
          </p:cNvSpPr>
          <p:nvPr>
            <p:ph type="sldNum" sz="quarter" idx="12"/>
          </p:nvPr>
        </p:nvSpPr>
        <p:spPr>
          <a:xfrm>
            <a:off x="7156399" y="6564592"/>
            <a:ext cx="468000" cy="213995"/>
          </a:xfrm>
        </p:spPr>
        <p:txBody>
          <a:bodyPr/>
          <a:lstStyle/>
          <a:p>
            <a:r>
              <a:rPr lang="en-GB">
                <a:solidFill>
                  <a:schemeClr val="tx2"/>
                </a:solidFill>
                <a:latin typeface="Tenorite" panose="00000500000000000000" pitchFamily="2" charset="0"/>
                <a:cs typeface="Arial" panose="020B0604020202020204" pitchFamily="34" charset="0"/>
              </a:rPr>
              <a:t>P.</a:t>
            </a:r>
            <a:fld id="{2167D5C0-EA37-43FD-A9A7-0CAAFD84DAC3}" type="slidenum">
              <a:rPr lang="en-GB" smtClean="0">
                <a:solidFill>
                  <a:schemeClr val="tx2"/>
                </a:solidFill>
                <a:latin typeface="Tenorite" panose="00000500000000000000" pitchFamily="2" charset="0"/>
                <a:cs typeface="Arial" panose="020B0604020202020204" pitchFamily="34" charset="0"/>
              </a:rPr>
              <a:pPr/>
              <a:t>23</a:t>
            </a:fld>
            <a:endParaRPr lang="en-GB">
              <a:solidFill>
                <a:schemeClr val="tx2"/>
              </a:solidFill>
              <a:latin typeface="Tenorite" panose="00000500000000000000" pitchFamily="2" charset="0"/>
              <a:cs typeface="Arial" panose="020B0604020202020204" pitchFamily="34" charset="0"/>
            </a:endParaRPr>
          </a:p>
        </p:txBody>
      </p:sp>
      <p:pic>
        <p:nvPicPr>
          <p:cNvPr id="7" name="Picture 6">
            <a:extLst>
              <a:ext uri="{FF2B5EF4-FFF2-40B4-BE49-F238E27FC236}">
                <a16:creationId xmlns:a16="http://schemas.microsoft.com/office/drawing/2014/main" id="{2CB862FD-4C0E-40CC-A845-712921953FF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657017" y="0"/>
            <a:ext cx="4545955" cy="6858000"/>
          </a:xfrm>
          <a:prstGeom prst="rect">
            <a:avLst/>
          </a:prstGeom>
          <a:ln w="28575">
            <a:solidFill>
              <a:srgbClr val="66666A"/>
            </a:solidFill>
          </a:ln>
        </p:spPr>
      </p:pic>
      <p:sp>
        <p:nvSpPr>
          <p:cNvPr id="3" name="Rectangle 2">
            <a:extLst>
              <a:ext uri="{FF2B5EF4-FFF2-40B4-BE49-F238E27FC236}">
                <a16:creationId xmlns:a16="http://schemas.microsoft.com/office/drawing/2014/main" id="{016FA1EA-871F-4ADE-E0D4-B18D98E3E55B}"/>
              </a:ext>
            </a:extLst>
          </p:cNvPr>
          <p:cNvSpPr/>
          <p:nvPr/>
        </p:nvSpPr>
        <p:spPr>
          <a:xfrm>
            <a:off x="0" y="0"/>
            <a:ext cx="1422400" cy="6858000"/>
          </a:xfrm>
          <a:prstGeom prst="rect">
            <a:avLst/>
          </a:prstGeom>
          <a:solidFill>
            <a:srgbClr val="5555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enorite" panose="00000500000000000000" pitchFamily="2" charset="0"/>
            </a:endParaRPr>
          </a:p>
        </p:txBody>
      </p:sp>
      <p:sp>
        <p:nvSpPr>
          <p:cNvPr id="5" name="TextBox 4">
            <a:hlinkClick r:id="rId10" action="ppaction://hlinksldjump"/>
            <a:extLst>
              <a:ext uri="{FF2B5EF4-FFF2-40B4-BE49-F238E27FC236}">
                <a16:creationId xmlns:a16="http://schemas.microsoft.com/office/drawing/2014/main" id="{10F1F4A6-204C-75FB-105E-0CD4398DAB77}"/>
              </a:ext>
            </a:extLst>
          </p:cNvPr>
          <p:cNvSpPr txBox="1"/>
          <p:nvPr/>
        </p:nvSpPr>
        <p:spPr>
          <a:xfrm>
            <a:off x="25400" y="899467"/>
            <a:ext cx="1130300" cy="461665"/>
          </a:xfrm>
          <a:prstGeom prst="rect">
            <a:avLst/>
          </a:prstGeom>
          <a:noFill/>
        </p:spPr>
        <p:txBody>
          <a:bodyPr wrap="square" rtlCol="0">
            <a:spAutoFit/>
          </a:bodyPr>
          <a:lstStyle>
            <a:defPPr>
              <a:defRPr lang="en-US"/>
            </a:defPPr>
            <a:lvl1pPr>
              <a:defRPr sz="1200">
                <a:solidFill>
                  <a:schemeClr val="bg1"/>
                </a:solidFill>
                <a:latin typeface="Tenorite" panose="00000500000000000000" pitchFamily="2" charset="0"/>
                <a:cs typeface="Arial" panose="020B0604020202020204" pitchFamily="34" charset="0"/>
              </a:defRPr>
            </a:lvl1pPr>
          </a:lstStyle>
          <a:p>
            <a:r>
              <a:rPr lang="en-GB"/>
              <a:t>Exercise Scope &gt;</a:t>
            </a:r>
          </a:p>
        </p:txBody>
      </p:sp>
      <p:sp>
        <p:nvSpPr>
          <p:cNvPr id="8" name="TextBox 7">
            <a:hlinkClick r:id="rId11" action="ppaction://hlinksldjump"/>
            <a:extLst>
              <a:ext uri="{FF2B5EF4-FFF2-40B4-BE49-F238E27FC236}">
                <a16:creationId xmlns:a16="http://schemas.microsoft.com/office/drawing/2014/main" id="{8260A95E-124D-1A47-E2A6-3DAF724798D5}"/>
              </a:ext>
            </a:extLst>
          </p:cNvPr>
          <p:cNvSpPr txBox="1"/>
          <p:nvPr/>
        </p:nvSpPr>
        <p:spPr>
          <a:xfrm>
            <a:off x="38100" y="1411931"/>
            <a:ext cx="1193800" cy="461665"/>
          </a:xfrm>
          <a:prstGeom prst="rect">
            <a:avLst/>
          </a:prstGeom>
          <a:noFill/>
        </p:spPr>
        <p:txBody>
          <a:bodyPr wrap="square" rtlCol="0">
            <a:spAutoFit/>
          </a:bodyPr>
          <a:lstStyle/>
          <a:p>
            <a:r>
              <a:rPr lang="en-GB" sz="1200">
                <a:solidFill>
                  <a:schemeClr val="bg1"/>
                </a:solidFill>
                <a:latin typeface="Tenorite" panose="00000500000000000000" pitchFamily="2" charset="0"/>
                <a:cs typeface="Arial" panose="020B0604020202020204" pitchFamily="34" charset="0"/>
              </a:rPr>
              <a:t>Executive Summary &gt;</a:t>
            </a:r>
          </a:p>
        </p:txBody>
      </p:sp>
      <p:sp>
        <p:nvSpPr>
          <p:cNvPr id="9" name="TextBox 8">
            <a:extLst>
              <a:ext uri="{FF2B5EF4-FFF2-40B4-BE49-F238E27FC236}">
                <a16:creationId xmlns:a16="http://schemas.microsoft.com/office/drawing/2014/main" id="{D81DE97B-D258-D056-635F-C582313491BA}"/>
              </a:ext>
            </a:extLst>
          </p:cNvPr>
          <p:cNvSpPr txBox="1"/>
          <p:nvPr/>
        </p:nvSpPr>
        <p:spPr>
          <a:xfrm>
            <a:off x="38100" y="1924395"/>
            <a:ext cx="1193800" cy="276999"/>
          </a:xfrm>
          <a:prstGeom prst="rect">
            <a:avLst/>
          </a:prstGeom>
          <a:noFill/>
        </p:spPr>
        <p:txBody>
          <a:bodyPr wrap="square" rtlCol="0">
            <a:spAutoFit/>
          </a:bodyPr>
          <a:lstStyle/>
          <a:p>
            <a:r>
              <a:rPr lang="en-GB" sz="1200">
                <a:solidFill>
                  <a:schemeClr val="bg1"/>
                </a:solidFill>
                <a:latin typeface="Tenorite" panose="00000500000000000000" pitchFamily="2" charset="0"/>
                <a:cs typeface="Arial" panose="020B0604020202020204" pitchFamily="34" charset="0"/>
              </a:rPr>
              <a:t>Key Areas:</a:t>
            </a:r>
          </a:p>
        </p:txBody>
      </p:sp>
      <p:sp>
        <p:nvSpPr>
          <p:cNvPr id="10" name="TextBox 9">
            <a:hlinkClick r:id="rId12" action="ppaction://hlinksldjump"/>
            <a:extLst>
              <a:ext uri="{FF2B5EF4-FFF2-40B4-BE49-F238E27FC236}">
                <a16:creationId xmlns:a16="http://schemas.microsoft.com/office/drawing/2014/main" id="{578DB6B8-E13B-3A16-0B29-7B2B7CD1675D}"/>
              </a:ext>
            </a:extLst>
          </p:cNvPr>
          <p:cNvSpPr txBox="1"/>
          <p:nvPr/>
        </p:nvSpPr>
        <p:spPr>
          <a:xfrm>
            <a:off x="127000" y="2502612"/>
            <a:ext cx="1295400" cy="430887"/>
          </a:xfrm>
          <a:prstGeom prst="rect">
            <a:avLst/>
          </a:prstGeom>
          <a:noFill/>
        </p:spPr>
        <p:txBody>
          <a:bodyPr wrap="square" rtlCol="0">
            <a:spAutoFit/>
          </a:bodyPr>
          <a:lstStyle/>
          <a:p>
            <a:r>
              <a:rPr lang="en-GB" sz="1100">
                <a:solidFill>
                  <a:schemeClr val="bg1"/>
                </a:solidFill>
                <a:latin typeface="Tenorite" panose="00000500000000000000" pitchFamily="2" charset="0"/>
                <a:cs typeface="Arial" panose="020B0604020202020204" pitchFamily="34" charset="0"/>
              </a:rPr>
              <a:t>Gas Transporter Interactions </a:t>
            </a:r>
          </a:p>
        </p:txBody>
      </p:sp>
      <p:sp>
        <p:nvSpPr>
          <p:cNvPr id="17" name="TextBox 16">
            <a:hlinkClick r:id="rId13" action="ppaction://hlinksldjump"/>
            <a:extLst>
              <a:ext uri="{FF2B5EF4-FFF2-40B4-BE49-F238E27FC236}">
                <a16:creationId xmlns:a16="http://schemas.microsoft.com/office/drawing/2014/main" id="{A5111176-C4CE-2085-B678-F3736C2D3148}"/>
              </a:ext>
            </a:extLst>
          </p:cNvPr>
          <p:cNvSpPr txBox="1"/>
          <p:nvPr/>
        </p:nvSpPr>
        <p:spPr>
          <a:xfrm>
            <a:off x="127000" y="3260970"/>
            <a:ext cx="1295400" cy="600164"/>
          </a:xfrm>
          <a:prstGeom prst="rect">
            <a:avLst/>
          </a:prstGeom>
          <a:noFill/>
        </p:spPr>
        <p:txBody>
          <a:bodyPr wrap="square" rtlCol="0">
            <a:spAutoFit/>
          </a:bodyPr>
          <a:lstStyle>
            <a:defPPr>
              <a:defRPr lang="en-US"/>
            </a:defPPr>
            <a:lvl1pPr>
              <a:defRPr sz="1100">
                <a:solidFill>
                  <a:schemeClr val="bg1"/>
                </a:solidFill>
                <a:latin typeface="Arial" panose="020B0604020202020204" pitchFamily="34" charset="0"/>
                <a:cs typeface="Arial" panose="020B0604020202020204" pitchFamily="34" charset="0"/>
              </a:defRPr>
            </a:lvl1pPr>
          </a:lstStyle>
          <a:p>
            <a:r>
              <a:rPr lang="en-GB">
                <a:latin typeface="Tenorite" panose="00000500000000000000" pitchFamily="2" charset="0"/>
              </a:rPr>
              <a:t>Gas and Electricity Interactions </a:t>
            </a:r>
          </a:p>
        </p:txBody>
      </p:sp>
      <p:sp>
        <p:nvSpPr>
          <p:cNvPr id="18" name="TextBox 17">
            <a:hlinkClick r:id="rId14" action="ppaction://hlinksldjump"/>
            <a:extLst>
              <a:ext uri="{FF2B5EF4-FFF2-40B4-BE49-F238E27FC236}">
                <a16:creationId xmlns:a16="http://schemas.microsoft.com/office/drawing/2014/main" id="{833F93C0-31C7-C9C8-C43C-D8A408077AAD}"/>
              </a:ext>
            </a:extLst>
          </p:cNvPr>
          <p:cNvSpPr txBox="1"/>
          <p:nvPr/>
        </p:nvSpPr>
        <p:spPr>
          <a:xfrm>
            <a:off x="127000" y="3845573"/>
            <a:ext cx="1235782" cy="430887"/>
          </a:xfrm>
          <a:prstGeom prst="rect">
            <a:avLst/>
          </a:prstGeom>
          <a:noFill/>
        </p:spPr>
        <p:txBody>
          <a:bodyPr wrap="square" rtlCol="0">
            <a:spAutoFit/>
          </a:bodyPr>
          <a:lstStyle/>
          <a:p>
            <a:r>
              <a:rPr lang="en-GB" sz="1100">
                <a:solidFill>
                  <a:schemeClr val="bg1"/>
                </a:solidFill>
                <a:latin typeface="Tenorite" panose="00000500000000000000" pitchFamily="2" charset="0"/>
                <a:cs typeface="Arial" panose="020B0604020202020204" pitchFamily="34" charset="0"/>
              </a:rPr>
              <a:t>Public Communications </a:t>
            </a:r>
          </a:p>
        </p:txBody>
      </p:sp>
      <p:sp>
        <p:nvSpPr>
          <p:cNvPr id="19" name="TextBox 18">
            <a:hlinkClick r:id="rId15" action="ppaction://hlinksldjump"/>
            <a:extLst>
              <a:ext uri="{FF2B5EF4-FFF2-40B4-BE49-F238E27FC236}">
                <a16:creationId xmlns:a16="http://schemas.microsoft.com/office/drawing/2014/main" id="{A3B0BA12-AFAF-0A11-4C9C-06B78A5607B1}"/>
              </a:ext>
            </a:extLst>
          </p:cNvPr>
          <p:cNvSpPr txBox="1"/>
          <p:nvPr/>
        </p:nvSpPr>
        <p:spPr>
          <a:xfrm>
            <a:off x="127000" y="2983091"/>
            <a:ext cx="1295400" cy="261610"/>
          </a:xfrm>
          <a:prstGeom prst="rect">
            <a:avLst/>
          </a:prstGeom>
          <a:noFill/>
        </p:spPr>
        <p:txBody>
          <a:bodyPr wrap="square" rtlCol="0">
            <a:spAutoFit/>
          </a:bodyPr>
          <a:lstStyle/>
          <a:p>
            <a:r>
              <a:rPr lang="en-GB" sz="1100">
                <a:solidFill>
                  <a:schemeClr val="bg1"/>
                </a:solidFill>
                <a:latin typeface="Tenorite" panose="00000500000000000000" pitchFamily="2" charset="0"/>
                <a:cs typeface="Arial" panose="020B0604020202020204" pitchFamily="34" charset="0"/>
              </a:rPr>
              <a:t>Load Shedding</a:t>
            </a:r>
          </a:p>
        </p:txBody>
      </p:sp>
      <p:sp>
        <p:nvSpPr>
          <p:cNvPr id="20" name="TextBox 19">
            <a:hlinkClick r:id="rId16" action="ppaction://hlinksldjump"/>
            <a:extLst>
              <a:ext uri="{FF2B5EF4-FFF2-40B4-BE49-F238E27FC236}">
                <a16:creationId xmlns:a16="http://schemas.microsoft.com/office/drawing/2014/main" id="{FE3E8B17-F228-3ACC-64F3-94F42E2B5CBD}"/>
              </a:ext>
            </a:extLst>
          </p:cNvPr>
          <p:cNvSpPr txBox="1"/>
          <p:nvPr/>
        </p:nvSpPr>
        <p:spPr>
          <a:xfrm>
            <a:off x="127000" y="4301340"/>
            <a:ext cx="1295400" cy="261610"/>
          </a:xfrm>
          <a:prstGeom prst="rect">
            <a:avLst/>
          </a:prstGeom>
          <a:noFill/>
        </p:spPr>
        <p:txBody>
          <a:bodyPr wrap="square" rtlCol="0">
            <a:spAutoFit/>
          </a:bodyPr>
          <a:lstStyle>
            <a:defPPr>
              <a:defRPr lang="en-US"/>
            </a:defPPr>
            <a:lvl1pPr>
              <a:defRPr sz="1100">
                <a:solidFill>
                  <a:schemeClr val="bg1"/>
                </a:solidFill>
                <a:latin typeface="Arial" panose="020B0604020202020204" pitchFamily="34" charset="0"/>
                <a:cs typeface="Arial" panose="020B0604020202020204" pitchFamily="34" charset="0"/>
              </a:defRPr>
            </a:lvl1pPr>
          </a:lstStyle>
          <a:p>
            <a:r>
              <a:rPr lang="en-GB">
                <a:latin typeface="Tenorite" panose="00000500000000000000" pitchFamily="2" charset="0"/>
              </a:rPr>
              <a:t>Managing Supply</a:t>
            </a:r>
          </a:p>
        </p:txBody>
      </p:sp>
      <p:cxnSp>
        <p:nvCxnSpPr>
          <p:cNvPr id="23" name="Straight Connector 22">
            <a:extLst>
              <a:ext uri="{FF2B5EF4-FFF2-40B4-BE49-F238E27FC236}">
                <a16:creationId xmlns:a16="http://schemas.microsoft.com/office/drawing/2014/main" id="{6A2DF6AA-F131-987C-9EDE-100F17CCB85C}"/>
              </a:ext>
            </a:extLst>
          </p:cNvPr>
          <p:cNvCxnSpPr>
            <a:cxnSpLocks/>
          </p:cNvCxnSpPr>
          <p:nvPr/>
        </p:nvCxnSpPr>
        <p:spPr>
          <a:xfrm>
            <a:off x="127000" y="1380182"/>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B9CA0A6-B642-8C9B-8409-AD8714CF534E}"/>
              </a:ext>
            </a:extLst>
          </p:cNvPr>
          <p:cNvCxnSpPr>
            <a:cxnSpLocks/>
          </p:cNvCxnSpPr>
          <p:nvPr/>
        </p:nvCxnSpPr>
        <p:spPr>
          <a:xfrm>
            <a:off x="126207" y="1899296"/>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TextBox 30">
            <a:hlinkClick r:id="rId17" action="ppaction://hlinksldjump"/>
            <a:extLst>
              <a:ext uri="{FF2B5EF4-FFF2-40B4-BE49-F238E27FC236}">
                <a16:creationId xmlns:a16="http://schemas.microsoft.com/office/drawing/2014/main" id="{5BBBEB22-73B7-27BB-4887-3308AF4231BC}"/>
              </a:ext>
            </a:extLst>
          </p:cNvPr>
          <p:cNvSpPr txBox="1"/>
          <p:nvPr/>
        </p:nvSpPr>
        <p:spPr>
          <a:xfrm>
            <a:off x="126202" y="2199735"/>
            <a:ext cx="1295400" cy="261610"/>
          </a:xfrm>
          <a:prstGeom prst="rect">
            <a:avLst/>
          </a:prstGeom>
          <a:noFill/>
        </p:spPr>
        <p:txBody>
          <a:bodyPr wrap="square" rtlCol="0">
            <a:spAutoFit/>
          </a:bodyPr>
          <a:lstStyle/>
          <a:p>
            <a:r>
              <a:rPr lang="en-GB" sz="1100">
                <a:solidFill>
                  <a:schemeClr val="bg1"/>
                </a:solidFill>
                <a:latin typeface="Tenorite" panose="00000500000000000000" pitchFamily="2" charset="0"/>
                <a:cs typeface="Arial" panose="020B0604020202020204" pitchFamily="34" charset="0"/>
              </a:rPr>
              <a:t>NGSE Strategy</a:t>
            </a:r>
          </a:p>
        </p:txBody>
      </p:sp>
      <p:sp>
        <p:nvSpPr>
          <p:cNvPr id="13" name="TextBox 12">
            <a:extLst>
              <a:ext uri="{FF2B5EF4-FFF2-40B4-BE49-F238E27FC236}">
                <a16:creationId xmlns:a16="http://schemas.microsoft.com/office/drawing/2014/main" id="{0AD15BB0-56B3-E231-A8A8-D3A4A9DFDBEC}"/>
              </a:ext>
            </a:extLst>
          </p:cNvPr>
          <p:cNvSpPr txBox="1"/>
          <p:nvPr/>
        </p:nvSpPr>
        <p:spPr>
          <a:xfrm>
            <a:off x="-8743" y="68468"/>
            <a:ext cx="1468322" cy="830997"/>
          </a:xfrm>
          <a:prstGeom prst="rect">
            <a:avLst/>
          </a:prstGeom>
          <a:noFill/>
        </p:spPr>
        <p:txBody>
          <a:bodyPr wrap="square" rtlCol="0">
            <a:spAutoFit/>
          </a:bodyPr>
          <a:lstStyle/>
          <a:p>
            <a:r>
              <a:rPr lang="en-GB" sz="1200" b="1">
                <a:solidFill>
                  <a:schemeClr val="bg1"/>
                </a:solidFill>
                <a:latin typeface="Tenorite" panose="00000500000000000000" pitchFamily="2" charset="0"/>
                <a:cs typeface="Arial" panose="020B0604020202020204" pitchFamily="34" charset="0"/>
              </a:rPr>
              <a:t>NEC Industry Exercise Fahrenheit </a:t>
            </a:r>
            <a:r>
              <a:rPr lang="en-GB" sz="1200" b="1">
                <a:solidFill>
                  <a:schemeClr val="bg1">
                    <a:lumMod val="75000"/>
                  </a:schemeClr>
                </a:solidFill>
                <a:latin typeface="Tenorite" panose="00000500000000000000" pitchFamily="2" charset="0"/>
                <a:cs typeface="Arial" panose="020B0604020202020204" pitchFamily="34" charset="0"/>
              </a:rPr>
              <a:t>2024 Post Exercise Report  </a:t>
            </a:r>
          </a:p>
        </p:txBody>
      </p:sp>
      <p:sp>
        <p:nvSpPr>
          <p:cNvPr id="15" name="TextBox 14">
            <a:hlinkClick r:id="rId18" action="ppaction://hlinksldjump"/>
            <a:extLst>
              <a:ext uri="{FF2B5EF4-FFF2-40B4-BE49-F238E27FC236}">
                <a16:creationId xmlns:a16="http://schemas.microsoft.com/office/drawing/2014/main" id="{8B72D7E2-777B-39B1-4718-51A95037841C}"/>
              </a:ext>
            </a:extLst>
          </p:cNvPr>
          <p:cNvSpPr txBox="1"/>
          <p:nvPr/>
        </p:nvSpPr>
        <p:spPr>
          <a:xfrm>
            <a:off x="38100" y="4639813"/>
            <a:ext cx="1193800" cy="461665"/>
          </a:xfrm>
          <a:prstGeom prst="rect">
            <a:avLst/>
          </a:prstGeom>
          <a:noFill/>
        </p:spPr>
        <p:txBody>
          <a:bodyPr wrap="square" rtlCol="0">
            <a:spAutoFit/>
          </a:bodyPr>
          <a:lstStyle>
            <a:defPPr>
              <a:defRPr lang="en-US"/>
            </a:defPPr>
            <a:lvl1pPr>
              <a:defRPr sz="1200">
                <a:solidFill>
                  <a:schemeClr val="bg1"/>
                </a:solidFill>
                <a:latin typeface="Tenorite" panose="00000500000000000000" pitchFamily="2" charset="0"/>
                <a:cs typeface="Arial" panose="020B0604020202020204" pitchFamily="34" charset="0"/>
              </a:defRPr>
            </a:lvl1pPr>
          </a:lstStyle>
          <a:p>
            <a:r>
              <a:rPr lang="en-GB"/>
              <a:t>Learning Points&gt;</a:t>
            </a:r>
          </a:p>
        </p:txBody>
      </p:sp>
      <p:sp>
        <p:nvSpPr>
          <p:cNvPr id="16" name="TextBox 15">
            <a:hlinkClick r:id="rId19" action="ppaction://hlinksldjump"/>
            <a:extLst>
              <a:ext uri="{FF2B5EF4-FFF2-40B4-BE49-F238E27FC236}">
                <a16:creationId xmlns:a16="http://schemas.microsoft.com/office/drawing/2014/main" id="{D983C60F-61FF-990D-33A2-9EF897775096}"/>
              </a:ext>
            </a:extLst>
          </p:cNvPr>
          <p:cNvSpPr txBox="1"/>
          <p:nvPr/>
        </p:nvSpPr>
        <p:spPr>
          <a:xfrm>
            <a:off x="38100" y="5606283"/>
            <a:ext cx="1193800" cy="276999"/>
          </a:xfrm>
          <a:prstGeom prst="rect">
            <a:avLst/>
          </a:prstGeom>
          <a:solidFill>
            <a:schemeClr val="accent6">
              <a:lumMod val="60000"/>
              <a:lumOff val="40000"/>
            </a:schemeClr>
          </a:solidFill>
        </p:spPr>
        <p:txBody>
          <a:bodyPr wrap="square" rtlCol="0">
            <a:spAutoFit/>
          </a:bodyPr>
          <a:lstStyle>
            <a:defPPr>
              <a:defRPr lang="en-US"/>
            </a:defPPr>
            <a:lvl1pPr>
              <a:defRPr sz="1200">
                <a:solidFill>
                  <a:schemeClr val="bg1"/>
                </a:solidFill>
                <a:latin typeface="Tenorite" panose="00000500000000000000" pitchFamily="2" charset="0"/>
                <a:cs typeface="Arial" panose="020B0604020202020204" pitchFamily="34" charset="0"/>
              </a:defRPr>
            </a:lvl1pPr>
          </a:lstStyle>
          <a:p>
            <a:r>
              <a:rPr lang="en-GB"/>
              <a:t>Appendices &gt;</a:t>
            </a:r>
          </a:p>
        </p:txBody>
      </p:sp>
      <p:cxnSp>
        <p:nvCxnSpPr>
          <p:cNvPr id="28" name="Straight Connector 27">
            <a:extLst>
              <a:ext uri="{FF2B5EF4-FFF2-40B4-BE49-F238E27FC236}">
                <a16:creationId xmlns:a16="http://schemas.microsoft.com/office/drawing/2014/main" id="{928203F8-F3FD-44C9-0358-2B50F3464F6C}"/>
              </a:ext>
            </a:extLst>
          </p:cNvPr>
          <p:cNvCxnSpPr>
            <a:cxnSpLocks/>
          </p:cNvCxnSpPr>
          <p:nvPr/>
        </p:nvCxnSpPr>
        <p:spPr>
          <a:xfrm>
            <a:off x="126203" y="4621660"/>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6B6FADC-942C-920C-24BF-04EF341C7818}"/>
              </a:ext>
            </a:extLst>
          </p:cNvPr>
          <p:cNvCxnSpPr>
            <a:cxnSpLocks/>
          </p:cNvCxnSpPr>
          <p:nvPr/>
        </p:nvCxnSpPr>
        <p:spPr>
          <a:xfrm>
            <a:off x="111533" y="5595537"/>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F6BEF0E1-7D07-810A-BB72-2AE297920149}"/>
              </a:ext>
            </a:extLst>
          </p:cNvPr>
          <p:cNvCxnSpPr>
            <a:cxnSpLocks/>
          </p:cNvCxnSpPr>
          <p:nvPr/>
        </p:nvCxnSpPr>
        <p:spPr>
          <a:xfrm>
            <a:off x="126203" y="5886635"/>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hlinkClick r:id="rId20" action="ppaction://hlinksldjump"/>
            <a:extLst>
              <a:ext uri="{FF2B5EF4-FFF2-40B4-BE49-F238E27FC236}">
                <a16:creationId xmlns:a16="http://schemas.microsoft.com/office/drawing/2014/main" id="{E14A4D6A-242F-EC1B-3947-4BEBBDA642D7}"/>
              </a:ext>
            </a:extLst>
          </p:cNvPr>
          <p:cNvSpPr txBox="1"/>
          <p:nvPr/>
        </p:nvSpPr>
        <p:spPr>
          <a:xfrm>
            <a:off x="38100" y="5127751"/>
            <a:ext cx="1375161" cy="461665"/>
          </a:xfrm>
          <a:prstGeom prst="rect">
            <a:avLst/>
          </a:prstGeom>
          <a:noFill/>
        </p:spPr>
        <p:txBody>
          <a:bodyPr wrap="square" rtlCol="0">
            <a:spAutoFit/>
          </a:bodyPr>
          <a:lstStyle>
            <a:defPPr>
              <a:defRPr lang="en-US"/>
            </a:defPPr>
            <a:lvl1pPr>
              <a:defRPr sz="1200">
                <a:solidFill>
                  <a:schemeClr val="bg1"/>
                </a:solidFill>
                <a:latin typeface="Tenorite" panose="00000500000000000000" pitchFamily="2" charset="0"/>
                <a:cs typeface="Arial" panose="020B0604020202020204" pitchFamily="34" charset="0"/>
              </a:defRPr>
            </a:lvl1pPr>
          </a:lstStyle>
          <a:p>
            <a:r>
              <a:rPr lang="en-GB"/>
              <a:t>Progress since 2023 Ex Everest &gt;  </a:t>
            </a:r>
          </a:p>
        </p:txBody>
      </p:sp>
      <p:cxnSp>
        <p:nvCxnSpPr>
          <p:cNvPr id="48" name="Straight Connector 47">
            <a:extLst>
              <a:ext uri="{FF2B5EF4-FFF2-40B4-BE49-F238E27FC236}">
                <a16:creationId xmlns:a16="http://schemas.microsoft.com/office/drawing/2014/main" id="{F5A88A96-2D7F-8D34-9573-CBAED72BFBD5}"/>
              </a:ext>
            </a:extLst>
          </p:cNvPr>
          <p:cNvCxnSpPr>
            <a:cxnSpLocks/>
          </p:cNvCxnSpPr>
          <p:nvPr/>
        </p:nvCxnSpPr>
        <p:spPr>
          <a:xfrm>
            <a:off x="107995" y="5111816"/>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9D0F4E1F-C1D2-6CC4-67E9-32AFB29C4F84}"/>
              </a:ext>
            </a:extLst>
          </p:cNvPr>
          <p:cNvCxnSpPr>
            <a:cxnSpLocks/>
          </p:cNvCxnSpPr>
          <p:nvPr/>
        </p:nvCxnSpPr>
        <p:spPr>
          <a:xfrm>
            <a:off x="126203" y="5886635"/>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52" name="Graphic 51" descr="Books with solid fill">
            <a:hlinkClick r:id="rId7" action="ppaction://hlinksldjump"/>
            <a:extLst>
              <a:ext uri="{FF2B5EF4-FFF2-40B4-BE49-F238E27FC236}">
                <a16:creationId xmlns:a16="http://schemas.microsoft.com/office/drawing/2014/main" id="{79EFBC2A-542F-CD5B-6B6B-CACE9306EA18}"/>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404085" y="6483657"/>
            <a:ext cx="288000" cy="288000"/>
          </a:xfrm>
          <a:prstGeom prst="rect">
            <a:avLst/>
          </a:prstGeom>
        </p:spPr>
      </p:pic>
      <p:pic>
        <p:nvPicPr>
          <p:cNvPr id="53" name="Graphic 52" descr="Circle with left arrow outline">
            <a:hlinkClick r:id="" action="ppaction://hlinkshowjump?jump=nextslide"/>
            <a:extLst>
              <a:ext uri="{FF2B5EF4-FFF2-40B4-BE49-F238E27FC236}">
                <a16:creationId xmlns:a16="http://schemas.microsoft.com/office/drawing/2014/main" id="{50589757-729E-62BE-0586-4D3F99F33307}"/>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1079555" y="6477050"/>
            <a:ext cx="288000" cy="288000"/>
          </a:xfrm>
          <a:prstGeom prst="rect">
            <a:avLst/>
          </a:prstGeom>
        </p:spPr>
      </p:pic>
      <p:pic>
        <p:nvPicPr>
          <p:cNvPr id="55" name="Graphic 54" descr="Home with solid fill">
            <a:hlinkClick r:id="rId25" action="ppaction://hlinksldjump"/>
            <a:extLst>
              <a:ext uri="{FF2B5EF4-FFF2-40B4-BE49-F238E27FC236}">
                <a16:creationId xmlns:a16="http://schemas.microsoft.com/office/drawing/2014/main" id="{BF6BC668-7BE7-0CD9-2625-8BA3D5AF9A33}"/>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69310" y="6483657"/>
            <a:ext cx="288000" cy="288000"/>
          </a:xfrm>
          <a:prstGeom prst="rect">
            <a:avLst/>
          </a:prstGeom>
        </p:spPr>
      </p:pic>
      <p:pic>
        <p:nvPicPr>
          <p:cNvPr id="56" name="Graphic 55" descr="Circle with left arrow outline">
            <a:hlinkClick r:id="" action="ppaction://hlinkshowjump?jump=previousslide"/>
            <a:extLst>
              <a:ext uri="{FF2B5EF4-FFF2-40B4-BE49-F238E27FC236}">
                <a16:creationId xmlns:a16="http://schemas.microsoft.com/office/drawing/2014/main" id="{B299A945-0CC7-1D1D-43A8-818014225512}"/>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rot="10800000">
            <a:off x="741098" y="6477151"/>
            <a:ext cx="288000" cy="288000"/>
          </a:xfrm>
          <a:prstGeom prst="rect">
            <a:avLst/>
          </a:prstGeom>
        </p:spPr>
      </p:pic>
    </p:spTree>
    <p:extLst>
      <p:ext uri="{BB962C8B-B14F-4D97-AF65-F5344CB8AC3E}">
        <p14:creationId xmlns:p14="http://schemas.microsoft.com/office/powerpoint/2010/main" val="24540984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D6E1D-28A8-4015-8CBB-1A73349B26B9}"/>
              </a:ext>
            </a:extLst>
          </p:cNvPr>
          <p:cNvSpPr>
            <a:spLocks noGrp="1"/>
          </p:cNvSpPr>
          <p:nvPr>
            <p:ph type="title" idx="4294967295"/>
          </p:nvPr>
        </p:nvSpPr>
        <p:spPr>
          <a:xfrm>
            <a:off x="1676400" y="250318"/>
            <a:ext cx="10515600" cy="709279"/>
          </a:xfrm>
        </p:spPr>
        <p:txBody>
          <a:bodyPr>
            <a:noAutofit/>
          </a:bodyPr>
          <a:lstStyle/>
          <a:p>
            <a:r>
              <a:rPr lang="en-GB" sz="3200" b="1">
                <a:solidFill>
                  <a:schemeClr val="tx1">
                    <a:lumMod val="65000"/>
                    <a:lumOff val="35000"/>
                  </a:schemeClr>
                </a:solidFill>
                <a:latin typeface="Tenorite" panose="00000500000000000000" pitchFamily="2" charset="0"/>
                <a:cs typeface="Arial" panose="020B0604020202020204" pitchFamily="34" charset="0"/>
              </a:rPr>
              <a:t>Appendix 1 – Exercise Participants</a:t>
            </a:r>
          </a:p>
        </p:txBody>
      </p:sp>
      <p:sp>
        <p:nvSpPr>
          <p:cNvPr id="8" name="Rectangle 7">
            <a:extLst>
              <a:ext uri="{FF2B5EF4-FFF2-40B4-BE49-F238E27FC236}">
                <a16:creationId xmlns:a16="http://schemas.microsoft.com/office/drawing/2014/main" id="{DE35C8A0-A88B-42DB-A3CB-9A8B2CB42B16}"/>
              </a:ext>
            </a:extLst>
          </p:cNvPr>
          <p:cNvSpPr/>
          <p:nvPr/>
        </p:nvSpPr>
        <p:spPr>
          <a:xfrm>
            <a:off x="1852862" y="1086470"/>
            <a:ext cx="9885748" cy="523220"/>
          </a:xfrm>
          <a:prstGeom prst="rect">
            <a:avLst/>
          </a:prstGeom>
        </p:spPr>
        <p:txBody>
          <a:bodyPr wrap="square">
            <a:spAutoFit/>
          </a:bodyPr>
          <a:lstStyle/>
          <a:p>
            <a:pPr algn="just" fontAlgn="base">
              <a:spcBef>
                <a:spcPts val="600"/>
              </a:spcBef>
              <a:spcAft>
                <a:spcPts val="600"/>
              </a:spcAft>
              <a:tabLst>
                <a:tab pos="228600" algn="l"/>
                <a:tab pos="457200" algn="l"/>
              </a:tabLst>
            </a:pPr>
            <a:r>
              <a:rPr lang="en-GB" sz="1400" b="1">
                <a:solidFill>
                  <a:schemeClr val="tx1">
                    <a:lumMod val="65000"/>
                    <a:lumOff val="35000"/>
                  </a:schemeClr>
                </a:solidFill>
                <a:latin typeface="Tenorite" panose="00000500000000000000" pitchFamily="2" charset="0"/>
              </a:rPr>
              <a:t>The NEC Office estimates that over 400 industry participants took part in Exercise Fahrenheit from a range of areas, as illustrated here: </a:t>
            </a:r>
          </a:p>
        </p:txBody>
      </p:sp>
      <p:sp>
        <p:nvSpPr>
          <p:cNvPr id="12" name="Footer Placeholder 2">
            <a:extLst>
              <a:ext uri="{FF2B5EF4-FFF2-40B4-BE49-F238E27FC236}">
                <a16:creationId xmlns:a16="http://schemas.microsoft.com/office/drawing/2014/main" id="{950E8B40-7C29-5C33-5F20-9C91631DC671}"/>
              </a:ext>
            </a:extLst>
          </p:cNvPr>
          <p:cNvSpPr>
            <a:spLocks noGrp="1"/>
          </p:cNvSpPr>
          <p:nvPr>
            <p:ph type="ftr" sz="quarter" idx="11"/>
          </p:nvPr>
        </p:nvSpPr>
        <p:spPr>
          <a:xfrm>
            <a:off x="9142581" y="6559401"/>
            <a:ext cx="2573141" cy="213995"/>
          </a:xfrm>
        </p:spPr>
        <p:txBody>
          <a:bodyPr/>
          <a:lstStyle/>
          <a:p>
            <a:r>
              <a:rPr lang="en-GB" b="1">
                <a:solidFill>
                  <a:schemeClr val="tx2"/>
                </a:solidFill>
                <a:latin typeface="Tenorite" panose="00000500000000000000" pitchFamily="2" charset="0"/>
              </a:rPr>
              <a:t>NEC Industry Exercise Fahrenheit </a:t>
            </a:r>
            <a:r>
              <a:rPr lang="en-GB">
                <a:solidFill>
                  <a:schemeClr val="tx2"/>
                </a:solidFill>
                <a:latin typeface="Tenorite" panose="00000500000000000000" pitchFamily="2" charset="0"/>
              </a:rPr>
              <a:t>│ 2024</a:t>
            </a:r>
          </a:p>
        </p:txBody>
      </p:sp>
      <p:sp>
        <p:nvSpPr>
          <p:cNvPr id="13" name="Slide Number Placeholder 3">
            <a:extLst>
              <a:ext uri="{FF2B5EF4-FFF2-40B4-BE49-F238E27FC236}">
                <a16:creationId xmlns:a16="http://schemas.microsoft.com/office/drawing/2014/main" id="{2D7B23BB-27F0-9CD3-C455-C988D336E159}"/>
              </a:ext>
            </a:extLst>
          </p:cNvPr>
          <p:cNvSpPr>
            <a:spLocks noGrp="1"/>
          </p:cNvSpPr>
          <p:nvPr>
            <p:ph type="sldNum" sz="quarter" idx="12"/>
          </p:nvPr>
        </p:nvSpPr>
        <p:spPr>
          <a:xfrm>
            <a:off x="11683825" y="6564592"/>
            <a:ext cx="468000" cy="213995"/>
          </a:xfrm>
        </p:spPr>
        <p:txBody>
          <a:bodyPr/>
          <a:lstStyle/>
          <a:p>
            <a:r>
              <a:rPr lang="en-GB">
                <a:solidFill>
                  <a:schemeClr val="tx2"/>
                </a:solidFill>
                <a:latin typeface="Tenorite" panose="00000500000000000000" pitchFamily="2" charset="0"/>
                <a:cs typeface="Arial" panose="020B0604020202020204" pitchFamily="34" charset="0"/>
              </a:rPr>
              <a:t>P.</a:t>
            </a:r>
            <a:fld id="{2167D5C0-EA37-43FD-A9A7-0CAAFD84DAC3}" type="slidenum">
              <a:rPr lang="en-GB" smtClean="0">
                <a:solidFill>
                  <a:schemeClr val="tx2"/>
                </a:solidFill>
                <a:latin typeface="Tenorite" panose="00000500000000000000" pitchFamily="2" charset="0"/>
                <a:cs typeface="Arial" panose="020B0604020202020204" pitchFamily="34" charset="0"/>
              </a:rPr>
              <a:pPr/>
              <a:t>24</a:t>
            </a:fld>
            <a:endParaRPr lang="en-GB">
              <a:solidFill>
                <a:schemeClr val="tx2"/>
              </a:solidFill>
              <a:latin typeface="Tenorite" panose="00000500000000000000" pitchFamily="2" charset="0"/>
              <a:cs typeface="Arial" panose="020B0604020202020204" pitchFamily="34" charset="0"/>
            </a:endParaRPr>
          </a:p>
        </p:txBody>
      </p:sp>
      <p:sp>
        <p:nvSpPr>
          <p:cNvPr id="4" name="Rectangle 3">
            <a:extLst>
              <a:ext uri="{FF2B5EF4-FFF2-40B4-BE49-F238E27FC236}">
                <a16:creationId xmlns:a16="http://schemas.microsoft.com/office/drawing/2014/main" id="{E8E3CA36-9E75-EC30-B0A5-DA6D07B8DBA2}"/>
              </a:ext>
            </a:extLst>
          </p:cNvPr>
          <p:cNvSpPr/>
          <p:nvPr/>
        </p:nvSpPr>
        <p:spPr>
          <a:xfrm>
            <a:off x="0" y="0"/>
            <a:ext cx="1422400" cy="6858000"/>
          </a:xfrm>
          <a:prstGeom prst="rect">
            <a:avLst/>
          </a:prstGeom>
          <a:solidFill>
            <a:srgbClr val="5555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enorite" panose="00000500000000000000" pitchFamily="2" charset="0"/>
            </a:endParaRPr>
          </a:p>
        </p:txBody>
      </p:sp>
      <p:sp>
        <p:nvSpPr>
          <p:cNvPr id="5" name="TextBox 4">
            <a:hlinkClick r:id="rId2" action="ppaction://hlinksldjump"/>
            <a:extLst>
              <a:ext uri="{FF2B5EF4-FFF2-40B4-BE49-F238E27FC236}">
                <a16:creationId xmlns:a16="http://schemas.microsoft.com/office/drawing/2014/main" id="{1373F610-6699-1123-C5FC-E21B4F03D4ED}"/>
              </a:ext>
            </a:extLst>
          </p:cNvPr>
          <p:cNvSpPr txBox="1"/>
          <p:nvPr/>
        </p:nvSpPr>
        <p:spPr>
          <a:xfrm>
            <a:off x="25400" y="899467"/>
            <a:ext cx="1130300" cy="461665"/>
          </a:xfrm>
          <a:prstGeom prst="rect">
            <a:avLst/>
          </a:prstGeom>
          <a:noFill/>
        </p:spPr>
        <p:txBody>
          <a:bodyPr wrap="square" rtlCol="0">
            <a:spAutoFit/>
          </a:bodyPr>
          <a:lstStyle>
            <a:defPPr>
              <a:defRPr lang="en-US"/>
            </a:defPPr>
            <a:lvl1pPr>
              <a:defRPr sz="1200">
                <a:solidFill>
                  <a:schemeClr val="bg1"/>
                </a:solidFill>
                <a:latin typeface="Tenorite" panose="00000500000000000000" pitchFamily="2" charset="0"/>
                <a:cs typeface="Arial" panose="020B0604020202020204" pitchFamily="34" charset="0"/>
              </a:defRPr>
            </a:lvl1pPr>
          </a:lstStyle>
          <a:p>
            <a:r>
              <a:rPr lang="en-GB"/>
              <a:t>Exercise Scope &gt;</a:t>
            </a:r>
          </a:p>
        </p:txBody>
      </p:sp>
      <p:sp>
        <p:nvSpPr>
          <p:cNvPr id="7" name="TextBox 6">
            <a:hlinkClick r:id="rId3" action="ppaction://hlinksldjump"/>
            <a:extLst>
              <a:ext uri="{FF2B5EF4-FFF2-40B4-BE49-F238E27FC236}">
                <a16:creationId xmlns:a16="http://schemas.microsoft.com/office/drawing/2014/main" id="{EA1EB40F-8E46-E38D-7FF9-B8121BA5E120}"/>
              </a:ext>
            </a:extLst>
          </p:cNvPr>
          <p:cNvSpPr txBox="1"/>
          <p:nvPr/>
        </p:nvSpPr>
        <p:spPr>
          <a:xfrm>
            <a:off x="38100" y="1411931"/>
            <a:ext cx="1193800" cy="461665"/>
          </a:xfrm>
          <a:prstGeom prst="rect">
            <a:avLst/>
          </a:prstGeom>
          <a:noFill/>
        </p:spPr>
        <p:txBody>
          <a:bodyPr wrap="square" rtlCol="0">
            <a:spAutoFit/>
          </a:bodyPr>
          <a:lstStyle/>
          <a:p>
            <a:r>
              <a:rPr lang="en-GB" sz="1200">
                <a:solidFill>
                  <a:schemeClr val="bg1"/>
                </a:solidFill>
                <a:latin typeface="Tenorite" panose="00000500000000000000" pitchFamily="2" charset="0"/>
                <a:cs typeface="Arial" panose="020B0604020202020204" pitchFamily="34" charset="0"/>
              </a:rPr>
              <a:t>Executive Summary &gt;</a:t>
            </a:r>
          </a:p>
        </p:txBody>
      </p:sp>
      <p:sp>
        <p:nvSpPr>
          <p:cNvPr id="9" name="TextBox 8">
            <a:extLst>
              <a:ext uri="{FF2B5EF4-FFF2-40B4-BE49-F238E27FC236}">
                <a16:creationId xmlns:a16="http://schemas.microsoft.com/office/drawing/2014/main" id="{487D7D3E-CAB1-BCAE-4898-B6A9A0E876BC}"/>
              </a:ext>
            </a:extLst>
          </p:cNvPr>
          <p:cNvSpPr txBox="1"/>
          <p:nvPr/>
        </p:nvSpPr>
        <p:spPr>
          <a:xfrm>
            <a:off x="38100" y="1924395"/>
            <a:ext cx="1193800" cy="276999"/>
          </a:xfrm>
          <a:prstGeom prst="rect">
            <a:avLst/>
          </a:prstGeom>
          <a:noFill/>
        </p:spPr>
        <p:txBody>
          <a:bodyPr wrap="square" rtlCol="0">
            <a:spAutoFit/>
          </a:bodyPr>
          <a:lstStyle/>
          <a:p>
            <a:r>
              <a:rPr lang="en-GB" sz="1200">
                <a:solidFill>
                  <a:schemeClr val="bg1"/>
                </a:solidFill>
                <a:latin typeface="Tenorite" panose="00000500000000000000" pitchFamily="2" charset="0"/>
                <a:cs typeface="Arial" panose="020B0604020202020204" pitchFamily="34" charset="0"/>
              </a:rPr>
              <a:t>Key Areas:</a:t>
            </a:r>
          </a:p>
        </p:txBody>
      </p:sp>
      <p:sp>
        <p:nvSpPr>
          <p:cNvPr id="11" name="TextBox 10">
            <a:hlinkClick r:id="rId4" action="ppaction://hlinksldjump"/>
            <a:extLst>
              <a:ext uri="{FF2B5EF4-FFF2-40B4-BE49-F238E27FC236}">
                <a16:creationId xmlns:a16="http://schemas.microsoft.com/office/drawing/2014/main" id="{BDB11146-99F0-1ED9-F97B-DCF6A1410614}"/>
              </a:ext>
            </a:extLst>
          </p:cNvPr>
          <p:cNvSpPr txBox="1"/>
          <p:nvPr/>
        </p:nvSpPr>
        <p:spPr>
          <a:xfrm>
            <a:off x="127000" y="2502612"/>
            <a:ext cx="1295400" cy="430887"/>
          </a:xfrm>
          <a:prstGeom prst="rect">
            <a:avLst/>
          </a:prstGeom>
          <a:noFill/>
        </p:spPr>
        <p:txBody>
          <a:bodyPr wrap="square" rtlCol="0">
            <a:spAutoFit/>
          </a:bodyPr>
          <a:lstStyle/>
          <a:p>
            <a:r>
              <a:rPr lang="en-GB" sz="1100">
                <a:solidFill>
                  <a:schemeClr val="bg1"/>
                </a:solidFill>
                <a:latin typeface="Tenorite" panose="00000500000000000000" pitchFamily="2" charset="0"/>
                <a:cs typeface="Arial" panose="020B0604020202020204" pitchFamily="34" charset="0"/>
              </a:rPr>
              <a:t>Gas Transporter Interactions </a:t>
            </a:r>
          </a:p>
        </p:txBody>
      </p:sp>
      <p:sp>
        <p:nvSpPr>
          <p:cNvPr id="16" name="TextBox 15">
            <a:hlinkClick r:id="rId5" action="ppaction://hlinksldjump"/>
            <a:extLst>
              <a:ext uri="{FF2B5EF4-FFF2-40B4-BE49-F238E27FC236}">
                <a16:creationId xmlns:a16="http://schemas.microsoft.com/office/drawing/2014/main" id="{AA603114-20C7-FCF5-50C8-0741D2B39023}"/>
              </a:ext>
            </a:extLst>
          </p:cNvPr>
          <p:cNvSpPr txBox="1"/>
          <p:nvPr/>
        </p:nvSpPr>
        <p:spPr>
          <a:xfrm>
            <a:off x="127000" y="3260970"/>
            <a:ext cx="1295400" cy="600164"/>
          </a:xfrm>
          <a:prstGeom prst="rect">
            <a:avLst/>
          </a:prstGeom>
          <a:noFill/>
        </p:spPr>
        <p:txBody>
          <a:bodyPr wrap="square" rtlCol="0">
            <a:spAutoFit/>
          </a:bodyPr>
          <a:lstStyle>
            <a:defPPr>
              <a:defRPr lang="en-US"/>
            </a:defPPr>
            <a:lvl1pPr>
              <a:defRPr sz="1100">
                <a:solidFill>
                  <a:schemeClr val="bg1"/>
                </a:solidFill>
                <a:latin typeface="Arial" panose="020B0604020202020204" pitchFamily="34" charset="0"/>
                <a:cs typeface="Arial" panose="020B0604020202020204" pitchFamily="34" charset="0"/>
              </a:defRPr>
            </a:lvl1pPr>
          </a:lstStyle>
          <a:p>
            <a:r>
              <a:rPr lang="en-GB">
                <a:latin typeface="Tenorite" panose="00000500000000000000" pitchFamily="2" charset="0"/>
              </a:rPr>
              <a:t>Gas and Electricity Interactions </a:t>
            </a:r>
          </a:p>
        </p:txBody>
      </p:sp>
      <p:sp>
        <p:nvSpPr>
          <p:cNvPr id="17" name="TextBox 16">
            <a:hlinkClick r:id="rId6" action="ppaction://hlinksldjump"/>
            <a:extLst>
              <a:ext uri="{FF2B5EF4-FFF2-40B4-BE49-F238E27FC236}">
                <a16:creationId xmlns:a16="http://schemas.microsoft.com/office/drawing/2014/main" id="{F6705A3C-D178-3873-F767-F9E11D7904A1}"/>
              </a:ext>
            </a:extLst>
          </p:cNvPr>
          <p:cNvSpPr txBox="1"/>
          <p:nvPr/>
        </p:nvSpPr>
        <p:spPr>
          <a:xfrm>
            <a:off x="127000" y="3845573"/>
            <a:ext cx="1235782" cy="430887"/>
          </a:xfrm>
          <a:prstGeom prst="rect">
            <a:avLst/>
          </a:prstGeom>
          <a:noFill/>
        </p:spPr>
        <p:txBody>
          <a:bodyPr wrap="square" rtlCol="0">
            <a:spAutoFit/>
          </a:bodyPr>
          <a:lstStyle/>
          <a:p>
            <a:r>
              <a:rPr lang="en-GB" sz="1100">
                <a:solidFill>
                  <a:schemeClr val="bg1"/>
                </a:solidFill>
                <a:latin typeface="Tenorite" panose="00000500000000000000" pitchFamily="2" charset="0"/>
                <a:cs typeface="Arial" panose="020B0604020202020204" pitchFamily="34" charset="0"/>
              </a:rPr>
              <a:t>Public Communications</a:t>
            </a:r>
          </a:p>
        </p:txBody>
      </p:sp>
      <p:sp>
        <p:nvSpPr>
          <p:cNvPr id="18" name="TextBox 17">
            <a:hlinkClick r:id="rId7" action="ppaction://hlinksldjump"/>
            <a:extLst>
              <a:ext uri="{FF2B5EF4-FFF2-40B4-BE49-F238E27FC236}">
                <a16:creationId xmlns:a16="http://schemas.microsoft.com/office/drawing/2014/main" id="{6F987032-6475-D7D5-A0B0-CCA0EB689CA2}"/>
              </a:ext>
            </a:extLst>
          </p:cNvPr>
          <p:cNvSpPr txBox="1"/>
          <p:nvPr/>
        </p:nvSpPr>
        <p:spPr>
          <a:xfrm>
            <a:off x="127000" y="2983091"/>
            <a:ext cx="1295400" cy="261610"/>
          </a:xfrm>
          <a:prstGeom prst="rect">
            <a:avLst/>
          </a:prstGeom>
          <a:noFill/>
        </p:spPr>
        <p:txBody>
          <a:bodyPr wrap="square" rtlCol="0">
            <a:spAutoFit/>
          </a:bodyPr>
          <a:lstStyle/>
          <a:p>
            <a:r>
              <a:rPr lang="en-GB" sz="1100">
                <a:solidFill>
                  <a:schemeClr val="bg1"/>
                </a:solidFill>
                <a:latin typeface="Tenorite" panose="00000500000000000000" pitchFamily="2" charset="0"/>
                <a:cs typeface="Arial" panose="020B0604020202020204" pitchFamily="34" charset="0"/>
              </a:rPr>
              <a:t>Load Shedding</a:t>
            </a:r>
          </a:p>
        </p:txBody>
      </p:sp>
      <p:sp>
        <p:nvSpPr>
          <p:cNvPr id="19" name="TextBox 18">
            <a:hlinkClick r:id="rId8" action="ppaction://hlinksldjump"/>
            <a:extLst>
              <a:ext uri="{FF2B5EF4-FFF2-40B4-BE49-F238E27FC236}">
                <a16:creationId xmlns:a16="http://schemas.microsoft.com/office/drawing/2014/main" id="{B3EB8DBC-5A0C-0183-532A-0888AF6D4E1D}"/>
              </a:ext>
            </a:extLst>
          </p:cNvPr>
          <p:cNvSpPr txBox="1"/>
          <p:nvPr/>
        </p:nvSpPr>
        <p:spPr>
          <a:xfrm>
            <a:off x="127000" y="4301340"/>
            <a:ext cx="1295400" cy="261610"/>
          </a:xfrm>
          <a:prstGeom prst="rect">
            <a:avLst/>
          </a:prstGeom>
          <a:noFill/>
        </p:spPr>
        <p:txBody>
          <a:bodyPr wrap="square" rtlCol="0">
            <a:spAutoFit/>
          </a:bodyPr>
          <a:lstStyle>
            <a:defPPr>
              <a:defRPr lang="en-US"/>
            </a:defPPr>
            <a:lvl1pPr>
              <a:defRPr sz="1100">
                <a:solidFill>
                  <a:schemeClr val="bg1"/>
                </a:solidFill>
                <a:latin typeface="Arial" panose="020B0604020202020204" pitchFamily="34" charset="0"/>
                <a:cs typeface="Arial" panose="020B0604020202020204" pitchFamily="34" charset="0"/>
              </a:defRPr>
            </a:lvl1pPr>
          </a:lstStyle>
          <a:p>
            <a:r>
              <a:rPr lang="en-GB">
                <a:latin typeface="Tenorite" panose="00000500000000000000" pitchFamily="2" charset="0"/>
              </a:rPr>
              <a:t>Managing Supply</a:t>
            </a:r>
          </a:p>
        </p:txBody>
      </p:sp>
      <p:cxnSp>
        <p:nvCxnSpPr>
          <p:cNvPr id="22" name="Straight Connector 21">
            <a:extLst>
              <a:ext uri="{FF2B5EF4-FFF2-40B4-BE49-F238E27FC236}">
                <a16:creationId xmlns:a16="http://schemas.microsoft.com/office/drawing/2014/main" id="{4CEA6178-0C76-9CFC-77E9-B856BFC66710}"/>
              </a:ext>
            </a:extLst>
          </p:cNvPr>
          <p:cNvCxnSpPr>
            <a:cxnSpLocks/>
          </p:cNvCxnSpPr>
          <p:nvPr/>
        </p:nvCxnSpPr>
        <p:spPr>
          <a:xfrm>
            <a:off x="127000" y="1380182"/>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5BD35DF-F5DE-5514-B8A0-B170F0773686}"/>
              </a:ext>
            </a:extLst>
          </p:cNvPr>
          <p:cNvCxnSpPr>
            <a:cxnSpLocks/>
          </p:cNvCxnSpPr>
          <p:nvPr/>
        </p:nvCxnSpPr>
        <p:spPr>
          <a:xfrm>
            <a:off x="126207" y="1899296"/>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TextBox 29">
            <a:hlinkClick r:id="rId9" action="ppaction://hlinksldjump"/>
            <a:extLst>
              <a:ext uri="{FF2B5EF4-FFF2-40B4-BE49-F238E27FC236}">
                <a16:creationId xmlns:a16="http://schemas.microsoft.com/office/drawing/2014/main" id="{9FA43A7D-421B-FEC6-DBCB-235CD4194D9D}"/>
              </a:ext>
            </a:extLst>
          </p:cNvPr>
          <p:cNvSpPr txBox="1"/>
          <p:nvPr/>
        </p:nvSpPr>
        <p:spPr>
          <a:xfrm>
            <a:off x="126202" y="2199735"/>
            <a:ext cx="1295400" cy="261610"/>
          </a:xfrm>
          <a:prstGeom prst="rect">
            <a:avLst/>
          </a:prstGeom>
          <a:noFill/>
        </p:spPr>
        <p:txBody>
          <a:bodyPr wrap="square" rtlCol="0">
            <a:spAutoFit/>
          </a:bodyPr>
          <a:lstStyle/>
          <a:p>
            <a:r>
              <a:rPr lang="en-GB" sz="1100">
                <a:solidFill>
                  <a:schemeClr val="bg1"/>
                </a:solidFill>
                <a:latin typeface="Tenorite" panose="00000500000000000000" pitchFamily="2" charset="0"/>
                <a:cs typeface="Arial" panose="020B0604020202020204" pitchFamily="34" charset="0"/>
              </a:rPr>
              <a:t>NGSE Strategy</a:t>
            </a:r>
          </a:p>
        </p:txBody>
      </p:sp>
      <p:sp>
        <p:nvSpPr>
          <p:cNvPr id="3" name="TextBox 2">
            <a:extLst>
              <a:ext uri="{FF2B5EF4-FFF2-40B4-BE49-F238E27FC236}">
                <a16:creationId xmlns:a16="http://schemas.microsoft.com/office/drawing/2014/main" id="{C70D4EF7-9F26-BEF1-6422-1F20125D8E7F}"/>
              </a:ext>
            </a:extLst>
          </p:cNvPr>
          <p:cNvSpPr txBox="1"/>
          <p:nvPr/>
        </p:nvSpPr>
        <p:spPr>
          <a:xfrm>
            <a:off x="-8743" y="68468"/>
            <a:ext cx="1468322" cy="830997"/>
          </a:xfrm>
          <a:prstGeom prst="rect">
            <a:avLst/>
          </a:prstGeom>
          <a:noFill/>
        </p:spPr>
        <p:txBody>
          <a:bodyPr wrap="square" rtlCol="0">
            <a:spAutoFit/>
          </a:bodyPr>
          <a:lstStyle/>
          <a:p>
            <a:r>
              <a:rPr lang="en-GB" sz="1200" b="1">
                <a:solidFill>
                  <a:schemeClr val="bg1"/>
                </a:solidFill>
                <a:latin typeface="Tenorite" panose="00000500000000000000" pitchFamily="2" charset="0"/>
                <a:cs typeface="Arial" panose="020B0604020202020204" pitchFamily="34" charset="0"/>
              </a:rPr>
              <a:t>NEC Industry Exercise Fahrenheit </a:t>
            </a:r>
            <a:r>
              <a:rPr lang="en-GB" sz="1200" b="1">
                <a:solidFill>
                  <a:schemeClr val="bg1">
                    <a:lumMod val="75000"/>
                  </a:schemeClr>
                </a:solidFill>
                <a:latin typeface="Tenorite" panose="00000500000000000000" pitchFamily="2" charset="0"/>
                <a:cs typeface="Arial" panose="020B0604020202020204" pitchFamily="34" charset="0"/>
              </a:rPr>
              <a:t>2024 Post Exercise Report  </a:t>
            </a:r>
          </a:p>
        </p:txBody>
      </p:sp>
      <p:pic>
        <p:nvPicPr>
          <p:cNvPr id="1026" name="Picture 2" descr="A table with names and numbers&#10;&#10;Description automatically generated">
            <a:extLst>
              <a:ext uri="{FF2B5EF4-FFF2-40B4-BE49-F238E27FC236}">
                <a16:creationId xmlns:a16="http://schemas.microsoft.com/office/drawing/2014/main" id="{20127AA4-A746-2A59-FCE6-1CB39F029D9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47486" y="2062894"/>
            <a:ext cx="10096500" cy="39243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hlinkClick r:id="rId11" action="ppaction://hlinksldjump"/>
            <a:extLst>
              <a:ext uri="{FF2B5EF4-FFF2-40B4-BE49-F238E27FC236}">
                <a16:creationId xmlns:a16="http://schemas.microsoft.com/office/drawing/2014/main" id="{C862131A-B64D-9FAE-5F78-BF4EB351B05F}"/>
              </a:ext>
            </a:extLst>
          </p:cNvPr>
          <p:cNvSpPr txBox="1"/>
          <p:nvPr/>
        </p:nvSpPr>
        <p:spPr>
          <a:xfrm>
            <a:off x="38100" y="4639813"/>
            <a:ext cx="1193800" cy="461665"/>
          </a:xfrm>
          <a:prstGeom prst="rect">
            <a:avLst/>
          </a:prstGeom>
          <a:noFill/>
        </p:spPr>
        <p:txBody>
          <a:bodyPr wrap="square" rtlCol="0">
            <a:spAutoFit/>
          </a:bodyPr>
          <a:lstStyle>
            <a:defPPr>
              <a:defRPr lang="en-US"/>
            </a:defPPr>
            <a:lvl1pPr>
              <a:defRPr sz="1200">
                <a:solidFill>
                  <a:schemeClr val="bg1"/>
                </a:solidFill>
                <a:latin typeface="Tenorite" panose="00000500000000000000" pitchFamily="2" charset="0"/>
                <a:cs typeface="Arial" panose="020B0604020202020204" pitchFamily="34" charset="0"/>
              </a:defRPr>
            </a:lvl1pPr>
          </a:lstStyle>
          <a:p>
            <a:r>
              <a:rPr lang="en-GB"/>
              <a:t>Learning Points&gt;</a:t>
            </a:r>
          </a:p>
        </p:txBody>
      </p:sp>
      <p:sp>
        <p:nvSpPr>
          <p:cNvPr id="10" name="TextBox 9">
            <a:hlinkClick r:id="rId12" action="ppaction://hlinksldjump"/>
            <a:extLst>
              <a:ext uri="{FF2B5EF4-FFF2-40B4-BE49-F238E27FC236}">
                <a16:creationId xmlns:a16="http://schemas.microsoft.com/office/drawing/2014/main" id="{F60BB6CD-8F24-9C32-F2F4-B7E45DD19DFB}"/>
              </a:ext>
            </a:extLst>
          </p:cNvPr>
          <p:cNvSpPr txBox="1"/>
          <p:nvPr/>
        </p:nvSpPr>
        <p:spPr>
          <a:xfrm>
            <a:off x="38100" y="5606283"/>
            <a:ext cx="1193800" cy="276999"/>
          </a:xfrm>
          <a:prstGeom prst="rect">
            <a:avLst/>
          </a:prstGeom>
          <a:solidFill>
            <a:schemeClr val="accent6">
              <a:lumMod val="60000"/>
              <a:lumOff val="40000"/>
            </a:schemeClr>
          </a:solidFill>
        </p:spPr>
        <p:txBody>
          <a:bodyPr wrap="square" rtlCol="0">
            <a:spAutoFit/>
          </a:bodyPr>
          <a:lstStyle>
            <a:defPPr>
              <a:defRPr lang="en-US"/>
            </a:defPPr>
            <a:lvl1pPr>
              <a:defRPr sz="1200">
                <a:solidFill>
                  <a:schemeClr val="bg1"/>
                </a:solidFill>
                <a:latin typeface="Tenorite" panose="00000500000000000000" pitchFamily="2" charset="0"/>
                <a:cs typeface="Arial" panose="020B0604020202020204" pitchFamily="34" charset="0"/>
              </a:defRPr>
            </a:lvl1pPr>
          </a:lstStyle>
          <a:p>
            <a:r>
              <a:rPr lang="en-GB"/>
              <a:t>Appendices &gt;</a:t>
            </a:r>
          </a:p>
        </p:txBody>
      </p:sp>
      <p:cxnSp>
        <p:nvCxnSpPr>
          <p:cNvPr id="14" name="Straight Connector 13">
            <a:extLst>
              <a:ext uri="{FF2B5EF4-FFF2-40B4-BE49-F238E27FC236}">
                <a16:creationId xmlns:a16="http://schemas.microsoft.com/office/drawing/2014/main" id="{08D72479-A3B3-B4F6-AB68-3E04D8DF985D}"/>
              </a:ext>
            </a:extLst>
          </p:cNvPr>
          <p:cNvCxnSpPr>
            <a:cxnSpLocks/>
          </p:cNvCxnSpPr>
          <p:nvPr/>
        </p:nvCxnSpPr>
        <p:spPr>
          <a:xfrm>
            <a:off x="126203" y="4621660"/>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D3D6B3B-5462-D5B9-6174-9AB853598FE8}"/>
              </a:ext>
            </a:extLst>
          </p:cNvPr>
          <p:cNvCxnSpPr>
            <a:cxnSpLocks/>
          </p:cNvCxnSpPr>
          <p:nvPr/>
        </p:nvCxnSpPr>
        <p:spPr>
          <a:xfrm>
            <a:off x="111533" y="5595537"/>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1294555-31DF-5AE0-3E4E-5F2C3CA0BC86}"/>
              </a:ext>
            </a:extLst>
          </p:cNvPr>
          <p:cNvCxnSpPr>
            <a:cxnSpLocks/>
          </p:cNvCxnSpPr>
          <p:nvPr/>
        </p:nvCxnSpPr>
        <p:spPr>
          <a:xfrm>
            <a:off x="126203" y="5886635"/>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9" name="TextBox 68">
            <a:hlinkClick r:id="rId13" action="ppaction://hlinksldjump"/>
            <a:extLst>
              <a:ext uri="{FF2B5EF4-FFF2-40B4-BE49-F238E27FC236}">
                <a16:creationId xmlns:a16="http://schemas.microsoft.com/office/drawing/2014/main" id="{CB11FC9E-47BA-2E57-909E-3AB948164E7F}"/>
              </a:ext>
            </a:extLst>
          </p:cNvPr>
          <p:cNvSpPr txBox="1"/>
          <p:nvPr/>
        </p:nvSpPr>
        <p:spPr>
          <a:xfrm>
            <a:off x="38100" y="5127751"/>
            <a:ext cx="1375161" cy="461665"/>
          </a:xfrm>
          <a:prstGeom prst="rect">
            <a:avLst/>
          </a:prstGeom>
          <a:noFill/>
        </p:spPr>
        <p:txBody>
          <a:bodyPr wrap="square" rtlCol="0">
            <a:spAutoFit/>
          </a:bodyPr>
          <a:lstStyle>
            <a:defPPr>
              <a:defRPr lang="en-US"/>
            </a:defPPr>
            <a:lvl1pPr>
              <a:defRPr sz="1200">
                <a:solidFill>
                  <a:schemeClr val="bg1"/>
                </a:solidFill>
                <a:latin typeface="Tenorite" panose="00000500000000000000" pitchFamily="2" charset="0"/>
                <a:cs typeface="Arial" panose="020B0604020202020204" pitchFamily="34" charset="0"/>
              </a:defRPr>
            </a:lvl1pPr>
          </a:lstStyle>
          <a:p>
            <a:r>
              <a:rPr lang="en-GB"/>
              <a:t>Progress since 2023 Ex Everest &gt;  </a:t>
            </a:r>
          </a:p>
        </p:txBody>
      </p:sp>
      <p:cxnSp>
        <p:nvCxnSpPr>
          <p:cNvPr id="70" name="Straight Connector 69">
            <a:extLst>
              <a:ext uri="{FF2B5EF4-FFF2-40B4-BE49-F238E27FC236}">
                <a16:creationId xmlns:a16="http://schemas.microsoft.com/office/drawing/2014/main" id="{A0AC0506-43A7-4768-E15F-78290A3F5EB9}"/>
              </a:ext>
            </a:extLst>
          </p:cNvPr>
          <p:cNvCxnSpPr>
            <a:cxnSpLocks/>
          </p:cNvCxnSpPr>
          <p:nvPr/>
        </p:nvCxnSpPr>
        <p:spPr>
          <a:xfrm>
            <a:off x="107995" y="5111816"/>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A9AD590F-B06A-CA29-447E-036F6AAD9770}"/>
              </a:ext>
            </a:extLst>
          </p:cNvPr>
          <p:cNvCxnSpPr>
            <a:cxnSpLocks/>
          </p:cNvCxnSpPr>
          <p:nvPr/>
        </p:nvCxnSpPr>
        <p:spPr>
          <a:xfrm>
            <a:off x="126203" y="5886635"/>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72" name="Graphic 71" descr="Books with solid fill">
            <a:hlinkClick r:id="rId14" action="ppaction://hlinksldjump"/>
            <a:extLst>
              <a:ext uri="{FF2B5EF4-FFF2-40B4-BE49-F238E27FC236}">
                <a16:creationId xmlns:a16="http://schemas.microsoft.com/office/drawing/2014/main" id="{765E6260-F104-DAC4-88CA-F25CC14F4ED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04085" y="6483657"/>
            <a:ext cx="288000" cy="288000"/>
          </a:xfrm>
          <a:prstGeom prst="rect">
            <a:avLst/>
          </a:prstGeom>
        </p:spPr>
      </p:pic>
      <p:pic>
        <p:nvPicPr>
          <p:cNvPr id="73" name="Graphic 72" descr="Circle with left arrow outline">
            <a:hlinkClick r:id="" action="ppaction://hlinkshowjump?jump=nextslide"/>
            <a:extLst>
              <a:ext uri="{FF2B5EF4-FFF2-40B4-BE49-F238E27FC236}">
                <a16:creationId xmlns:a16="http://schemas.microsoft.com/office/drawing/2014/main" id="{D82C3F20-6A12-65EA-F1BC-9BA127F2A58B}"/>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079555" y="6477050"/>
            <a:ext cx="288000" cy="288000"/>
          </a:xfrm>
          <a:prstGeom prst="rect">
            <a:avLst/>
          </a:prstGeom>
        </p:spPr>
      </p:pic>
      <p:pic>
        <p:nvPicPr>
          <p:cNvPr id="74" name="Graphic 73" descr="Home with solid fill">
            <a:hlinkClick r:id="rId19" action="ppaction://hlinksldjump"/>
            <a:extLst>
              <a:ext uri="{FF2B5EF4-FFF2-40B4-BE49-F238E27FC236}">
                <a16:creationId xmlns:a16="http://schemas.microsoft.com/office/drawing/2014/main" id="{4ACAAFE7-4A3A-A830-A0E9-B0CECBA5DF86}"/>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69310" y="6483657"/>
            <a:ext cx="288000" cy="288000"/>
          </a:xfrm>
          <a:prstGeom prst="rect">
            <a:avLst/>
          </a:prstGeom>
        </p:spPr>
      </p:pic>
      <p:pic>
        <p:nvPicPr>
          <p:cNvPr id="75" name="Graphic 74" descr="Circle with left arrow outline">
            <a:hlinkClick r:id="" action="ppaction://hlinkshowjump?jump=previousslide"/>
            <a:extLst>
              <a:ext uri="{FF2B5EF4-FFF2-40B4-BE49-F238E27FC236}">
                <a16:creationId xmlns:a16="http://schemas.microsoft.com/office/drawing/2014/main" id="{1D63DF32-90F6-9622-5716-5D7F3ECA748C}"/>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rot="10800000">
            <a:off x="741098" y="6477151"/>
            <a:ext cx="288000" cy="288000"/>
          </a:xfrm>
          <a:prstGeom prst="rect">
            <a:avLst/>
          </a:prstGeom>
        </p:spPr>
      </p:pic>
    </p:spTree>
    <p:extLst>
      <p:ext uri="{BB962C8B-B14F-4D97-AF65-F5344CB8AC3E}">
        <p14:creationId xmlns:p14="http://schemas.microsoft.com/office/powerpoint/2010/main" val="42309389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D6E1D-28A8-4015-8CBB-1A73349B26B9}"/>
              </a:ext>
            </a:extLst>
          </p:cNvPr>
          <p:cNvSpPr>
            <a:spLocks noGrp="1"/>
          </p:cNvSpPr>
          <p:nvPr>
            <p:ph type="title" idx="4294967295"/>
          </p:nvPr>
        </p:nvSpPr>
        <p:spPr>
          <a:xfrm>
            <a:off x="1660358" y="304019"/>
            <a:ext cx="10515600" cy="601878"/>
          </a:xfrm>
        </p:spPr>
        <p:txBody>
          <a:bodyPr>
            <a:noAutofit/>
          </a:bodyPr>
          <a:lstStyle/>
          <a:p>
            <a:r>
              <a:rPr lang="en-GB" sz="3200" b="1">
                <a:solidFill>
                  <a:schemeClr val="tx1">
                    <a:lumMod val="65000"/>
                    <a:lumOff val="35000"/>
                  </a:schemeClr>
                </a:solidFill>
                <a:latin typeface="Tenorite" panose="00000500000000000000" pitchFamily="2" charset="0"/>
                <a:cs typeface="Arial" panose="020B0604020202020204" pitchFamily="34" charset="0"/>
              </a:rPr>
              <a:t>Appendix 2 – The NEC</a:t>
            </a:r>
          </a:p>
        </p:txBody>
      </p:sp>
      <p:sp>
        <p:nvSpPr>
          <p:cNvPr id="3" name="Rectangle 2">
            <a:extLst>
              <a:ext uri="{FF2B5EF4-FFF2-40B4-BE49-F238E27FC236}">
                <a16:creationId xmlns:a16="http://schemas.microsoft.com/office/drawing/2014/main" id="{8DE3DB4A-4CA8-4AE2-8418-61F86063E40B}"/>
              </a:ext>
            </a:extLst>
          </p:cNvPr>
          <p:cNvSpPr/>
          <p:nvPr/>
        </p:nvSpPr>
        <p:spPr>
          <a:xfrm>
            <a:off x="1660358" y="1438937"/>
            <a:ext cx="5640709" cy="3200876"/>
          </a:xfrm>
          <a:prstGeom prst="rect">
            <a:avLst/>
          </a:prstGeom>
        </p:spPr>
        <p:txBody>
          <a:bodyPr wrap="square" lIns="91440" tIns="45720" rIns="91440" bIns="45720" anchor="t">
            <a:spAutoFit/>
          </a:bodyPr>
          <a:lstStyle/>
          <a:p>
            <a:pPr algn="just">
              <a:spcBef>
                <a:spcPts val="600"/>
              </a:spcBef>
              <a:spcAft>
                <a:spcPts val="600"/>
              </a:spcAft>
            </a:pPr>
            <a:r>
              <a:rPr lang="en-GB" sz="1300" b="1" dirty="0">
                <a:solidFill>
                  <a:schemeClr val="tx1">
                    <a:lumMod val="65000"/>
                    <a:lumOff val="35000"/>
                  </a:schemeClr>
                </a:solidFill>
                <a:latin typeface="Tenorite" panose="00000500000000000000" pitchFamily="2" charset="0"/>
              </a:rPr>
              <a:t>The Network Emergency Co-ordinator (NEC) </a:t>
            </a:r>
            <a:r>
              <a:rPr lang="en-GB" sz="1300" dirty="0">
                <a:solidFill>
                  <a:srgbClr val="55555A"/>
                </a:solidFill>
                <a:latin typeface="Tenorite" panose="00000500000000000000" pitchFamily="2" charset="0"/>
                <a:ea typeface="Arial" panose="020B0604020202020204" pitchFamily="34" charset="0"/>
                <a:cs typeface="Arial" panose="020B0604020202020204" pitchFamily="34" charset="0"/>
              </a:rPr>
              <a:t>is an independent industry role, established under the Gas Safety (Management) Regulations (GS(M)R) 1996, whose duty is to co-ordinate the actions across affected points of the Gas Network to prevent or minimise the consequences of a Network Gas Supply Emergency (NGSE).  This is defined as “an emergency endangering persons arising from a loss of pressure in a network, or part thereof”. </a:t>
            </a:r>
            <a:endParaRPr lang="en-US" dirty="0"/>
          </a:p>
          <a:p>
            <a:pPr algn="just">
              <a:spcBef>
                <a:spcPts val="600"/>
              </a:spcBef>
              <a:spcAft>
                <a:spcPts val="600"/>
              </a:spcAft>
            </a:pPr>
            <a:r>
              <a:rPr lang="en-GB" sz="1300" dirty="0">
                <a:solidFill>
                  <a:srgbClr val="55555A"/>
                </a:solidFill>
                <a:latin typeface="Tenorite" panose="00000500000000000000" pitchFamily="2" charset="0"/>
                <a:ea typeface="Arial" panose="020B0604020202020204" pitchFamily="34" charset="0"/>
                <a:cs typeface="Arial" panose="020B0604020202020204" pitchFamily="34" charset="0"/>
              </a:rPr>
              <a:t>The role of the NEC is currently undertaken by National Gas and is independent from any commercial interests of any organisation within the Gas Industry. </a:t>
            </a:r>
          </a:p>
          <a:p>
            <a:pPr algn="just">
              <a:spcBef>
                <a:spcPts val="600"/>
              </a:spcBef>
              <a:spcAft>
                <a:spcPts val="600"/>
              </a:spcAft>
            </a:pPr>
            <a:r>
              <a:rPr lang="en-GB" sz="1300" dirty="0">
                <a:solidFill>
                  <a:srgbClr val="55555A"/>
                </a:solidFill>
                <a:latin typeface="Tenorite"/>
                <a:ea typeface="Arial" panose="020B0604020202020204" pitchFamily="34" charset="0"/>
                <a:cs typeface="Arial"/>
              </a:rPr>
              <a:t>Industry participants such as Transporters and Shippers have a legal duty to cooperate with the NEC, who has the powers to direct the defined duty holders. The arrangements and procedures in place to facilitate these powers are tested annually and this report covers </a:t>
            </a:r>
            <a:r>
              <a:rPr lang="en-GB" sz="1300" dirty="0">
                <a:solidFill>
                  <a:srgbClr val="55555A"/>
                </a:solidFill>
                <a:latin typeface="Tenorite"/>
                <a:cs typeface="Arial"/>
              </a:rPr>
              <a:t>the NEC Industry Exercise 2024, namely ‘Exercise Fahrenheit’.</a:t>
            </a:r>
          </a:p>
        </p:txBody>
      </p:sp>
      <p:pic>
        <p:nvPicPr>
          <p:cNvPr id="29" name="Picture 28">
            <a:extLst>
              <a:ext uri="{FF2B5EF4-FFF2-40B4-BE49-F238E27FC236}">
                <a16:creationId xmlns:a16="http://schemas.microsoft.com/office/drawing/2014/main" id="{B3C53CC1-88B8-4E97-8BD9-BAE02D5CB8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6719" y="-5012"/>
            <a:ext cx="4567237" cy="6876000"/>
          </a:xfrm>
          <a:prstGeom prst="rect">
            <a:avLst/>
          </a:prstGeom>
          <a:ln w="28575">
            <a:noFill/>
          </a:ln>
        </p:spPr>
      </p:pic>
      <p:sp>
        <p:nvSpPr>
          <p:cNvPr id="34" name="Footer Placeholder 2">
            <a:extLst>
              <a:ext uri="{FF2B5EF4-FFF2-40B4-BE49-F238E27FC236}">
                <a16:creationId xmlns:a16="http://schemas.microsoft.com/office/drawing/2014/main" id="{8E5A2803-01C4-42E9-863C-015FE31D8E73}"/>
              </a:ext>
            </a:extLst>
          </p:cNvPr>
          <p:cNvSpPr>
            <a:spLocks noGrp="1"/>
          </p:cNvSpPr>
          <p:nvPr>
            <p:ph type="ftr" sz="quarter" idx="11"/>
          </p:nvPr>
        </p:nvSpPr>
        <p:spPr>
          <a:xfrm>
            <a:off x="4597044" y="6559401"/>
            <a:ext cx="2573141" cy="213995"/>
          </a:xfrm>
        </p:spPr>
        <p:txBody>
          <a:bodyPr/>
          <a:lstStyle/>
          <a:p>
            <a:r>
              <a:rPr lang="en-GB" b="1">
                <a:solidFill>
                  <a:schemeClr val="tx2"/>
                </a:solidFill>
                <a:latin typeface="Tenorite" panose="00000500000000000000" pitchFamily="2" charset="0"/>
              </a:rPr>
              <a:t>NEC Industry Exercise Fahrenheit </a:t>
            </a:r>
            <a:r>
              <a:rPr lang="en-GB">
                <a:solidFill>
                  <a:schemeClr val="tx2"/>
                </a:solidFill>
                <a:latin typeface="Tenorite" panose="00000500000000000000" pitchFamily="2" charset="0"/>
              </a:rPr>
              <a:t>│ 2024</a:t>
            </a:r>
          </a:p>
        </p:txBody>
      </p:sp>
      <p:sp>
        <p:nvSpPr>
          <p:cNvPr id="35" name="Slide Number Placeholder 3">
            <a:extLst>
              <a:ext uri="{FF2B5EF4-FFF2-40B4-BE49-F238E27FC236}">
                <a16:creationId xmlns:a16="http://schemas.microsoft.com/office/drawing/2014/main" id="{8D21E498-E553-49D3-9D11-F607737862F7}"/>
              </a:ext>
            </a:extLst>
          </p:cNvPr>
          <p:cNvSpPr>
            <a:spLocks noGrp="1"/>
          </p:cNvSpPr>
          <p:nvPr>
            <p:ph type="sldNum" sz="quarter" idx="12"/>
          </p:nvPr>
        </p:nvSpPr>
        <p:spPr>
          <a:xfrm>
            <a:off x="7138288" y="6564592"/>
            <a:ext cx="468000" cy="213995"/>
          </a:xfrm>
        </p:spPr>
        <p:txBody>
          <a:bodyPr/>
          <a:lstStyle/>
          <a:p>
            <a:r>
              <a:rPr lang="en-GB">
                <a:solidFill>
                  <a:schemeClr val="tx2"/>
                </a:solidFill>
                <a:latin typeface="Tenorite" panose="00000500000000000000" pitchFamily="2" charset="0"/>
                <a:cs typeface="Arial" panose="020B0604020202020204" pitchFamily="34" charset="0"/>
              </a:rPr>
              <a:t>P.</a:t>
            </a:r>
            <a:fld id="{2167D5C0-EA37-43FD-A9A7-0CAAFD84DAC3}" type="slidenum">
              <a:rPr lang="en-GB" smtClean="0">
                <a:solidFill>
                  <a:schemeClr val="tx2"/>
                </a:solidFill>
                <a:latin typeface="Tenorite" panose="00000500000000000000" pitchFamily="2" charset="0"/>
                <a:cs typeface="Arial" panose="020B0604020202020204" pitchFamily="34" charset="0"/>
              </a:rPr>
              <a:pPr/>
              <a:t>25</a:t>
            </a:fld>
            <a:endParaRPr lang="en-GB">
              <a:solidFill>
                <a:schemeClr val="tx2"/>
              </a:solidFill>
              <a:latin typeface="Tenorite" panose="00000500000000000000" pitchFamily="2" charset="0"/>
              <a:cs typeface="Arial" panose="020B0604020202020204" pitchFamily="34" charset="0"/>
            </a:endParaRPr>
          </a:p>
        </p:txBody>
      </p:sp>
      <p:sp>
        <p:nvSpPr>
          <p:cNvPr id="4" name="Rectangle 3">
            <a:extLst>
              <a:ext uri="{FF2B5EF4-FFF2-40B4-BE49-F238E27FC236}">
                <a16:creationId xmlns:a16="http://schemas.microsoft.com/office/drawing/2014/main" id="{FE69337C-CC33-3ABC-1D7B-D8029A792C89}"/>
              </a:ext>
            </a:extLst>
          </p:cNvPr>
          <p:cNvSpPr/>
          <p:nvPr/>
        </p:nvSpPr>
        <p:spPr>
          <a:xfrm>
            <a:off x="0" y="0"/>
            <a:ext cx="1422400" cy="6858000"/>
          </a:xfrm>
          <a:prstGeom prst="rect">
            <a:avLst/>
          </a:prstGeom>
          <a:solidFill>
            <a:srgbClr val="5555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enorite" panose="00000500000000000000" pitchFamily="2" charset="0"/>
            </a:endParaRPr>
          </a:p>
        </p:txBody>
      </p:sp>
      <p:sp>
        <p:nvSpPr>
          <p:cNvPr id="5" name="TextBox 4">
            <a:hlinkClick r:id="rId4" action="ppaction://hlinksldjump"/>
            <a:extLst>
              <a:ext uri="{FF2B5EF4-FFF2-40B4-BE49-F238E27FC236}">
                <a16:creationId xmlns:a16="http://schemas.microsoft.com/office/drawing/2014/main" id="{9C28C5DC-5140-3AF8-7E67-5CC645D669AC}"/>
              </a:ext>
            </a:extLst>
          </p:cNvPr>
          <p:cNvSpPr txBox="1"/>
          <p:nvPr/>
        </p:nvSpPr>
        <p:spPr>
          <a:xfrm>
            <a:off x="25400" y="899467"/>
            <a:ext cx="1130300" cy="461665"/>
          </a:xfrm>
          <a:prstGeom prst="rect">
            <a:avLst/>
          </a:prstGeom>
          <a:noFill/>
        </p:spPr>
        <p:txBody>
          <a:bodyPr wrap="square" rtlCol="0">
            <a:spAutoFit/>
          </a:bodyPr>
          <a:lstStyle>
            <a:defPPr>
              <a:defRPr lang="en-US"/>
            </a:defPPr>
            <a:lvl1pPr>
              <a:defRPr sz="1200">
                <a:solidFill>
                  <a:schemeClr val="bg1"/>
                </a:solidFill>
                <a:latin typeface="Tenorite" panose="00000500000000000000" pitchFamily="2" charset="0"/>
                <a:cs typeface="Arial" panose="020B0604020202020204" pitchFamily="34" charset="0"/>
              </a:defRPr>
            </a:lvl1pPr>
          </a:lstStyle>
          <a:p>
            <a:r>
              <a:rPr lang="en-GB"/>
              <a:t>Exercise Scope &gt;</a:t>
            </a:r>
          </a:p>
        </p:txBody>
      </p:sp>
      <p:sp>
        <p:nvSpPr>
          <p:cNvPr id="6" name="TextBox 5">
            <a:hlinkClick r:id="rId5" action="ppaction://hlinksldjump"/>
            <a:extLst>
              <a:ext uri="{FF2B5EF4-FFF2-40B4-BE49-F238E27FC236}">
                <a16:creationId xmlns:a16="http://schemas.microsoft.com/office/drawing/2014/main" id="{5F5DF0AE-9AD3-1640-F575-86AFFB75E784}"/>
              </a:ext>
            </a:extLst>
          </p:cNvPr>
          <p:cNvSpPr txBox="1"/>
          <p:nvPr/>
        </p:nvSpPr>
        <p:spPr>
          <a:xfrm>
            <a:off x="38100" y="1411931"/>
            <a:ext cx="1193800" cy="461665"/>
          </a:xfrm>
          <a:prstGeom prst="rect">
            <a:avLst/>
          </a:prstGeom>
          <a:noFill/>
        </p:spPr>
        <p:txBody>
          <a:bodyPr wrap="square" rtlCol="0">
            <a:spAutoFit/>
          </a:bodyPr>
          <a:lstStyle/>
          <a:p>
            <a:r>
              <a:rPr lang="en-GB" sz="1200">
                <a:solidFill>
                  <a:schemeClr val="bg1"/>
                </a:solidFill>
                <a:latin typeface="Tenorite" panose="00000500000000000000" pitchFamily="2" charset="0"/>
                <a:cs typeface="Arial" panose="020B0604020202020204" pitchFamily="34" charset="0"/>
              </a:rPr>
              <a:t>Executive Summary &gt;</a:t>
            </a:r>
          </a:p>
        </p:txBody>
      </p:sp>
      <p:sp>
        <p:nvSpPr>
          <p:cNvPr id="7" name="TextBox 6">
            <a:extLst>
              <a:ext uri="{FF2B5EF4-FFF2-40B4-BE49-F238E27FC236}">
                <a16:creationId xmlns:a16="http://schemas.microsoft.com/office/drawing/2014/main" id="{1AFA7733-7154-8DA6-FA30-B41D7ADB9243}"/>
              </a:ext>
            </a:extLst>
          </p:cNvPr>
          <p:cNvSpPr txBox="1"/>
          <p:nvPr/>
        </p:nvSpPr>
        <p:spPr>
          <a:xfrm>
            <a:off x="38100" y="1924395"/>
            <a:ext cx="1193800" cy="276999"/>
          </a:xfrm>
          <a:prstGeom prst="rect">
            <a:avLst/>
          </a:prstGeom>
          <a:noFill/>
        </p:spPr>
        <p:txBody>
          <a:bodyPr wrap="square" rtlCol="0">
            <a:spAutoFit/>
          </a:bodyPr>
          <a:lstStyle/>
          <a:p>
            <a:r>
              <a:rPr lang="en-GB" sz="1200">
                <a:solidFill>
                  <a:schemeClr val="bg1"/>
                </a:solidFill>
                <a:latin typeface="Tenorite" panose="00000500000000000000" pitchFamily="2" charset="0"/>
                <a:cs typeface="Arial" panose="020B0604020202020204" pitchFamily="34" charset="0"/>
              </a:rPr>
              <a:t>Key Areas:</a:t>
            </a:r>
          </a:p>
        </p:txBody>
      </p:sp>
      <p:sp>
        <p:nvSpPr>
          <p:cNvPr id="8" name="TextBox 7">
            <a:hlinkClick r:id="rId6" action="ppaction://hlinksldjump"/>
            <a:extLst>
              <a:ext uri="{FF2B5EF4-FFF2-40B4-BE49-F238E27FC236}">
                <a16:creationId xmlns:a16="http://schemas.microsoft.com/office/drawing/2014/main" id="{A740AC92-049D-5647-9EFA-169AE632CFE5}"/>
              </a:ext>
            </a:extLst>
          </p:cNvPr>
          <p:cNvSpPr txBox="1"/>
          <p:nvPr/>
        </p:nvSpPr>
        <p:spPr>
          <a:xfrm>
            <a:off x="127000" y="2502612"/>
            <a:ext cx="1295400" cy="430887"/>
          </a:xfrm>
          <a:prstGeom prst="rect">
            <a:avLst/>
          </a:prstGeom>
          <a:noFill/>
        </p:spPr>
        <p:txBody>
          <a:bodyPr wrap="square" rtlCol="0">
            <a:spAutoFit/>
          </a:bodyPr>
          <a:lstStyle/>
          <a:p>
            <a:r>
              <a:rPr lang="en-GB" sz="1100">
                <a:solidFill>
                  <a:schemeClr val="bg1"/>
                </a:solidFill>
                <a:latin typeface="Tenorite" panose="00000500000000000000" pitchFamily="2" charset="0"/>
                <a:cs typeface="Arial" panose="020B0604020202020204" pitchFamily="34" charset="0"/>
              </a:rPr>
              <a:t>Gas Transporter Interactions </a:t>
            </a:r>
          </a:p>
        </p:txBody>
      </p:sp>
      <p:sp>
        <p:nvSpPr>
          <p:cNvPr id="13" name="TextBox 12">
            <a:hlinkClick r:id="rId7" action="ppaction://hlinksldjump"/>
            <a:extLst>
              <a:ext uri="{FF2B5EF4-FFF2-40B4-BE49-F238E27FC236}">
                <a16:creationId xmlns:a16="http://schemas.microsoft.com/office/drawing/2014/main" id="{A90C3044-7464-6693-2EDC-56C0D3005C12}"/>
              </a:ext>
            </a:extLst>
          </p:cNvPr>
          <p:cNvSpPr txBox="1"/>
          <p:nvPr/>
        </p:nvSpPr>
        <p:spPr>
          <a:xfrm>
            <a:off x="127000" y="3260970"/>
            <a:ext cx="1295400" cy="600164"/>
          </a:xfrm>
          <a:prstGeom prst="rect">
            <a:avLst/>
          </a:prstGeom>
          <a:noFill/>
        </p:spPr>
        <p:txBody>
          <a:bodyPr wrap="square" rtlCol="0">
            <a:spAutoFit/>
          </a:bodyPr>
          <a:lstStyle>
            <a:defPPr>
              <a:defRPr lang="en-US"/>
            </a:defPPr>
            <a:lvl1pPr>
              <a:defRPr sz="1100">
                <a:solidFill>
                  <a:schemeClr val="bg1"/>
                </a:solidFill>
                <a:latin typeface="Arial" panose="020B0604020202020204" pitchFamily="34" charset="0"/>
                <a:cs typeface="Arial" panose="020B0604020202020204" pitchFamily="34" charset="0"/>
              </a:defRPr>
            </a:lvl1pPr>
          </a:lstStyle>
          <a:p>
            <a:r>
              <a:rPr lang="en-GB">
                <a:latin typeface="Tenorite" panose="00000500000000000000" pitchFamily="2" charset="0"/>
              </a:rPr>
              <a:t>Gas and Electricity Interactions </a:t>
            </a:r>
          </a:p>
        </p:txBody>
      </p:sp>
      <p:sp>
        <p:nvSpPr>
          <p:cNvPr id="14" name="TextBox 13">
            <a:hlinkClick r:id="rId8" action="ppaction://hlinksldjump"/>
            <a:extLst>
              <a:ext uri="{FF2B5EF4-FFF2-40B4-BE49-F238E27FC236}">
                <a16:creationId xmlns:a16="http://schemas.microsoft.com/office/drawing/2014/main" id="{5E345BAF-55EB-B564-F4F9-93DDDE5585BA}"/>
              </a:ext>
            </a:extLst>
          </p:cNvPr>
          <p:cNvSpPr txBox="1"/>
          <p:nvPr/>
        </p:nvSpPr>
        <p:spPr>
          <a:xfrm>
            <a:off x="127000" y="3845573"/>
            <a:ext cx="1235782" cy="430887"/>
          </a:xfrm>
          <a:prstGeom prst="rect">
            <a:avLst/>
          </a:prstGeom>
          <a:noFill/>
        </p:spPr>
        <p:txBody>
          <a:bodyPr wrap="square" rtlCol="0">
            <a:spAutoFit/>
          </a:bodyPr>
          <a:lstStyle/>
          <a:p>
            <a:r>
              <a:rPr lang="en-GB" sz="1100">
                <a:solidFill>
                  <a:schemeClr val="bg1"/>
                </a:solidFill>
                <a:latin typeface="Tenorite" panose="00000500000000000000" pitchFamily="2" charset="0"/>
                <a:cs typeface="Arial" panose="020B0604020202020204" pitchFamily="34" charset="0"/>
              </a:rPr>
              <a:t>Public Communications </a:t>
            </a:r>
          </a:p>
        </p:txBody>
      </p:sp>
      <p:sp>
        <p:nvSpPr>
          <p:cNvPr id="15" name="TextBox 14">
            <a:hlinkClick r:id="rId9" action="ppaction://hlinksldjump"/>
            <a:extLst>
              <a:ext uri="{FF2B5EF4-FFF2-40B4-BE49-F238E27FC236}">
                <a16:creationId xmlns:a16="http://schemas.microsoft.com/office/drawing/2014/main" id="{60953DDB-7E88-E389-2009-CFB07E20B584}"/>
              </a:ext>
            </a:extLst>
          </p:cNvPr>
          <p:cNvSpPr txBox="1"/>
          <p:nvPr/>
        </p:nvSpPr>
        <p:spPr>
          <a:xfrm>
            <a:off x="127000" y="2983091"/>
            <a:ext cx="1295400" cy="261610"/>
          </a:xfrm>
          <a:prstGeom prst="rect">
            <a:avLst/>
          </a:prstGeom>
          <a:noFill/>
        </p:spPr>
        <p:txBody>
          <a:bodyPr wrap="square" rtlCol="0">
            <a:spAutoFit/>
          </a:bodyPr>
          <a:lstStyle/>
          <a:p>
            <a:r>
              <a:rPr lang="en-GB" sz="1100">
                <a:solidFill>
                  <a:schemeClr val="bg1"/>
                </a:solidFill>
                <a:latin typeface="Tenorite" panose="00000500000000000000" pitchFamily="2" charset="0"/>
                <a:cs typeface="Arial" panose="020B0604020202020204" pitchFamily="34" charset="0"/>
              </a:rPr>
              <a:t>Load Shedding</a:t>
            </a:r>
          </a:p>
        </p:txBody>
      </p:sp>
      <p:sp>
        <p:nvSpPr>
          <p:cNvPr id="16" name="TextBox 15">
            <a:hlinkClick r:id="rId10" action="ppaction://hlinksldjump"/>
            <a:extLst>
              <a:ext uri="{FF2B5EF4-FFF2-40B4-BE49-F238E27FC236}">
                <a16:creationId xmlns:a16="http://schemas.microsoft.com/office/drawing/2014/main" id="{89AD35BD-DA4B-BB8F-D93B-00C2FC09B0C4}"/>
              </a:ext>
            </a:extLst>
          </p:cNvPr>
          <p:cNvSpPr txBox="1"/>
          <p:nvPr/>
        </p:nvSpPr>
        <p:spPr>
          <a:xfrm>
            <a:off x="127000" y="4301340"/>
            <a:ext cx="1295400" cy="261610"/>
          </a:xfrm>
          <a:prstGeom prst="rect">
            <a:avLst/>
          </a:prstGeom>
          <a:noFill/>
        </p:spPr>
        <p:txBody>
          <a:bodyPr wrap="square" rtlCol="0">
            <a:spAutoFit/>
          </a:bodyPr>
          <a:lstStyle>
            <a:defPPr>
              <a:defRPr lang="en-US"/>
            </a:defPPr>
            <a:lvl1pPr>
              <a:defRPr sz="1100">
                <a:solidFill>
                  <a:schemeClr val="bg1"/>
                </a:solidFill>
                <a:latin typeface="Arial" panose="020B0604020202020204" pitchFamily="34" charset="0"/>
                <a:cs typeface="Arial" panose="020B0604020202020204" pitchFamily="34" charset="0"/>
              </a:defRPr>
            </a:lvl1pPr>
          </a:lstStyle>
          <a:p>
            <a:r>
              <a:rPr lang="en-GB">
                <a:latin typeface="Tenorite" panose="00000500000000000000" pitchFamily="2" charset="0"/>
              </a:rPr>
              <a:t>Managing Supply</a:t>
            </a:r>
          </a:p>
        </p:txBody>
      </p:sp>
      <p:cxnSp>
        <p:nvCxnSpPr>
          <p:cNvPr id="19" name="Straight Connector 18">
            <a:extLst>
              <a:ext uri="{FF2B5EF4-FFF2-40B4-BE49-F238E27FC236}">
                <a16:creationId xmlns:a16="http://schemas.microsoft.com/office/drawing/2014/main" id="{1BEA19D9-06A7-F439-0048-FCF53F20E199}"/>
              </a:ext>
            </a:extLst>
          </p:cNvPr>
          <p:cNvCxnSpPr>
            <a:cxnSpLocks/>
          </p:cNvCxnSpPr>
          <p:nvPr/>
        </p:nvCxnSpPr>
        <p:spPr>
          <a:xfrm>
            <a:off x="127000" y="1380182"/>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7528D6A-4E4C-B445-7D45-B0D9075BACBB}"/>
              </a:ext>
            </a:extLst>
          </p:cNvPr>
          <p:cNvCxnSpPr>
            <a:cxnSpLocks/>
          </p:cNvCxnSpPr>
          <p:nvPr/>
        </p:nvCxnSpPr>
        <p:spPr>
          <a:xfrm>
            <a:off x="126207" y="1899296"/>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a:hlinkClick r:id="rId11" action="ppaction://hlinksldjump"/>
            <a:extLst>
              <a:ext uri="{FF2B5EF4-FFF2-40B4-BE49-F238E27FC236}">
                <a16:creationId xmlns:a16="http://schemas.microsoft.com/office/drawing/2014/main" id="{00E73DBD-360A-FB2E-4C5F-BB50E1A0EE6A}"/>
              </a:ext>
            </a:extLst>
          </p:cNvPr>
          <p:cNvSpPr txBox="1"/>
          <p:nvPr/>
        </p:nvSpPr>
        <p:spPr>
          <a:xfrm>
            <a:off x="126202" y="2199735"/>
            <a:ext cx="1295400" cy="261610"/>
          </a:xfrm>
          <a:prstGeom prst="rect">
            <a:avLst/>
          </a:prstGeom>
          <a:noFill/>
        </p:spPr>
        <p:txBody>
          <a:bodyPr wrap="square" rtlCol="0">
            <a:spAutoFit/>
          </a:bodyPr>
          <a:lstStyle/>
          <a:p>
            <a:r>
              <a:rPr lang="en-GB" sz="1100">
                <a:solidFill>
                  <a:schemeClr val="bg1"/>
                </a:solidFill>
                <a:latin typeface="Tenorite" panose="00000500000000000000" pitchFamily="2" charset="0"/>
                <a:cs typeface="Arial" panose="020B0604020202020204" pitchFamily="34" charset="0"/>
              </a:rPr>
              <a:t>NGSE Strategy</a:t>
            </a:r>
          </a:p>
        </p:txBody>
      </p:sp>
      <p:sp>
        <p:nvSpPr>
          <p:cNvPr id="9" name="TextBox 8">
            <a:extLst>
              <a:ext uri="{FF2B5EF4-FFF2-40B4-BE49-F238E27FC236}">
                <a16:creationId xmlns:a16="http://schemas.microsoft.com/office/drawing/2014/main" id="{A9004745-49EA-A933-1D94-1D333A1EB114}"/>
              </a:ext>
            </a:extLst>
          </p:cNvPr>
          <p:cNvSpPr txBox="1"/>
          <p:nvPr/>
        </p:nvSpPr>
        <p:spPr>
          <a:xfrm>
            <a:off x="-8743" y="68468"/>
            <a:ext cx="1468322" cy="830997"/>
          </a:xfrm>
          <a:prstGeom prst="rect">
            <a:avLst/>
          </a:prstGeom>
          <a:noFill/>
        </p:spPr>
        <p:txBody>
          <a:bodyPr wrap="square" rtlCol="0">
            <a:spAutoFit/>
          </a:bodyPr>
          <a:lstStyle/>
          <a:p>
            <a:r>
              <a:rPr lang="en-GB" sz="1200" b="1">
                <a:solidFill>
                  <a:schemeClr val="bg1"/>
                </a:solidFill>
                <a:latin typeface="Tenorite" panose="00000500000000000000" pitchFamily="2" charset="0"/>
                <a:cs typeface="Arial" panose="020B0604020202020204" pitchFamily="34" charset="0"/>
              </a:rPr>
              <a:t>NEC Industry Exercise Fahrenheit </a:t>
            </a:r>
            <a:r>
              <a:rPr lang="en-GB" sz="1200" b="1">
                <a:solidFill>
                  <a:schemeClr val="bg1">
                    <a:lumMod val="75000"/>
                  </a:schemeClr>
                </a:solidFill>
                <a:latin typeface="Tenorite" panose="00000500000000000000" pitchFamily="2" charset="0"/>
                <a:cs typeface="Arial" panose="020B0604020202020204" pitchFamily="34" charset="0"/>
              </a:rPr>
              <a:t>2024 Post Exercise Report  </a:t>
            </a:r>
          </a:p>
        </p:txBody>
      </p:sp>
      <p:grpSp>
        <p:nvGrpSpPr>
          <p:cNvPr id="12" name="Group 11">
            <a:extLst>
              <a:ext uri="{FF2B5EF4-FFF2-40B4-BE49-F238E27FC236}">
                <a16:creationId xmlns:a16="http://schemas.microsoft.com/office/drawing/2014/main" id="{28884E7F-002C-362A-EE6C-81F92393601A}"/>
              </a:ext>
            </a:extLst>
          </p:cNvPr>
          <p:cNvGrpSpPr/>
          <p:nvPr/>
        </p:nvGrpSpPr>
        <p:grpSpPr>
          <a:xfrm>
            <a:off x="8722291" y="2196705"/>
            <a:ext cx="2384136" cy="1799472"/>
            <a:chOff x="8722291" y="2196705"/>
            <a:chExt cx="2384136" cy="1799472"/>
          </a:xfrm>
        </p:grpSpPr>
        <p:sp>
          <p:nvSpPr>
            <p:cNvPr id="10" name="Rectangle: Rounded Corners 9">
              <a:extLst>
                <a:ext uri="{FF2B5EF4-FFF2-40B4-BE49-F238E27FC236}">
                  <a16:creationId xmlns:a16="http://schemas.microsoft.com/office/drawing/2014/main" id="{A19C1052-204A-4BED-F409-6E76AEE59060}"/>
                </a:ext>
              </a:extLst>
            </p:cNvPr>
            <p:cNvSpPr/>
            <p:nvPr/>
          </p:nvSpPr>
          <p:spPr>
            <a:xfrm>
              <a:off x="8722291" y="2196705"/>
              <a:ext cx="2384136" cy="1799472"/>
            </a:xfrm>
            <a:prstGeom prst="roundRect">
              <a:avLst/>
            </a:prstGeom>
            <a:noFill/>
            <a:ln w="1111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33F8B610-1E54-8DFD-BFDB-58575E335B57}"/>
                </a:ext>
              </a:extLst>
            </p:cNvPr>
            <p:cNvSpPr txBox="1"/>
            <p:nvPr/>
          </p:nvSpPr>
          <p:spPr>
            <a:xfrm>
              <a:off x="9004738" y="2550530"/>
              <a:ext cx="1653054" cy="164563"/>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chemeClr val="bg1">
                      <a:lumMod val="75000"/>
                    </a:schemeClr>
                  </a:solidFill>
                  <a:effectLst/>
                  <a:uLnTx/>
                  <a:uFillTx/>
                  <a:latin typeface="Arial" panose="020B0604020202020204" pitchFamily="34" charset="0"/>
                  <a:ea typeface="+mn-ea"/>
                  <a:cs typeface="Arial" panose="020B0604020202020204" pitchFamily="34" charset="0"/>
                </a:rPr>
                <a:t>N</a:t>
              </a:r>
              <a:r>
                <a:rPr kumimoji="0" lang="en-GB" sz="2400" b="0" i="0" u="none" strike="noStrike" kern="1200" cap="none" spc="0" normalizeH="0" baseline="0" noProof="0">
                  <a:ln>
                    <a:noFill/>
                  </a:ln>
                  <a:solidFill>
                    <a:schemeClr val="bg1">
                      <a:lumMod val="75000"/>
                    </a:schemeClr>
                  </a:solidFill>
                  <a:effectLst/>
                  <a:uLnTx/>
                  <a:uFillTx/>
                  <a:latin typeface="Arial" panose="020B0604020202020204" pitchFamily="34" charset="0"/>
                  <a:ea typeface="+mn-ea"/>
                  <a:cs typeface="Arial" panose="020B0604020202020204" pitchFamily="34" charset="0"/>
                </a:rPr>
                <a:t>etwork</a:t>
              </a:r>
            </a:p>
          </p:txBody>
        </p:sp>
        <p:sp>
          <p:nvSpPr>
            <p:cNvPr id="39" name="TextBox 38">
              <a:extLst>
                <a:ext uri="{FF2B5EF4-FFF2-40B4-BE49-F238E27FC236}">
                  <a16:creationId xmlns:a16="http://schemas.microsoft.com/office/drawing/2014/main" id="{E5C9CC1C-21DB-AAFB-D226-8F5E6070E0EB}"/>
                </a:ext>
              </a:extLst>
            </p:cNvPr>
            <p:cNvSpPr txBox="1"/>
            <p:nvPr/>
          </p:nvSpPr>
          <p:spPr>
            <a:xfrm>
              <a:off x="9004738" y="2895484"/>
              <a:ext cx="1763806" cy="461665"/>
            </a:xfrm>
            <a:prstGeom prst="rect">
              <a:avLst/>
            </a:prstGeom>
            <a:noFill/>
          </p:spPr>
          <p:txBody>
            <a:bodyPr wrap="square">
              <a:spAutoFit/>
            </a:bodyPr>
            <a:lstStyle/>
            <a:p>
              <a:r>
                <a:rPr kumimoji="0" lang="en-GB" sz="2400" b="1" i="0" u="none" strike="noStrike" kern="1200" cap="none" spc="0" normalizeH="0" baseline="0" noProof="0">
                  <a:ln>
                    <a:noFill/>
                  </a:ln>
                  <a:solidFill>
                    <a:prstClr val="white">
                      <a:lumMod val="75000"/>
                    </a:prstClr>
                  </a:solidFill>
                  <a:effectLst/>
                  <a:uLnTx/>
                  <a:uFillTx/>
                  <a:latin typeface="Arial" panose="020B0604020202020204" pitchFamily="34" charset="0"/>
                  <a:ea typeface="+mn-ea"/>
                  <a:cs typeface="Arial" panose="020B0604020202020204" pitchFamily="34" charset="0"/>
                </a:rPr>
                <a:t>E</a:t>
              </a:r>
              <a:r>
                <a:rPr kumimoji="0" lang="en-GB" sz="2400" b="0" i="0" u="none" strike="noStrike" kern="1200" cap="none" spc="0" normalizeH="0" baseline="0" noProof="0">
                  <a:ln>
                    <a:noFill/>
                  </a:ln>
                  <a:solidFill>
                    <a:prstClr val="white">
                      <a:lumMod val="75000"/>
                    </a:prstClr>
                  </a:solidFill>
                  <a:effectLst/>
                  <a:uLnTx/>
                  <a:uFillTx/>
                  <a:latin typeface="Arial" panose="020B0604020202020204" pitchFamily="34" charset="0"/>
                  <a:ea typeface="+mn-ea"/>
                  <a:cs typeface="Arial" panose="020B0604020202020204" pitchFamily="34" charset="0"/>
                </a:rPr>
                <a:t>mergency</a:t>
              </a:r>
              <a:endParaRPr lang="en-GB"/>
            </a:p>
          </p:txBody>
        </p:sp>
        <p:sp>
          <p:nvSpPr>
            <p:cNvPr id="41" name="TextBox 40">
              <a:extLst>
                <a:ext uri="{FF2B5EF4-FFF2-40B4-BE49-F238E27FC236}">
                  <a16:creationId xmlns:a16="http://schemas.microsoft.com/office/drawing/2014/main" id="{ADB8D85F-37C9-E245-0306-6B46160FBEA2}"/>
                </a:ext>
              </a:extLst>
            </p:cNvPr>
            <p:cNvSpPr txBox="1"/>
            <p:nvPr/>
          </p:nvSpPr>
          <p:spPr>
            <a:xfrm>
              <a:off x="9004738" y="3214997"/>
              <a:ext cx="2095875"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chemeClr val="bg1">
                      <a:lumMod val="75000"/>
                    </a:schemeClr>
                  </a:solidFill>
                  <a:effectLst/>
                  <a:uLnTx/>
                  <a:uFillTx/>
                  <a:latin typeface="Arial" panose="020B0604020202020204" pitchFamily="34" charset="0"/>
                  <a:ea typeface="+mn-ea"/>
                  <a:cs typeface="Arial" panose="020B0604020202020204" pitchFamily="34" charset="0"/>
                </a:rPr>
                <a:t>C</a:t>
              </a:r>
              <a:r>
                <a:rPr kumimoji="0" lang="en-GB" sz="2400" b="0" i="0" u="none" strike="noStrike" kern="1200" cap="none" spc="0" normalizeH="0" baseline="0" noProof="0">
                  <a:ln>
                    <a:noFill/>
                  </a:ln>
                  <a:solidFill>
                    <a:schemeClr val="bg1">
                      <a:lumMod val="75000"/>
                    </a:schemeClr>
                  </a:solidFill>
                  <a:effectLst/>
                  <a:uLnTx/>
                  <a:uFillTx/>
                  <a:latin typeface="Arial" panose="020B0604020202020204" pitchFamily="34" charset="0"/>
                  <a:ea typeface="+mn-ea"/>
                  <a:cs typeface="Arial" panose="020B0604020202020204" pitchFamily="34" charset="0"/>
                </a:rPr>
                <a:t>o-ordinator</a:t>
              </a:r>
            </a:p>
          </p:txBody>
        </p:sp>
      </p:grpSp>
      <p:sp>
        <p:nvSpPr>
          <p:cNvPr id="24" name="TextBox 23">
            <a:hlinkClick r:id="rId12" action="ppaction://hlinksldjump"/>
            <a:extLst>
              <a:ext uri="{FF2B5EF4-FFF2-40B4-BE49-F238E27FC236}">
                <a16:creationId xmlns:a16="http://schemas.microsoft.com/office/drawing/2014/main" id="{3BA3AAC6-A89B-36A3-D825-A2BA9FA1A612}"/>
              </a:ext>
            </a:extLst>
          </p:cNvPr>
          <p:cNvSpPr txBox="1"/>
          <p:nvPr/>
        </p:nvSpPr>
        <p:spPr>
          <a:xfrm>
            <a:off x="38100" y="4639813"/>
            <a:ext cx="1193800" cy="461665"/>
          </a:xfrm>
          <a:prstGeom prst="rect">
            <a:avLst/>
          </a:prstGeom>
          <a:noFill/>
        </p:spPr>
        <p:txBody>
          <a:bodyPr wrap="square" rtlCol="0">
            <a:spAutoFit/>
          </a:bodyPr>
          <a:lstStyle>
            <a:defPPr>
              <a:defRPr lang="en-US"/>
            </a:defPPr>
            <a:lvl1pPr>
              <a:defRPr sz="1200">
                <a:solidFill>
                  <a:schemeClr val="bg1"/>
                </a:solidFill>
                <a:latin typeface="Tenorite" panose="00000500000000000000" pitchFamily="2" charset="0"/>
                <a:cs typeface="Arial" panose="020B0604020202020204" pitchFamily="34" charset="0"/>
              </a:defRPr>
            </a:lvl1pPr>
          </a:lstStyle>
          <a:p>
            <a:r>
              <a:rPr lang="en-GB"/>
              <a:t>Learning Points&gt;</a:t>
            </a:r>
          </a:p>
        </p:txBody>
      </p:sp>
      <p:sp>
        <p:nvSpPr>
          <p:cNvPr id="37" name="TextBox 36">
            <a:hlinkClick r:id="rId13" action="ppaction://hlinksldjump"/>
            <a:extLst>
              <a:ext uri="{FF2B5EF4-FFF2-40B4-BE49-F238E27FC236}">
                <a16:creationId xmlns:a16="http://schemas.microsoft.com/office/drawing/2014/main" id="{F1936F5C-5363-8B90-D221-9CC0BE5D5365}"/>
              </a:ext>
            </a:extLst>
          </p:cNvPr>
          <p:cNvSpPr txBox="1"/>
          <p:nvPr/>
        </p:nvSpPr>
        <p:spPr>
          <a:xfrm>
            <a:off x="38100" y="5606283"/>
            <a:ext cx="1193800" cy="276999"/>
          </a:xfrm>
          <a:prstGeom prst="rect">
            <a:avLst/>
          </a:prstGeom>
          <a:solidFill>
            <a:schemeClr val="accent6">
              <a:lumMod val="60000"/>
              <a:lumOff val="40000"/>
            </a:schemeClr>
          </a:solidFill>
        </p:spPr>
        <p:txBody>
          <a:bodyPr wrap="square" rtlCol="0">
            <a:spAutoFit/>
          </a:bodyPr>
          <a:lstStyle>
            <a:defPPr>
              <a:defRPr lang="en-US"/>
            </a:defPPr>
            <a:lvl1pPr>
              <a:defRPr sz="1200">
                <a:solidFill>
                  <a:schemeClr val="bg1"/>
                </a:solidFill>
                <a:latin typeface="Tenorite" panose="00000500000000000000" pitchFamily="2" charset="0"/>
                <a:cs typeface="Arial" panose="020B0604020202020204" pitchFamily="34" charset="0"/>
              </a:defRPr>
            </a:lvl1pPr>
          </a:lstStyle>
          <a:p>
            <a:r>
              <a:rPr lang="en-GB"/>
              <a:t>Appendices &gt;</a:t>
            </a:r>
          </a:p>
        </p:txBody>
      </p:sp>
      <p:cxnSp>
        <p:nvCxnSpPr>
          <p:cNvPr id="38" name="Straight Connector 37">
            <a:extLst>
              <a:ext uri="{FF2B5EF4-FFF2-40B4-BE49-F238E27FC236}">
                <a16:creationId xmlns:a16="http://schemas.microsoft.com/office/drawing/2014/main" id="{1F028FC7-8042-0E10-3538-A67BC905CF96}"/>
              </a:ext>
            </a:extLst>
          </p:cNvPr>
          <p:cNvCxnSpPr>
            <a:cxnSpLocks/>
          </p:cNvCxnSpPr>
          <p:nvPr/>
        </p:nvCxnSpPr>
        <p:spPr>
          <a:xfrm>
            <a:off x="126203" y="4621660"/>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BDAB659-A061-251D-E4FA-A1C6322C3F6C}"/>
              </a:ext>
            </a:extLst>
          </p:cNvPr>
          <p:cNvCxnSpPr>
            <a:cxnSpLocks/>
          </p:cNvCxnSpPr>
          <p:nvPr/>
        </p:nvCxnSpPr>
        <p:spPr>
          <a:xfrm>
            <a:off x="111533" y="5595537"/>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2B1C6BB-6E8B-EC48-22BE-477F863001A6}"/>
              </a:ext>
            </a:extLst>
          </p:cNvPr>
          <p:cNvCxnSpPr>
            <a:cxnSpLocks/>
          </p:cNvCxnSpPr>
          <p:nvPr/>
        </p:nvCxnSpPr>
        <p:spPr>
          <a:xfrm>
            <a:off x="126203" y="5886635"/>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TextBox 42">
            <a:hlinkClick r:id="rId14" action="ppaction://hlinksldjump"/>
            <a:extLst>
              <a:ext uri="{FF2B5EF4-FFF2-40B4-BE49-F238E27FC236}">
                <a16:creationId xmlns:a16="http://schemas.microsoft.com/office/drawing/2014/main" id="{9E7CCC8C-E570-5EF7-1679-37C88C13A4F6}"/>
              </a:ext>
            </a:extLst>
          </p:cNvPr>
          <p:cNvSpPr txBox="1"/>
          <p:nvPr/>
        </p:nvSpPr>
        <p:spPr>
          <a:xfrm>
            <a:off x="38100" y="5127751"/>
            <a:ext cx="1375161" cy="461665"/>
          </a:xfrm>
          <a:prstGeom prst="rect">
            <a:avLst/>
          </a:prstGeom>
          <a:noFill/>
        </p:spPr>
        <p:txBody>
          <a:bodyPr wrap="square" rtlCol="0">
            <a:spAutoFit/>
          </a:bodyPr>
          <a:lstStyle>
            <a:defPPr>
              <a:defRPr lang="en-US"/>
            </a:defPPr>
            <a:lvl1pPr>
              <a:defRPr sz="1200">
                <a:solidFill>
                  <a:schemeClr val="bg1"/>
                </a:solidFill>
                <a:latin typeface="Tenorite" panose="00000500000000000000" pitchFamily="2" charset="0"/>
                <a:cs typeface="Arial" panose="020B0604020202020204" pitchFamily="34" charset="0"/>
              </a:defRPr>
            </a:lvl1pPr>
          </a:lstStyle>
          <a:p>
            <a:r>
              <a:rPr lang="en-GB"/>
              <a:t>Progress since 2023 Ex Everest &gt;  </a:t>
            </a:r>
          </a:p>
        </p:txBody>
      </p:sp>
      <p:cxnSp>
        <p:nvCxnSpPr>
          <p:cNvPr id="44" name="Straight Connector 43">
            <a:extLst>
              <a:ext uri="{FF2B5EF4-FFF2-40B4-BE49-F238E27FC236}">
                <a16:creationId xmlns:a16="http://schemas.microsoft.com/office/drawing/2014/main" id="{95F57682-E650-D817-8791-8909A0197F02}"/>
              </a:ext>
            </a:extLst>
          </p:cNvPr>
          <p:cNvCxnSpPr>
            <a:cxnSpLocks/>
          </p:cNvCxnSpPr>
          <p:nvPr/>
        </p:nvCxnSpPr>
        <p:spPr>
          <a:xfrm>
            <a:off x="107995" y="5111816"/>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F440BDA7-5AC7-14C9-E744-633B3654B741}"/>
              </a:ext>
            </a:extLst>
          </p:cNvPr>
          <p:cNvCxnSpPr>
            <a:cxnSpLocks/>
          </p:cNvCxnSpPr>
          <p:nvPr/>
        </p:nvCxnSpPr>
        <p:spPr>
          <a:xfrm>
            <a:off x="126203" y="5886635"/>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46" name="Graphic 45" descr="Books with solid fill">
            <a:hlinkClick r:id="rId15" action="ppaction://hlinksldjump"/>
            <a:extLst>
              <a:ext uri="{FF2B5EF4-FFF2-40B4-BE49-F238E27FC236}">
                <a16:creationId xmlns:a16="http://schemas.microsoft.com/office/drawing/2014/main" id="{3C276417-8668-5500-F114-B66020D7F179}"/>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404085" y="6483657"/>
            <a:ext cx="288000" cy="288000"/>
          </a:xfrm>
          <a:prstGeom prst="rect">
            <a:avLst/>
          </a:prstGeom>
        </p:spPr>
      </p:pic>
      <p:pic>
        <p:nvPicPr>
          <p:cNvPr id="47" name="Graphic 46" descr="Circle with left arrow outline">
            <a:hlinkClick r:id="" action="ppaction://hlinkshowjump?jump=nextslide"/>
            <a:extLst>
              <a:ext uri="{FF2B5EF4-FFF2-40B4-BE49-F238E27FC236}">
                <a16:creationId xmlns:a16="http://schemas.microsoft.com/office/drawing/2014/main" id="{5E33424F-9BB0-1FF9-C3D4-A78E31A916E5}"/>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079555" y="6477050"/>
            <a:ext cx="288000" cy="288000"/>
          </a:xfrm>
          <a:prstGeom prst="rect">
            <a:avLst/>
          </a:prstGeom>
        </p:spPr>
      </p:pic>
      <p:pic>
        <p:nvPicPr>
          <p:cNvPr id="48" name="Graphic 47" descr="Home with solid fill">
            <a:hlinkClick r:id="rId20" action="ppaction://hlinksldjump"/>
            <a:extLst>
              <a:ext uri="{FF2B5EF4-FFF2-40B4-BE49-F238E27FC236}">
                <a16:creationId xmlns:a16="http://schemas.microsoft.com/office/drawing/2014/main" id="{C28C62E2-AF36-65F5-7471-EE8866B94CAC}"/>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69310" y="6483657"/>
            <a:ext cx="288000" cy="288000"/>
          </a:xfrm>
          <a:prstGeom prst="rect">
            <a:avLst/>
          </a:prstGeom>
        </p:spPr>
      </p:pic>
      <p:pic>
        <p:nvPicPr>
          <p:cNvPr id="49" name="Graphic 48" descr="Circle with left arrow outline">
            <a:hlinkClick r:id="" action="ppaction://hlinkshowjump?jump=previousslide"/>
            <a:extLst>
              <a:ext uri="{FF2B5EF4-FFF2-40B4-BE49-F238E27FC236}">
                <a16:creationId xmlns:a16="http://schemas.microsoft.com/office/drawing/2014/main" id="{E8C13FA2-5463-EA75-BE56-24714C6B9018}"/>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rot="10800000">
            <a:off x="741098" y="6477151"/>
            <a:ext cx="288000" cy="288000"/>
          </a:xfrm>
          <a:prstGeom prst="rect">
            <a:avLst/>
          </a:prstGeom>
        </p:spPr>
      </p:pic>
    </p:spTree>
    <p:extLst>
      <p:ext uri="{BB962C8B-B14F-4D97-AF65-F5344CB8AC3E}">
        <p14:creationId xmlns:p14="http://schemas.microsoft.com/office/powerpoint/2010/main" val="3511310920"/>
      </p:ext>
    </p:extLst>
  </p:cSld>
  <p:clrMapOvr>
    <a:masterClrMapping/>
  </p:clrMapOvr>
  <p:extLst>
    <p:ext uri="{6950BFC3-D8DA-4A85-94F7-54DA5524770B}">
      <p188:commentRel xmlns:p188="http://schemas.microsoft.com/office/powerpoint/2018/8/main" r:id="rId2"/>
    </p:ext>
  </p:extLs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D6E1D-28A8-4015-8CBB-1A73349B26B9}"/>
              </a:ext>
            </a:extLst>
          </p:cNvPr>
          <p:cNvSpPr>
            <a:spLocks noGrp="1"/>
          </p:cNvSpPr>
          <p:nvPr>
            <p:ph type="title" idx="4294967295"/>
          </p:nvPr>
        </p:nvSpPr>
        <p:spPr>
          <a:xfrm>
            <a:off x="1676400" y="322263"/>
            <a:ext cx="10515600" cy="574675"/>
          </a:xfrm>
        </p:spPr>
        <p:txBody>
          <a:bodyPr>
            <a:normAutofit/>
          </a:bodyPr>
          <a:lstStyle/>
          <a:p>
            <a:r>
              <a:rPr lang="en-GB" sz="3200" b="1">
                <a:solidFill>
                  <a:schemeClr val="tx1">
                    <a:lumMod val="65000"/>
                    <a:lumOff val="35000"/>
                  </a:schemeClr>
                </a:solidFill>
                <a:latin typeface="Tenorite" panose="00000500000000000000" pitchFamily="2" charset="0"/>
                <a:cs typeface="Arial" panose="020B0604020202020204" pitchFamily="34" charset="0"/>
              </a:rPr>
              <a:t>Appendix 3 – Exercise Aim and Objectives</a:t>
            </a:r>
          </a:p>
        </p:txBody>
      </p:sp>
      <p:sp>
        <p:nvSpPr>
          <p:cNvPr id="40" name="Rectangle 39">
            <a:extLst>
              <a:ext uri="{FF2B5EF4-FFF2-40B4-BE49-F238E27FC236}">
                <a16:creationId xmlns:a16="http://schemas.microsoft.com/office/drawing/2014/main" id="{60D8E1F0-75AF-4B8F-8B0C-A3E7EBBE7DE4}"/>
              </a:ext>
            </a:extLst>
          </p:cNvPr>
          <p:cNvSpPr/>
          <p:nvPr/>
        </p:nvSpPr>
        <p:spPr>
          <a:xfrm>
            <a:off x="1729668" y="2063854"/>
            <a:ext cx="10227021" cy="1122370"/>
          </a:xfrm>
          <a:prstGeom prst="rect">
            <a:avLst/>
          </a:prstGeom>
        </p:spPr>
        <p:txBody>
          <a:bodyPr wrap="square">
            <a:noAutofit/>
          </a:bodyPr>
          <a:lstStyle/>
          <a:p>
            <a:pPr algn="just">
              <a:spcAft>
                <a:spcPts val="600"/>
              </a:spcAft>
              <a:tabLst>
                <a:tab pos="228600" algn="l"/>
                <a:tab pos="457200" algn="l"/>
              </a:tabLst>
            </a:pPr>
            <a:endParaRPr lang="en-GB" sz="1400">
              <a:solidFill>
                <a:srgbClr val="FF0000"/>
              </a:solidFill>
              <a:latin typeface="Tenorite" panose="00000500000000000000" pitchFamily="2" charset="0"/>
              <a:cs typeface="Arial" panose="020B0604020202020204" pitchFamily="34" charset="0"/>
            </a:endParaRPr>
          </a:p>
        </p:txBody>
      </p:sp>
      <p:sp>
        <p:nvSpPr>
          <p:cNvPr id="3" name="Rectangle 2">
            <a:extLst>
              <a:ext uri="{FF2B5EF4-FFF2-40B4-BE49-F238E27FC236}">
                <a16:creationId xmlns:a16="http://schemas.microsoft.com/office/drawing/2014/main" id="{67BB0F30-9BFB-CCF4-4404-DDB5D16FAE0E}"/>
              </a:ext>
            </a:extLst>
          </p:cNvPr>
          <p:cNvSpPr/>
          <p:nvPr/>
        </p:nvSpPr>
        <p:spPr>
          <a:xfrm>
            <a:off x="1804453" y="1155703"/>
            <a:ext cx="10077450" cy="4832092"/>
          </a:xfrm>
          <a:prstGeom prst="rect">
            <a:avLst/>
          </a:prstGeom>
          <a:noFill/>
        </p:spPr>
        <p:txBody>
          <a:bodyPr wrap="square" lIns="91440" tIns="45720" rIns="91440" bIns="45720" anchor="t">
            <a:spAutoFit/>
          </a:bodyPr>
          <a:lstStyle/>
          <a:p>
            <a:pPr lvl="0" algn="just" fontAlgn="base">
              <a:spcBef>
                <a:spcPts val="600"/>
              </a:spcBef>
              <a:spcAft>
                <a:spcPts val="600"/>
              </a:spcAft>
              <a:buSzPct val="100000"/>
              <a:defRPr/>
            </a:pPr>
            <a:r>
              <a:rPr lang="en-GB" sz="1300" dirty="0">
                <a:solidFill>
                  <a:srgbClr val="66666A"/>
                </a:solidFill>
                <a:latin typeface="Tenorite" panose="00000500000000000000" pitchFamily="2" charset="0"/>
                <a:cs typeface="Arial" panose="020B0604020202020204" pitchFamily="34" charset="0"/>
              </a:rPr>
              <a:t>The aim of this exercise is to demonstrate that the Gas Industry is prepared and able to meet its obligations in the event of a Network Gas Supply Emergency. This will be demonstrated by effective two-way communication processes across the industry and its stakeholders; timely and accurate information being shared between participants; and effective emergency strategies being produced and implemented.</a:t>
            </a:r>
            <a:endParaRPr lang="en-US" dirty="0"/>
          </a:p>
          <a:p>
            <a:pPr lvl="0" algn="just" fontAlgn="base">
              <a:spcBef>
                <a:spcPts val="600"/>
              </a:spcBef>
              <a:spcAft>
                <a:spcPts val="600"/>
              </a:spcAft>
              <a:buSzPct val="100000"/>
              <a:defRPr/>
            </a:pPr>
            <a:r>
              <a:rPr lang="en-GB" sz="1300" dirty="0">
                <a:solidFill>
                  <a:srgbClr val="66666A"/>
                </a:solidFill>
                <a:latin typeface="Tenorite" panose="00000500000000000000" pitchFamily="2" charset="0"/>
                <a:cs typeface="Arial" panose="020B0604020202020204" pitchFamily="34" charset="0"/>
              </a:rPr>
              <a:t> In achieving this demonstration, the following objectives will be met:</a:t>
            </a:r>
          </a:p>
          <a:p>
            <a:pPr marL="342900" lvl="0" indent="-342900" algn="just" fontAlgn="base">
              <a:spcBef>
                <a:spcPts val="600"/>
              </a:spcBef>
              <a:buSzPct val="100000"/>
              <a:buFont typeface="Arial" panose="020B0604020202020204" pitchFamily="34" charset="0"/>
              <a:buChar char="•"/>
              <a:defRPr/>
            </a:pPr>
            <a:r>
              <a:rPr lang="en-GB" sz="1300" dirty="0">
                <a:solidFill>
                  <a:srgbClr val="66666A"/>
                </a:solidFill>
                <a:latin typeface="Tenorite"/>
                <a:cs typeface="Arial"/>
              </a:rPr>
              <a:t>Test the management of an emerging gas supply shortage, using warning notices and the establishment of proactive communication channels, then gain an understanding of how these are received by industry (post exercise).</a:t>
            </a:r>
            <a:endParaRPr lang="en-GB" sz="1300" dirty="0">
              <a:solidFill>
                <a:srgbClr val="66666A"/>
              </a:solidFill>
              <a:latin typeface="Tenorite" panose="00000500000000000000" pitchFamily="2" charset="0"/>
              <a:cs typeface="Arial" panose="020B0604020202020204" pitchFamily="34" charset="0"/>
            </a:endParaRPr>
          </a:p>
          <a:p>
            <a:pPr marL="342900" lvl="0" indent="-342900" algn="just" fontAlgn="base">
              <a:spcBef>
                <a:spcPts val="600"/>
              </a:spcBef>
              <a:buSzPct val="100000"/>
              <a:buFont typeface="Arial" panose="020B0604020202020204" pitchFamily="34" charset="0"/>
              <a:buChar char="•"/>
              <a:defRPr/>
            </a:pPr>
            <a:r>
              <a:rPr lang="en-GB" sz="1300" dirty="0">
                <a:solidFill>
                  <a:srgbClr val="66666A"/>
                </a:solidFill>
                <a:latin typeface="Tenorite" panose="00000500000000000000" pitchFamily="2" charset="0"/>
                <a:cs typeface="Arial" panose="020B0604020202020204" pitchFamily="34" charset="0"/>
              </a:rPr>
              <a:t>Test the development and delivery of the pre-emergency strategy, through:</a:t>
            </a:r>
          </a:p>
          <a:p>
            <a:pPr marL="800100" lvl="1" indent="-342900" algn="just" fontAlgn="base">
              <a:spcBef>
                <a:spcPts val="600"/>
              </a:spcBef>
              <a:buSzPct val="100000"/>
              <a:buFont typeface="Courier New" panose="02070309020205020404" pitchFamily="49" charset="0"/>
              <a:buChar char="o"/>
              <a:defRPr/>
            </a:pPr>
            <a:r>
              <a:rPr lang="en-GB" sz="1300" dirty="0">
                <a:solidFill>
                  <a:srgbClr val="66666A"/>
                </a:solidFill>
                <a:latin typeface="Tenorite"/>
                <a:cs typeface="Arial"/>
              </a:rPr>
              <a:t>the simulated activation of all viable commercial and physical tools.</a:t>
            </a:r>
            <a:endParaRPr lang="en-GB" sz="1300" dirty="0">
              <a:solidFill>
                <a:srgbClr val="66666A"/>
              </a:solidFill>
              <a:latin typeface="Tenorite" panose="00000500000000000000" pitchFamily="2" charset="0"/>
              <a:cs typeface="Arial" panose="020B0604020202020204" pitchFamily="34" charset="0"/>
            </a:endParaRPr>
          </a:p>
          <a:p>
            <a:pPr marL="800100" lvl="1" indent="-342900" algn="just" fontAlgn="base">
              <a:spcBef>
                <a:spcPts val="600"/>
              </a:spcBef>
              <a:buSzPct val="100000"/>
              <a:buFont typeface="Courier New" panose="02070309020205020404" pitchFamily="49" charset="0"/>
              <a:buChar char="o"/>
              <a:defRPr/>
            </a:pPr>
            <a:r>
              <a:rPr lang="en-GB" sz="1300" dirty="0">
                <a:solidFill>
                  <a:srgbClr val="66666A"/>
                </a:solidFill>
                <a:latin typeface="Tenorite"/>
                <a:cs typeface="Arial"/>
              </a:rPr>
              <a:t>the capability of the Primary Transporter to form an accurate situational awareness through industry collaboration.</a:t>
            </a:r>
            <a:endParaRPr lang="en-GB" sz="1300" dirty="0">
              <a:solidFill>
                <a:srgbClr val="66666A"/>
              </a:solidFill>
              <a:latin typeface="Tenorite" panose="00000500000000000000" pitchFamily="2" charset="0"/>
              <a:cs typeface="Arial" panose="020B0604020202020204" pitchFamily="34" charset="0"/>
            </a:endParaRPr>
          </a:p>
          <a:p>
            <a:pPr marL="342900" lvl="0" indent="-342900" algn="just" fontAlgn="base">
              <a:spcBef>
                <a:spcPts val="600"/>
              </a:spcBef>
              <a:buSzPct val="100000"/>
              <a:buFont typeface="Arial" panose="020B0604020202020204" pitchFamily="34" charset="0"/>
              <a:buChar char="•"/>
              <a:defRPr/>
            </a:pPr>
            <a:r>
              <a:rPr lang="en-GB" sz="1300" dirty="0">
                <a:solidFill>
                  <a:srgbClr val="66666A"/>
                </a:solidFill>
                <a:latin typeface="Tenorite"/>
                <a:cs typeface="Arial"/>
              </a:rPr>
              <a:t>Practice and enhance processes and tools associated with the interactions between gas and electricity organisations during times of whole energy system stress, supported by active participation from the National Energy System Operator and Electricity Distribution Network Operators.</a:t>
            </a:r>
            <a:endParaRPr lang="en-GB" sz="1300" dirty="0">
              <a:solidFill>
                <a:srgbClr val="66666A"/>
              </a:solidFill>
              <a:latin typeface="Tenorite" panose="00000500000000000000" pitchFamily="2" charset="0"/>
              <a:cs typeface="Arial" panose="020B0604020202020204" pitchFamily="34" charset="0"/>
            </a:endParaRPr>
          </a:p>
          <a:p>
            <a:pPr marL="342900" lvl="0" indent="-342900" algn="just" fontAlgn="base">
              <a:spcBef>
                <a:spcPts val="600"/>
              </a:spcBef>
              <a:buSzPct val="100000"/>
              <a:buFont typeface="Arial" panose="020B0604020202020204" pitchFamily="34" charset="0"/>
              <a:buChar char="•"/>
              <a:defRPr/>
            </a:pPr>
            <a:r>
              <a:rPr lang="en-GB" sz="1300" dirty="0">
                <a:solidFill>
                  <a:srgbClr val="66666A"/>
                </a:solidFill>
                <a:latin typeface="Tenorite"/>
                <a:cs typeface="Arial"/>
              </a:rPr>
              <a:t>Test industry’s ability to warn and inform the public through participation of Corporate Affairs’ representatives from the Energy Networks Association, Gas Transporters, the National Energy System Operator and Electricity Network Operators, including changes made to modernise the Public Appeals process.</a:t>
            </a:r>
            <a:endParaRPr lang="en-GB" sz="1300" dirty="0">
              <a:solidFill>
                <a:srgbClr val="66666A"/>
              </a:solidFill>
              <a:latin typeface="Tenorite" panose="00000500000000000000" pitchFamily="2" charset="0"/>
              <a:cs typeface="Arial" panose="020B0604020202020204" pitchFamily="34" charset="0"/>
            </a:endParaRPr>
          </a:p>
          <a:p>
            <a:pPr marL="342900" lvl="0" indent="-342900" algn="just" fontAlgn="base">
              <a:spcBef>
                <a:spcPts val="600"/>
              </a:spcBef>
              <a:buSzPct val="100000"/>
              <a:buFont typeface="Arial" panose="020B0604020202020204" pitchFamily="34" charset="0"/>
              <a:buChar char="•"/>
              <a:defRPr/>
            </a:pPr>
            <a:r>
              <a:rPr lang="en-GB" sz="1300" dirty="0">
                <a:solidFill>
                  <a:srgbClr val="66666A"/>
                </a:solidFill>
                <a:latin typeface="Tenorite"/>
                <a:cs typeface="Arial"/>
              </a:rPr>
              <a:t>Test that recommendations from previous industry emergency exercises have been delivered and are effective.</a:t>
            </a:r>
            <a:endParaRPr lang="en-GB" sz="1300" dirty="0">
              <a:solidFill>
                <a:srgbClr val="66666A"/>
              </a:solidFill>
              <a:latin typeface="Tenorite" panose="00000500000000000000" pitchFamily="2" charset="0"/>
              <a:cs typeface="Arial" panose="020B0604020202020204" pitchFamily="34" charset="0"/>
            </a:endParaRPr>
          </a:p>
          <a:p>
            <a:pPr marL="342900" lvl="0" indent="-342900" algn="just" fontAlgn="base">
              <a:spcBef>
                <a:spcPts val="600"/>
              </a:spcBef>
              <a:buSzPct val="100000"/>
              <a:buFont typeface="Arial" panose="020B0604020202020204" pitchFamily="34" charset="0"/>
              <a:buChar char="•"/>
              <a:defRPr/>
            </a:pPr>
            <a:r>
              <a:rPr lang="en-GB" sz="1300" dirty="0">
                <a:solidFill>
                  <a:srgbClr val="66666A"/>
                </a:solidFill>
                <a:latin typeface="Tenorite"/>
                <a:cs typeface="Arial"/>
              </a:rPr>
              <a:t>Validate emergency procedures, specifically, National Gas’ E3; the E3 documents of the Distribution Networks; the E1 Network Gas Supply Emergency Procedure and NEC Safety Case.</a:t>
            </a:r>
          </a:p>
          <a:p>
            <a:pPr marL="342900" lvl="0" indent="-342900" fontAlgn="base">
              <a:spcBef>
                <a:spcPts val="600"/>
              </a:spcBef>
              <a:spcAft>
                <a:spcPts val="600"/>
              </a:spcAft>
              <a:buSzPct val="100000"/>
              <a:buFont typeface="Arial" panose="020B0604020202020204" pitchFamily="34" charset="0"/>
              <a:buChar char="•"/>
              <a:defRPr/>
            </a:pPr>
            <a:endParaRPr lang="en-GB" sz="1400" dirty="0">
              <a:solidFill>
                <a:srgbClr val="66666A"/>
              </a:solidFill>
              <a:highlight>
                <a:srgbClr val="FFFF00"/>
              </a:highlight>
              <a:latin typeface="Tenorite" panose="00000500000000000000" pitchFamily="2" charset="0"/>
              <a:cs typeface="Arial" panose="020B0604020202020204" pitchFamily="34" charset="0"/>
            </a:endParaRPr>
          </a:p>
        </p:txBody>
      </p:sp>
      <p:sp>
        <p:nvSpPr>
          <p:cNvPr id="9" name="Footer Placeholder 2">
            <a:extLst>
              <a:ext uri="{FF2B5EF4-FFF2-40B4-BE49-F238E27FC236}">
                <a16:creationId xmlns:a16="http://schemas.microsoft.com/office/drawing/2014/main" id="{7B8BA74C-20C3-6C54-D8B6-1307991F8EFD}"/>
              </a:ext>
            </a:extLst>
          </p:cNvPr>
          <p:cNvSpPr>
            <a:spLocks noGrp="1"/>
          </p:cNvSpPr>
          <p:nvPr>
            <p:ph type="ftr" sz="quarter" idx="11"/>
          </p:nvPr>
        </p:nvSpPr>
        <p:spPr>
          <a:xfrm>
            <a:off x="9142581" y="6559401"/>
            <a:ext cx="2573141" cy="213995"/>
          </a:xfrm>
        </p:spPr>
        <p:txBody>
          <a:bodyPr/>
          <a:lstStyle/>
          <a:p>
            <a:r>
              <a:rPr lang="en-GB" b="1">
                <a:solidFill>
                  <a:schemeClr val="tx2"/>
                </a:solidFill>
                <a:latin typeface="Tenorite" panose="00000500000000000000" pitchFamily="2" charset="0"/>
              </a:rPr>
              <a:t>NEC Industry Exercise Fahrenheit </a:t>
            </a:r>
            <a:r>
              <a:rPr lang="en-GB">
                <a:solidFill>
                  <a:schemeClr val="tx2"/>
                </a:solidFill>
                <a:latin typeface="Tenorite" panose="00000500000000000000" pitchFamily="2" charset="0"/>
              </a:rPr>
              <a:t>│ 2024</a:t>
            </a:r>
          </a:p>
        </p:txBody>
      </p:sp>
      <p:sp>
        <p:nvSpPr>
          <p:cNvPr id="10" name="Slide Number Placeholder 3">
            <a:extLst>
              <a:ext uri="{FF2B5EF4-FFF2-40B4-BE49-F238E27FC236}">
                <a16:creationId xmlns:a16="http://schemas.microsoft.com/office/drawing/2014/main" id="{9EA71D09-E28C-CC88-1B3B-98FDEB62DC92}"/>
              </a:ext>
            </a:extLst>
          </p:cNvPr>
          <p:cNvSpPr>
            <a:spLocks noGrp="1"/>
          </p:cNvSpPr>
          <p:nvPr>
            <p:ph type="sldNum" sz="quarter" idx="12"/>
          </p:nvPr>
        </p:nvSpPr>
        <p:spPr>
          <a:xfrm>
            <a:off x="11683825" y="6564592"/>
            <a:ext cx="468000" cy="213995"/>
          </a:xfrm>
        </p:spPr>
        <p:txBody>
          <a:bodyPr/>
          <a:lstStyle/>
          <a:p>
            <a:r>
              <a:rPr lang="en-GB">
                <a:solidFill>
                  <a:schemeClr val="tx2"/>
                </a:solidFill>
                <a:latin typeface="Tenorite" panose="00000500000000000000" pitchFamily="2" charset="0"/>
                <a:cs typeface="Arial" panose="020B0604020202020204" pitchFamily="34" charset="0"/>
              </a:rPr>
              <a:t>P.</a:t>
            </a:r>
            <a:fld id="{2167D5C0-EA37-43FD-A9A7-0CAAFD84DAC3}" type="slidenum">
              <a:rPr lang="en-GB" smtClean="0">
                <a:solidFill>
                  <a:schemeClr val="tx2"/>
                </a:solidFill>
                <a:latin typeface="Tenorite" panose="00000500000000000000" pitchFamily="2" charset="0"/>
                <a:cs typeface="Arial" panose="020B0604020202020204" pitchFamily="34" charset="0"/>
              </a:rPr>
              <a:pPr/>
              <a:t>26</a:t>
            </a:fld>
            <a:endParaRPr lang="en-GB">
              <a:solidFill>
                <a:schemeClr val="tx2"/>
              </a:solidFill>
              <a:latin typeface="Tenorite" panose="00000500000000000000" pitchFamily="2" charset="0"/>
              <a:cs typeface="Arial" panose="020B0604020202020204" pitchFamily="34" charset="0"/>
            </a:endParaRPr>
          </a:p>
        </p:txBody>
      </p:sp>
      <p:sp>
        <p:nvSpPr>
          <p:cNvPr id="4" name="Rectangle 3">
            <a:extLst>
              <a:ext uri="{FF2B5EF4-FFF2-40B4-BE49-F238E27FC236}">
                <a16:creationId xmlns:a16="http://schemas.microsoft.com/office/drawing/2014/main" id="{440937E4-C1D3-9DD0-F552-EA2B281EB369}"/>
              </a:ext>
            </a:extLst>
          </p:cNvPr>
          <p:cNvSpPr/>
          <p:nvPr/>
        </p:nvSpPr>
        <p:spPr>
          <a:xfrm>
            <a:off x="0" y="0"/>
            <a:ext cx="1422400" cy="6858000"/>
          </a:xfrm>
          <a:prstGeom prst="rect">
            <a:avLst/>
          </a:prstGeom>
          <a:solidFill>
            <a:srgbClr val="5555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enorite" panose="00000500000000000000" pitchFamily="2" charset="0"/>
            </a:endParaRPr>
          </a:p>
        </p:txBody>
      </p:sp>
      <p:sp>
        <p:nvSpPr>
          <p:cNvPr id="5" name="TextBox 4">
            <a:hlinkClick r:id="rId3" action="ppaction://hlinksldjump"/>
            <a:extLst>
              <a:ext uri="{FF2B5EF4-FFF2-40B4-BE49-F238E27FC236}">
                <a16:creationId xmlns:a16="http://schemas.microsoft.com/office/drawing/2014/main" id="{DE723144-D6B9-D7B5-280E-E90EABC7F63B}"/>
              </a:ext>
            </a:extLst>
          </p:cNvPr>
          <p:cNvSpPr txBox="1"/>
          <p:nvPr/>
        </p:nvSpPr>
        <p:spPr>
          <a:xfrm>
            <a:off x="25400" y="899467"/>
            <a:ext cx="1130300" cy="461665"/>
          </a:xfrm>
          <a:prstGeom prst="rect">
            <a:avLst/>
          </a:prstGeom>
          <a:noFill/>
        </p:spPr>
        <p:txBody>
          <a:bodyPr wrap="square" rtlCol="0">
            <a:spAutoFit/>
          </a:bodyPr>
          <a:lstStyle>
            <a:defPPr>
              <a:defRPr lang="en-US"/>
            </a:defPPr>
            <a:lvl1pPr>
              <a:defRPr sz="1200">
                <a:solidFill>
                  <a:schemeClr val="bg1"/>
                </a:solidFill>
                <a:latin typeface="Tenorite" panose="00000500000000000000" pitchFamily="2" charset="0"/>
                <a:cs typeface="Arial" panose="020B0604020202020204" pitchFamily="34" charset="0"/>
              </a:defRPr>
            </a:lvl1pPr>
          </a:lstStyle>
          <a:p>
            <a:r>
              <a:rPr lang="en-GB"/>
              <a:t>Exercise Scope &gt;</a:t>
            </a:r>
          </a:p>
        </p:txBody>
      </p:sp>
      <p:sp>
        <p:nvSpPr>
          <p:cNvPr id="6" name="TextBox 5">
            <a:hlinkClick r:id="rId4" action="ppaction://hlinksldjump"/>
            <a:extLst>
              <a:ext uri="{FF2B5EF4-FFF2-40B4-BE49-F238E27FC236}">
                <a16:creationId xmlns:a16="http://schemas.microsoft.com/office/drawing/2014/main" id="{D1D23901-7DA5-5CF3-C5CC-B1D2936F4571}"/>
              </a:ext>
            </a:extLst>
          </p:cNvPr>
          <p:cNvSpPr txBox="1"/>
          <p:nvPr/>
        </p:nvSpPr>
        <p:spPr>
          <a:xfrm>
            <a:off x="38100" y="1411931"/>
            <a:ext cx="1193800" cy="461665"/>
          </a:xfrm>
          <a:prstGeom prst="rect">
            <a:avLst/>
          </a:prstGeom>
          <a:noFill/>
        </p:spPr>
        <p:txBody>
          <a:bodyPr wrap="square" rtlCol="0">
            <a:spAutoFit/>
          </a:bodyPr>
          <a:lstStyle/>
          <a:p>
            <a:r>
              <a:rPr lang="en-GB" sz="1200">
                <a:solidFill>
                  <a:schemeClr val="bg1"/>
                </a:solidFill>
                <a:latin typeface="Tenorite" panose="00000500000000000000" pitchFamily="2" charset="0"/>
                <a:cs typeface="Arial" panose="020B0604020202020204" pitchFamily="34" charset="0"/>
              </a:rPr>
              <a:t>Executive Summary &gt;</a:t>
            </a:r>
          </a:p>
        </p:txBody>
      </p:sp>
      <p:sp>
        <p:nvSpPr>
          <p:cNvPr id="7" name="TextBox 6">
            <a:extLst>
              <a:ext uri="{FF2B5EF4-FFF2-40B4-BE49-F238E27FC236}">
                <a16:creationId xmlns:a16="http://schemas.microsoft.com/office/drawing/2014/main" id="{F5D20778-CCD6-6F4F-CB85-C2D87BE47BDB}"/>
              </a:ext>
            </a:extLst>
          </p:cNvPr>
          <p:cNvSpPr txBox="1"/>
          <p:nvPr/>
        </p:nvSpPr>
        <p:spPr>
          <a:xfrm>
            <a:off x="38100" y="1924395"/>
            <a:ext cx="1193800" cy="276999"/>
          </a:xfrm>
          <a:prstGeom prst="rect">
            <a:avLst/>
          </a:prstGeom>
          <a:noFill/>
        </p:spPr>
        <p:txBody>
          <a:bodyPr wrap="square" rtlCol="0">
            <a:spAutoFit/>
          </a:bodyPr>
          <a:lstStyle/>
          <a:p>
            <a:r>
              <a:rPr lang="en-GB" sz="1200">
                <a:solidFill>
                  <a:schemeClr val="bg1"/>
                </a:solidFill>
                <a:latin typeface="Tenorite" panose="00000500000000000000" pitchFamily="2" charset="0"/>
                <a:cs typeface="Arial" panose="020B0604020202020204" pitchFamily="34" charset="0"/>
              </a:rPr>
              <a:t>Key Areas:</a:t>
            </a:r>
          </a:p>
        </p:txBody>
      </p:sp>
      <p:sp>
        <p:nvSpPr>
          <p:cNvPr id="8" name="TextBox 7">
            <a:hlinkClick r:id="rId5" action="ppaction://hlinksldjump"/>
            <a:extLst>
              <a:ext uri="{FF2B5EF4-FFF2-40B4-BE49-F238E27FC236}">
                <a16:creationId xmlns:a16="http://schemas.microsoft.com/office/drawing/2014/main" id="{46AA5EF7-A5DE-6B22-25B9-EFE1560E2AE4}"/>
              </a:ext>
            </a:extLst>
          </p:cNvPr>
          <p:cNvSpPr txBox="1"/>
          <p:nvPr/>
        </p:nvSpPr>
        <p:spPr>
          <a:xfrm>
            <a:off x="127000" y="2502612"/>
            <a:ext cx="1295400" cy="430887"/>
          </a:xfrm>
          <a:prstGeom prst="rect">
            <a:avLst/>
          </a:prstGeom>
          <a:noFill/>
        </p:spPr>
        <p:txBody>
          <a:bodyPr wrap="square" rtlCol="0">
            <a:spAutoFit/>
          </a:bodyPr>
          <a:lstStyle/>
          <a:p>
            <a:r>
              <a:rPr lang="en-GB" sz="1100">
                <a:solidFill>
                  <a:schemeClr val="bg1"/>
                </a:solidFill>
                <a:latin typeface="Tenorite" panose="00000500000000000000" pitchFamily="2" charset="0"/>
                <a:cs typeface="Arial" panose="020B0604020202020204" pitchFamily="34" charset="0"/>
              </a:rPr>
              <a:t>Gas Transporter Interactions </a:t>
            </a:r>
          </a:p>
        </p:txBody>
      </p:sp>
      <p:sp>
        <p:nvSpPr>
          <p:cNvPr id="15" name="TextBox 14">
            <a:hlinkClick r:id="rId6" action="ppaction://hlinksldjump"/>
            <a:extLst>
              <a:ext uri="{FF2B5EF4-FFF2-40B4-BE49-F238E27FC236}">
                <a16:creationId xmlns:a16="http://schemas.microsoft.com/office/drawing/2014/main" id="{6489056B-CECF-6BA1-4154-9C3C6B62EE58}"/>
              </a:ext>
            </a:extLst>
          </p:cNvPr>
          <p:cNvSpPr txBox="1"/>
          <p:nvPr/>
        </p:nvSpPr>
        <p:spPr>
          <a:xfrm>
            <a:off x="127000" y="3260970"/>
            <a:ext cx="1295400" cy="600164"/>
          </a:xfrm>
          <a:prstGeom prst="rect">
            <a:avLst/>
          </a:prstGeom>
          <a:noFill/>
        </p:spPr>
        <p:txBody>
          <a:bodyPr wrap="square" rtlCol="0">
            <a:spAutoFit/>
          </a:bodyPr>
          <a:lstStyle>
            <a:defPPr>
              <a:defRPr lang="en-US"/>
            </a:defPPr>
            <a:lvl1pPr>
              <a:defRPr sz="1100">
                <a:solidFill>
                  <a:schemeClr val="bg1"/>
                </a:solidFill>
                <a:latin typeface="Arial" panose="020B0604020202020204" pitchFamily="34" charset="0"/>
                <a:cs typeface="Arial" panose="020B0604020202020204" pitchFamily="34" charset="0"/>
              </a:defRPr>
            </a:lvl1pPr>
          </a:lstStyle>
          <a:p>
            <a:r>
              <a:rPr lang="en-GB">
                <a:latin typeface="Tenorite" panose="00000500000000000000" pitchFamily="2" charset="0"/>
              </a:rPr>
              <a:t>Gas and Electricity Interactions </a:t>
            </a:r>
          </a:p>
        </p:txBody>
      </p:sp>
      <p:sp>
        <p:nvSpPr>
          <p:cNvPr id="16" name="TextBox 15">
            <a:hlinkClick r:id="rId7" action="ppaction://hlinksldjump"/>
            <a:extLst>
              <a:ext uri="{FF2B5EF4-FFF2-40B4-BE49-F238E27FC236}">
                <a16:creationId xmlns:a16="http://schemas.microsoft.com/office/drawing/2014/main" id="{D16153B7-F62D-D810-9629-93E622DD1784}"/>
              </a:ext>
            </a:extLst>
          </p:cNvPr>
          <p:cNvSpPr txBox="1"/>
          <p:nvPr/>
        </p:nvSpPr>
        <p:spPr>
          <a:xfrm>
            <a:off x="127000" y="3845573"/>
            <a:ext cx="1235782" cy="430887"/>
          </a:xfrm>
          <a:prstGeom prst="rect">
            <a:avLst/>
          </a:prstGeom>
          <a:noFill/>
        </p:spPr>
        <p:txBody>
          <a:bodyPr wrap="square" rtlCol="0">
            <a:spAutoFit/>
          </a:bodyPr>
          <a:lstStyle/>
          <a:p>
            <a:r>
              <a:rPr lang="en-GB" sz="1100">
                <a:solidFill>
                  <a:schemeClr val="bg1"/>
                </a:solidFill>
                <a:latin typeface="Tenorite" panose="00000500000000000000" pitchFamily="2" charset="0"/>
                <a:cs typeface="Arial" panose="020B0604020202020204" pitchFamily="34" charset="0"/>
              </a:rPr>
              <a:t>Public Communications</a:t>
            </a:r>
          </a:p>
        </p:txBody>
      </p:sp>
      <p:sp>
        <p:nvSpPr>
          <p:cNvPr id="17" name="TextBox 16">
            <a:hlinkClick r:id="rId8" action="ppaction://hlinksldjump"/>
            <a:extLst>
              <a:ext uri="{FF2B5EF4-FFF2-40B4-BE49-F238E27FC236}">
                <a16:creationId xmlns:a16="http://schemas.microsoft.com/office/drawing/2014/main" id="{C95127D7-DE46-8D2B-2E86-08700DE3FDEF}"/>
              </a:ext>
            </a:extLst>
          </p:cNvPr>
          <p:cNvSpPr txBox="1"/>
          <p:nvPr/>
        </p:nvSpPr>
        <p:spPr>
          <a:xfrm>
            <a:off x="127000" y="2983091"/>
            <a:ext cx="1295400" cy="261610"/>
          </a:xfrm>
          <a:prstGeom prst="rect">
            <a:avLst/>
          </a:prstGeom>
          <a:noFill/>
        </p:spPr>
        <p:txBody>
          <a:bodyPr wrap="square" rtlCol="0">
            <a:spAutoFit/>
          </a:bodyPr>
          <a:lstStyle/>
          <a:p>
            <a:r>
              <a:rPr lang="en-GB" sz="1100">
                <a:solidFill>
                  <a:schemeClr val="bg1"/>
                </a:solidFill>
                <a:latin typeface="Tenorite" panose="00000500000000000000" pitchFamily="2" charset="0"/>
                <a:cs typeface="Arial" panose="020B0604020202020204" pitchFamily="34" charset="0"/>
              </a:rPr>
              <a:t>Load Shedding</a:t>
            </a:r>
          </a:p>
        </p:txBody>
      </p:sp>
      <p:sp>
        <p:nvSpPr>
          <p:cNvPr id="18" name="TextBox 17">
            <a:hlinkClick r:id="rId9" action="ppaction://hlinksldjump"/>
            <a:extLst>
              <a:ext uri="{FF2B5EF4-FFF2-40B4-BE49-F238E27FC236}">
                <a16:creationId xmlns:a16="http://schemas.microsoft.com/office/drawing/2014/main" id="{0B8E49CC-5FE7-82D5-359C-F13E32D2B0B4}"/>
              </a:ext>
            </a:extLst>
          </p:cNvPr>
          <p:cNvSpPr txBox="1"/>
          <p:nvPr/>
        </p:nvSpPr>
        <p:spPr>
          <a:xfrm>
            <a:off x="127000" y="4301340"/>
            <a:ext cx="1295400" cy="261610"/>
          </a:xfrm>
          <a:prstGeom prst="rect">
            <a:avLst/>
          </a:prstGeom>
          <a:noFill/>
        </p:spPr>
        <p:txBody>
          <a:bodyPr wrap="square" rtlCol="0">
            <a:spAutoFit/>
          </a:bodyPr>
          <a:lstStyle>
            <a:defPPr>
              <a:defRPr lang="en-US"/>
            </a:defPPr>
            <a:lvl1pPr>
              <a:defRPr sz="1100">
                <a:solidFill>
                  <a:schemeClr val="bg1"/>
                </a:solidFill>
                <a:latin typeface="Arial" panose="020B0604020202020204" pitchFamily="34" charset="0"/>
                <a:cs typeface="Arial" panose="020B0604020202020204" pitchFamily="34" charset="0"/>
              </a:defRPr>
            </a:lvl1pPr>
          </a:lstStyle>
          <a:p>
            <a:r>
              <a:rPr lang="en-GB">
                <a:latin typeface="Tenorite" panose="00000500000000000000" pitchFamily="2" charset="0"/>
              </a:rPr>
              <a:t>Managing Supply</a:t>
            </a:r>
          </a:p>
        </p:txBody>
      </p:sp>
      <p:cxnSp>
        <p:nvCxnSpPr>
          <p:cNvPr id="21" name="Straight Connector 20">
            <a:extLst>
              <a:ext uri="{FF2B5EF4-FFF2-40B4-BE49-F238E27FC236}">
                <a16:creationId xmlns:a16="http://schemas.microsoft.com/office/drawing/2014/main" id="{3798384A-4EA3-C985-71D5-D563B03D339A}"/>
              </a:ext>
            </a:extLst>
          </p:cNvPr>
          <p:cNvCxnSpPr>
            <a:cxnSpLocks/>
          </p:cNvCxnSpPr>
          <p:nvPr/>
        </p:nvCxnSpPr>
        <p:spPr>
          <a:xfrm>
            <a:off x="127000" y="1380182"/>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8DAF283-761C-6109-0C57-99242E98CE0A}"/>
              </a:ext>
            </a:extLst>
          </p:cNvPr>
          <p:cNvCxnSpPr>
            <a:cxnSpLocks/>
          </p:cNvCxnSpPr>
          <p:nvPr/>
        </p:nvCxnSpPr>
        <p:spPr>
          <a:xfrm>
            <a:off x="126207" y="1899296"/>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TextBox 28">
            <a:hlinkClick r:id="rId10" action="ppaction://hlinksldjump"/>
            <a:extLst>
              <a:ext uri="{FF2B5EF4-FFF2-40B4-BE49-F238E27FC236}">
                <a16:creationId xmlns:a16="http://schemas.microsoft.com/office/drawing/2014/main" id="{B64CAA39-97E5-6F92-BCDE-950EA18CAC69}"/>
              </a:ext>
            </a:extLst>
          </p:cNvPr>
          <p:cNvSpPr txBox="1"/>
          <p:nvPr/>
        </p:nvSpPr>
        <p:spPr>
          <a:xfrm>
            <a:off x="126202" y="2199735"/>
            <a:ext cx="1295400" cy="261610"/>
          </a:xfrm>
          <a:prstGeom prst="rect">
            <a:avLst/>
          </a:prstGeom>
          <a:noFill/>
        </p:spPr>
        <p:txBody>
          <a:bodyPr wrap="square" rtlCol="0">
            <a:spAutoFit/>
          </a:bodyPr>
          <a:lstStyle/>
          <a:p>
            <a:r>
              <a:rPr lang="en-GB" sz="1100">
                <a:solidFill>
                  <a:schemeClr val="bg1"/>
                </a:solidFill>
                <a:latin typeface="Tenorite" panose="00000500000000000000" pitchFamily="2" charset="0"/>
                <a:cs typeface="Arial" panose="020B0604020202020204" pitchFamily="34" charset="0"/>
              </a:rPr>
              <a:t>NGSE Strategy</a:t>
            </a:r>
          </a:p>
        </p:txBody>
      </p:sp>
      <p:sp>
        <p:nvSpPr>
          <p:cNvPr id="11" name="TextBox 10">
            <a:extLst>
              <a:ext uri="{FF2B5EF4-FFF2-40B4-BE49-F238E27FC236}">
                <a16:creationId xmlns:a16="http://schemas.microsoft.com/office/drawing/2014/main" id="{41AAD5BE-9361-24C5-72E0-F5781D9DD2D9}"/>
              </a:ext>
            </a:extLst>
          </p:cNvPr>
          <p:cNvSpPr txBox="1"/>
          <p:nvPr/>
        </p:nvSpPr>
        <p:spPr>
          <a:xfrm>
            <a:off x="-8743" y="68468"/>
            <a:ext cx="1468322" cy="830997"/>
          </a:xfrm>
          <a:prstGeom prst="rect">
            <a:avLst/>
          </a:prstGeom>
          <a:noFill/>
        </p:spPr>
        <p:txBody>
          <a:bodyPr wrap="square" rtlCol="0">
            <a:spAutoFit/>
          </a:bodyPr>
          <a:lstStyle/>
          <a:p>
            <a:r>
              <a:rPr lang="en-GB" sz="1200" b="1">
                <a:solidFill>
                  <a:schemeClr val="bg1"/>
                </a:solidFill>
                <a:latin typeface="Tenorite" panose="00000500000000000000" pitchFamily="2" charset="0"/>
                <a:cs typeface="Arial" panose="020B0604020202020204" pitchFamily="34" charset="0"/>
              </a:rPr>
              <a:t>NEC Industry Exercise Fahrenheit </a:t>
            </a:r>
            <a:r>
              <a:rPr lang="en-GB" sz="1200" b="1">
                <a:solidFill>
                  <a:schemeClr val="bg1">
                    <a:lumMod val="75000"/>
                  </a:schemeClr>
                </a:solidFill>
                <a:latin typeface="Tenorite" panose="00000500000000000000" pitchFamily="2" charset="0"/>
                <a:cs typeface="Arial" panose="020B0604020202020204" pitchFamily="34" charset="0"/>
              </a:rPr>
              <a:t>2024 Post Exercise Report  </a:t>
            </a:r>
          </a:p>
        </p:txBody>
      </p:sp>
      <p:sp>
        <p:nvSpPr>
          <p:cNvPr id="12" name="TextBox 11">
            <a:hlinkClick r:id="rId11" action="ppaction://hlinksldjump"/>
            <a:extLst>
              <a:ext uri="{FF2B5EF4-FFF2-40B4-BE49-F238E27FC236}">
                <a16:creationId xmlns:a16="http://schemas.microsoft.com/office/drawing/2014/main" id="{0F2AFAB0-1833-A6D3-18E7-E9A993A7CC10}"/>
              </a:ext>
            </a:extLst>
          </p:cNvPr>
          <p:cNvSpPr txBox="1"/>
          <p:nvPr/>
        </p:nvSpPr>
        <p:spPr>
          <a:xfrm>
            <a:off x="38100" y="4639813"/>
            <a:ext cx="1193800" cy="461665"/>
          </a:xfrm>
          <a:prstGeom prst="rect">
            <a:avLst/>
          </a:prstGeom>
          <a:noFill/>
        </p:spPr>
        <p:txBody>
          <a:bodyPr wrap="square" rtlCol="0">
            <a:spAutoFit/>
          </a:bodyPr>
          <a:lstStyle>
            <a:defPPr>
              <a:defRPr lang="en-US"/>
            </a:defPPr>
            <a:lvl1pPr>
              <a:defRPr sz="1200">
                <a:solidFill>
                  <a:schemeClr val="bg1"/>
                </a:solidFill>
                <a:latin typeface="Tenorite" panose="00000500000000000000" pitchFamily="2" charset="0"/>
                <a:cs typeface="Arial" panose="020B0604020202020204" pitchFamily="34" charset="0"/>
              </a:defRPr>
            </a:lvl1pPr>
          </a:lstStyle>
          <a:p>
            <a:r>
              <a:rPr lang="en-GB"/>
              <a:t>Learning Points&gt;</a:t>
            </a:r>
          </a:p>
        </p:txBody>
      </p:sp>
      <p:sp>
        <p:nvSpPr>
          <p:cNvPr id="13" name="TextBox 12">
            <a:hlinkClick r:id="rId12" action="ppaction://hlinksldjump"/>
            <a:extLst>
              <a:ext uri="{FF2B5EF4-FFF2-40B4-BE49-F238E27FC236}">
                <a16:creationId xmlns:a16="http://schemas.microsoft.com/office/drawing/2014/main" id="{2620C409-D7DF-923D-9A6E-7F7B4BD16761}"/>
              </a:ext>
            </a:extLst>
          </p:cNvPr>
          <p:cNvSpPr txBox="1"/>
          <p:nvPr/>
        </p:nvSpPr>
        <p:spPr>
          <a:xfrm>
            <a:off x="38100" y="5606283"/>
            <a:ext cx="1193800" cy="276999"/>
          </a:xfrm>
          <a:prstGeom prst="rect">
            <a:avLst/>
          </a:prstGeom>
          <a:solidFill>
            <a:schemeClr val="accent6">
              <a:lumMod val="60000"/>
              <a:lumOff val="40000"/>
            </a:schemeClr>
          </a:solidFill>
        </p:spPr>
        <p:txBody>
          <a:bodyPr wrap="square" rtlCol="0">
            <a:spAutoFit/>
          </a:bodyPr>
          <a:lstStyle>
            <a:defPPr>
              <a:defRPr lang="en-US"/>
            </a:defPPr>
            <a:lvl1pPr>
              <a:defRPr sz="1200">
                <a:solidFill>
                  <a:schemeClr val="bg1"/>
                </a:solidFill>
                <a:latin typeface="Tenorite" panose="00000500000000000000" pitchFamily="2" charset="0"/>
                <a:cs typeface="Arial" panose="020B0604020202020204" pitchFamily="34" charset="0"/>
              </a:defRPr>
            </a:lvl1pPr>
          </a:lstStyle>
          <a:p>
            <a:r>
              <a:rPr lang="en-GB"/>
              <a:t>Appendices &gt;</a:t>
            </a:r>
          </a:p>
        </p:txBody>
      </p:sp>
      <p:cxnSp>
        <p:nvCxnSpPr>
          <p:cNvPr id="14" name="Straight Connector 13">
            <a:extLst>
              <a:ext uri="{FF2B5EF4-FFF2-40B4-BE49-F238E27FC236}">
                <a16:creationId xmlns:a16="http://schemas.microsoft.com/office/drawing/2014/main" id="{404051B1-AFEE-35D3-67DE-33DA2B85E25E}"/>
              </a:ext>
            </a:extLst>
          </p:cNvPr>
          <p:cNvCxnSpPr>
            <a:cxnSpLocks/>
          </p:cNvCxnSpPr>
          <p:nvPr/>
        </p:nvCxnSpPr>
        <p:spPr>
          <a:xfrm>
            <a:off x="126203" y="4621660"/>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CBF57BE-55A2-8B2A-B2A2-0412E01A8CDF}"/>
              </a:ext>
            </a:extLst>
          </p:cNvPr>
          <p:cNvCxnSpPr>
            <a:cxnSpLocks/>
          </p:cNvCxnSpPr>
          <p:nvPr/>
        </p:nvCxnSpPr>
        <p:spPr>
          <a:xfrm>
            <a:off x="111533" y="5595537"/>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F2FC4DB-0138-7379-1237-1560822859B5}"/>
              </a:ext>
            </a:extLst>
          </p:cNvPr>
          <p:cNvCxnSpPr>
            <a:cxnSpLocks/>
          </p:cNvCxnSpPr>
          <p:nvPr/>
        </p:nvCxnSpPr>
        <p:spPr>
          <a:xfrm>
            <a:off x="126203" y="5886635"/>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7" name="TextBox 36">
            <a:hlinkClick r:id="rId13" action="ppaction://hlinksldjump"/>
            <a:extLst>
              <a:ext uri="{FF2B5EF4-FFF2-40B4-BE49-F238E27FC236}">
                <a16:creationId xmlns:a16="http://schemas.microsoft.com/office/drawing/2014/main" id="{9054260C-427E-3278-54C3-7B1E23561659}"/>
              </a:ext>
            </a:extLst>
          </p:cNvPr>
          <p:cNvSpPr txBox="1"/>
          <p:nvPr/>
        </p:nvSpPr>
        <p:spPr>
          <a:xfrm>
            <a:off x="38100" y="5127751"/>
            <a:ext cx="1375161" cy="461665"/>
          </a:xfrm>
          <a:prstGeom prst="rect">
            <a:avLst/>
          </a:prstGeom>
          <a:noFill/>
        </p:spPr>
        <p:txBody>
          <a:bodyPr wrap="square" rtlCol="0">
            <a:spAutoFit/>
          </a:bodyPr>
          <a:lstStyle>
            <a:defPPr>
              <a:defRPr lang="en-US"/>
            </a:defPPr>
            <a:lvl1pPr>
              <a:defRPr sz="1200">
                <a:solidFill>
                  <a:schemeClr val="bg1"/>
                </a:solidFill>
                <a:latin typeface="Tenorite" panose="00000500000000000000" pitchFamily="2" charset="0"/>
                <a:cs typeface="Arial" panose="020B0604020202020204" pitchFamily="34" charset="0"/>
              </a:defRPr>
            </a:lvl1pPr>
          </a:lstStyle>
          <a:p>
            <a:r>
              <a:rPr lang="en-GB"/>
              <a:t>Progress since 2023 Ex Everest &gt;  </a:t>
            </a:r>
          </a:p>
        </p:txBody>
      </p:sp>
      <p:cxnSp>
        <p:nvCxnSpPr>
          <p:cNvPr id="38" name="Straight Connector 37">
            <a:extLst>
              <a:ext uri="{FF2B5EF4-FFF2-40B4-BE49-F238E27FC236}">
                <a16:creationId xmlns:a16="http://schemas.microsoft.com/office/drawing/2014/main" id="{6613B604-02CF-48F2-377C-86A59B1A409A}"/>
              </a:ext>
            </a:extLst>
          </p:cNvPr>
          <p:cNvCxnSpPr>
            <a:cxnSpLocks/>
          </p:cNvCxnSpPr>
          <p:nvPr/>
        </p:nvCxnSpPr>
        <p:spPr>
          <a:xfrm>
            <a:off x="107995" y="5111816"/>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8B5F8F1-DF0B-4B84-2636-955D32EA3DE6}"/>
              </a:ext>
            </a:extLst>
          </p:cNvPr>
          <p:cNvCxnSpPr>
            <a:cxnSpLocks/>
          </p:cNvCxnSpPr>
          <p:nvPr/>
        </p:nvCxnSpPr>
        <p:spPr>
          <a:xfrm>
            <a:off x="126203" y="5886635"/>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41" name="Graphic 40" descr="Books with solid fill">
            <a:hlinkClick r:id="rId14" action="ppaction://hlinksldjump"/>
            <a:extLst>
              <a:ext uri="{FF2B5EF4-FFF2-40B4-BE49-F238E27FC236}">
                <a16:creationId xmlns:a16="http://schemas.microsoft.com/office/drawing/2014/main" id="{9C69442F-C5F1-FF09-ED65-5967E9A7F5C4}"/>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04085" y="6483657"/>
            <a:ext cx="288000" cy="288000"/>
          </a:xfrm>
          <a:prstGeom prst="rect">
            <a:avLst/>
          </a:prstGeom>
        </p:spPr>
      </p:pic>
      <p:pic>
        <p:nvPicPr>
          <p:cNvPr id="42" name="Graphic 41" descr="Circle with left arrow outline">
            <a:hlinkClick r:id="" action="ppaction://hlinkshowjump?jump=nextslide"/>
            <a:extLst>
              <a:ext uri="{FF2B5EF4-FFF2-40B4-BE49-F238E27FC236}">
                <a16:creationId xmlns:a16="http://schemas.microsoft.com/office/drawing/2014/main" id="{F0E58F70-97BC-775C-7C0C-A2FA9E7A861B}"/>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079555" y="6477050"/>
            <a:ext cx="288000" cy="288000"/>
          </a:xfrm>
          <a:prstGeom prst="rect">
            <a:avLst/>
          </a:prstGeom>
        </p:spPr>
      </p:pic>
      <p:pic>
        <p:nvPicPr>
          <p:cNvPr id="43" name="Graphic 42" descr="Home with solid fill">
            <a:hlinkClick r:id="rId19" action="ppaction://hlinksldjump"/>
            <a:extLst>
              <a:ext uri="{FF2B5EF4-FFF2-40B4-BE49-F238E27FC236}">
                <a16:creationId xmlns:a16="http://schemas.microsoft.com/office/drawing/2014/main" id="{C626E91B-D639-6D05-3460-BFBF2F07AC78}"/>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69310" y="6483657"/>
            <a:ext cx="288000" cy="288000"/>
          </a:xfrm>
          <a:prstGeom prst="rect">
            <a:avLst/>
          </a:prstGeom>
        </p:spPr>
      </p:pic>
      <p:pic>
        <p:nvPicPr>
          <p:cNvPr id="44" name="Graphic 43" descr="Circle with left arrow outline">
            <a:hlinkClick r:id="" action="ppaction://hlinkshowjump?jump=previousslide"/>
            <a:extLst>
              <a:ext uri="{FF2B5EF4-FFF2-40B4-BE49-F238E27FC236}">
                <a16:creationId xmlns:a16="http://schemas.microsoft.com/office/drawing/2014/main" id="{B383E0F9-65E8-1BBB-B7FD-0CA26B5B9851}"/>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rot="10800000">
            <a:off x="741098" y="6477151"/>
            <a:ext cx="288000" cy="288000"/>
          </a:xfrm>
          <a:prstGeom prst="rect">
            <a:avLst/>
          </a:prstGeom>
        </p:spPr>
      </p:pic>
    </p:spTree>
    <p:extLst>
      <p:ext uri="{BB962C8B-B14F-4D97-AF65-F5344CB8AC3E}">
        <p14:creationId xmlns:p14="http://schemas.microsoft.com/office/powerpoint/2010/main" val="2302400151"/>
      </p:ext>
    </p:extLst>
  </p:cSld>
  <p:clrMapOvr>
    <a:masterClrMapping/>
  </p:clrMapOvr>
  <p:extLst>
    <p:ext uri="{6950BFC3-D8DA-4A85-94F7-54DA5524770B}">
      <p188:commentRel xmlns:p188="http://schemas.microsoft.com/office/powerpoint/2018/8/main" r:id="rId2"/>
    </p:ext>
  </p:extLs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D6E1D-28A8-4015-8CBB-1A73349B26B9}"/>
              </a:ext>
            </a:extLst>
          </p:cNvPr>
          <p:cNvSpPr>
            <a:spLocks noGrp="1"/>
          </p:cNvSpPr>
          <p:nvPr>
            <p:ph type="title" idx="4294967295"/>
          </p:nvPr>
        </p:nvSpPr>
        <p:spPr>
          <a:xfrm>
            <a:off x="1676399" y="200691"/>
            <a:ext cx="9148355" cy="830997"/>
          </a:xfrm>
        </p:spPr>
        <p:txBody>
          <a:bodyPr>
            <a:normAutofit/>
          </a:bodyPr>
          <a:lstStyle/>
          <a:p>
            <a:r>
              <a:rPr lang="en-GB" sz="3200" b="1">
                <a:solidFill>
                  <a:schemeClr val="tx1">
                    <a:lumMod val="65000"/>
                    <a:lumOff val="35000"/>
                  </a:schemeClr>
                </a:solidFill>
                <a:latin typeface="Tenorite" panose="00000500000000000000" pitchFamily="2" charset="0"/>
                <a:cs typeface="Arial" panose="020B0604020202020204" pitchFamily="34" charset="0"/>
              </a:rPr>
              <a:t>Appendix 4 – List of Abbreviations and Definitions</a:t>
            </a:r>
          </a:p>
        </p:txBody>
      </p:sp>
      <p:graphicFrame>
        <p:nvGraphicFramePr>
          <p:cNvPr id="4" name="Table 3">
            <a:extLst>
              <a:ext uri="{FF2B5EF4-FFF2-40B4-BE49-F238E27FC236}">
                <a16:creationId xmlns:a16="http://schemas.microsoft.com/office/drawing/2014/main" id="{8FBF8612-8330-424D-BA66-22ADF4ADB4C0}"/>
              </a:ext>
            </a:extLst>
          </p:cNvPr>
          <p:cNvGraphicFramePr>
            <a:graphicFrameLocks noGrp="1"/>
          </p:cNvGraphicFramePr>
          <p:nvPr>
            <p:extLst>
              <p:ext uri="{D42A27DB-BD31-4B8C-83A1-F6EECF244321}">
                <p14:modId xmlns:p14="http://schemas.microsoft.com/office/powerpoint/2010/main" val="3302284843"/>
              </p:ext>
            </p:extLst>
          </p:nvPr>
        </p:nvGraphicFramePr>
        <p:xfrm>
          <a:off x="1700373" y="1444406"/>
          <a:ext cx="10038237" cy="5121208"/>
        </p:xfrm>
        <a:graphic>
          <a:graphicData uri="http://schemas.openxmlformats.org/drawingml/2006/table">
            <a:tbl>
              <a:tblPr>
                <a:tableStyleId>{125E5076-3810-47DD-B79F-674D7AD40C01}</a:tableStyleId>
              </a:tblPr>
              <a:tblGrid>
                <a:gridCol w="755749">
                  <a:extLst>
                    <a:ext uri="{9D8B030D-6E8A-4147-A177-3AD203B41FA5}">
                      <a16:colId xmlns:a16="http://schemas.microsoft.com/office/drawing/2014/main" val="1486744001"/>
                    </a:ext>
                  </a:extLst>
                </a:gridCol>
                <a:gridCol w="4051005">
                  <a:extLst>
                    <a:ext uri="{9D8B030D-6E8A-4147-A177-3AD203B41FA5}">
                      <a16:colId xmlns:a16="http://schemas.microsoft.com/office/drawing/2014/main" val="1257488483"/>
                    </a:ext>
                  </a:extLst>
                </a:gridCol>
                <a:gridCol w="818707">
                  <a:extLst>
                    <a:ext uri="{9D8B030D-6E8A-4147-A177-3AD203B41FA5}">
                      <a16:colId xmlns:a16="http://schemas.microsoft.com/office/drawing/2014/main" val="2343459582"/>
                    </a:ext>
                  </a:extLst>
                </a:gridCol>
                <a:gridCol w="4412776">
                  <a:extLst>
                    <a:ext uri="{9D8B030D-6E8A-4147-A177-3AD203B41FA5}">
                      <a16:colId xmlns:a16="http://schemas.microsoft.com/office/drawing/2014/main" val="2211284116"/>
                    </a:ext>
                  </a:extLst>
                </a:gridCol>
              </a:tblGrid>
              <a:tr h="513242">
                <a:tc>
                  <a:txBody>
                    <a:bodyPr/>
                    <a:lstStyle/>
                    <a:p>
                      <a:pPr algn="ctr" fontAlgn="base"/>
                      <a:r>
                        <a:rPr lang="en-GB" sz="1200" b="1" i="0">
                          <a:solidFill>
                            <a:schemeClr val="bg1"/>
                          </a:solidFill>
                          <a:effectLst/>
                          <a:latin typeface="Tenorite"/>
                          <a:cs typeface="Arial"/>
                        </a:rPr>
                        <a:t>CTG</a:t>
                      </a:r>
                    </a:p>
                  </a:txBody>
                  <a:tcPr marL="74594" marR="74594" marT="37297" marB="372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GB" sz="1200" b="0" i="0" u="none" strike="noStrike" kern="1200">
                          <a:solidFill>
                            <a:srgbClr val="66666A"/>
                          </a:solidFill>
                          <a:effectLst/>
                          <a:latin typeface="Tenorite"/>
                          <a:cs typeface="Arial"/>
                        </a:rPr>
                        <a:t>Communications Task Group (</a:t>
                      </a:r>
                      <a:r>
                        <a:rPr lang="en-GB" sz="1200" b="0" i="0" u="none" strike="noStrike" kern="1200">
                          <a:solidFill>
                            <a:schemeClr val="tx1"/>
                          </a:solidFill>
                          <a:effectLst/>
                          <a:latin typeface="Tenorite"/>
                          <a:cs typeface="Arial"/>
                          <a:hlinkClick r:id="rId4" action="ppaction://hlinksldjump">
                            <a:extLst>
                              <a:ext uri="{A12FA001-AC4F-418D-AE19-62706E023703}">
                                <ahyp:hlinkClr xmlns:ahyp="http://schemas.microsoft.com/office/drawing/2018/hyperlinkcolor" val="tx"/>
                              </a:ext>
                            </a:extLst>
                          </a:hlinkClick>
                        </a:rPr>
                        <a:t>App 5 – Industry Working Groups</a:t>
                      </a:r>
                      <a:r>
                        <a:rPr lang="en-GB" sz="1200" b="0" i="0" u="none" strike="noStrike" kern="1200">
                          <a:solidFill>
                            <a:srgbClr val="66666A"/>
                          </a:solidFill>
                          <a:effectLst/>
                          <a:latin typeface="Tenorite"/>
                          <a:cs typeface="Arial"/>
                        </a:rPr>
                        <a:t>)</a:t>
                      </a:r>
                      <a:endParaRPr lang="en-GB" sz="1200" b="0" i="0" u="none" strike="noStrike">
                        <a:solidFill>
                          <a:srgbClr val="66666A"/>
                        </a:solidFill>
                        <a:effectLst/>
                        <a:latin typeface="Tenorite"/>
                        <a:cs typeface="Arial"/>
                      </a:endParaRPr>
                    </a:p>
                  </a:txBody>
                  <a:tcPr marL="74594" marR="74594" marT="37297" marB="372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1" kern="1200">
                          <a:solidFill>
                            <a:schemeClr val="lt1"/>
                          </a:solidFill>
                          <a:effectLst/>
                          <a:latin typeface="Tenorite"/>
                          <a:ea typeface="+mn-ea"/>
                          <a:cs typeface="Arial"/>
                        </a:rPr>
                        <a:t>GTG</a:t>
                      </a:r>
                    </a:p>
                  </a:txBody>
                  <a:tcPr marL="74594" marR="74594" marT="37297" marB="372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r>
                        <a:rPr lang="en-GB" sz="1200" kern="1200">
                          <a:solidFill>
                            <a:srgbClr val="66666A"/>
                          </a:solidFill>
                          <a:effectLst/>
                          <a:latin typeface="Tenorite"/>
                          <a:ea typeface="+mn-ea"/>
                          <a:cs typeface="Arial"/>
                        </a:rPr>
                        <a:t>Gas Task Group (</a:t>
                      </a:r>
                      <a:r>
                        <a:rPr lang="en-GB" sz="1200" b="0" i="0" u="none" strike="noStrike" kern="1200">
                          <a:solidFill>
                            <a:schemeClr val="tx1"/>
                          </a:solidFill>
                          <a:effectLst/>
                          <a:latin typeface="Tenorite"/>
                          <a:cs typeface="Arial"/>
                          <a:hlinkClick r:id="rId4" action="ppaction://hlinksldjump">
                            <a:extLst>
                              <a:ext uri="{A12FA001-AC4F-418D-AE19-62706E023703}">
                                <ahyp:hlinkClr xmlns:ahyp="http://schemas.microsoft.com/office/drawing/2018/hyperlinkcolor" val="tx"/>
                              </a:ext>
                            </a:extLst>
                          </a:hlinkClick>
                        </a:rPr>
                        <a:t>App 5 – Industry Working Groups</a:t>
                      </a:r>
                      <a:r>
                        <a:rPr lang="en-GB" sz="1200" kern="1200">
                          <a:solidFill>
                            <a:srgbClr val="66666A"/>
                          </a:solidFill>
                          <a:effectLst/>
                          <a:latin typeface="Tenorite"/>
                          <a:ea typeface="+mn-ea"/>
                          <a:cs typeface="Arial"/>
                        </a:rPr>
                        <a:t>)</a:t>
                      </a:r>
                    </a:p>
                  </a:txBody>
                  <a:tcPr marL="74594" marR="74594" marT="37297" marB="372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27167321"/>
                  </a:ext>
                </a:extLst>
              </a:tr>
              <a:tr h="334858">
                <a:tc>
                  <a:txBody>
                    <a:bodyPr/>
                    <a:lstStyle/>
                    <a:p>
                      <a:pPr algn="ctr"/>
                      <a:r>
                        <a:rPr lang="en-GB" sz="1200" b="1" kern="1200">
                          <a:solidFill>
                            <a:schemeClr val="lt1"/>
                          </a:solidFill>
                          <a:effectLst/>
                          <a:latin typeface="Tenorite"/>
                          <a:ea typeface="+mn-ea"/>
                          <a:cs typeface="Arial"/>
                        </a:rPr>
                        <a:t>DESNZ</a:t>
                      </a:r>
                    </a:p>
                  </a:txBody>
                  <a:tcPr marL="74594" marR="74594" marT="37297" marB="372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rgbClr val="66666A"/>
                          </a:solidFill>
                          <a:effectLst/>
                          <a:latin typeface="Tenorite"/>
                          <a:ea typeface="+mn-ea"/>
                          <a:cs typeface="Arial"/>
                        </a:rPr>
                        <a:t>Department for Energy Security and Net Zero ​(UK Government)</a:t>
                      </a:r>
                    </a:p>
                  </a:txBody>
                  <a:tcPr marL="74594" marR="74594" marT="37297" marB="372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r>
                        <a:rPr lang="en-GB" sz="1200" b="1">
                          <a:effectLst/>
                          <a:latin typeface="Tenorite"/>
                          <a:cs typeface="Arial"/>
                        </a:rPr>
                        <a:t>HSE​</a:t>
                      </a:r>
                    </a:p>
                  </a:txBody>
                  <a:tcPr marL="74594" marR="74594" marT="37297" marB="372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algn="l" fontAlgn="base"/>
                      <a:r>
                        <a:rPr lang="en-GB" sz="1200">
                          <a:solidFill>
                            <a:srgbClr val="66666A"/>
                          </a:solidFill>
                          <a:effectLst/>
                          <a:latin typeface="Tenorite"/>
                          <a:cs typeface="Arial"/>
                        </a:rPr>
                        <a:t>Health and Safety Executive (UK Government)</a:t>
                      </a:r>
                    </a:p>
                  </a:txBody>
                  <a:tcPr marL="74594" marR="74594" marT="37297" marB="372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10564501"/>
                  </a:ext>
                </a:extLst>
              </a:tr>
              <a:tr h="513242">
                <a:tc>
                  <a:txBody>
                    <a:bodyPr/>
                    <a:lstStyle/>
                    <a:p>
                      <a:pPr marL="0" algn="ctr" defTabSz="914400" rtl="0" eaLnBrk="1" fontAlgn="base" latinLnBrk="0" hangingPunct="1"/>
                      <a:r>
                        <a:rPr lang="en-GB" sz="1200" b="1" kern="1200">
                          <a:solidFill>
                            <a:schemeClr val="lt1"/>
                          </a:solidFill>
                          <a:effectLst/>
                          <a:latin typeface="Tenorite"/>
                          <a:ea typeface="+mn-ea"/>
                          <a:cs typeface="Arial"/>
                        </a:rPr>
                        <a:t>DNO</a:t>
                      </a:r>
                    </a:p>
                  </a:txBody>
                  <a:tcPr marL="74594" marR="74594" marT="37297" marB="372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algn="l" fontAlgn="base"/>
                      <a:r>
                        <a:rPr lang="en-GB" sz="1200" kern="1200">
                          <a:solidFill>
                            <a:srgbClr val="66666A"/>
                          </a:solidFill>
                          <a:effectLst/>
                          <a:latin typeface="Tenorite"/>
                          <a:ea typeface="+mn-ea"/>
                          <a:cs typeface="Arial"/>
                        </a:rPr>
                        <a:t>Distribution Network Operator (Electricity) (</a:t>
                      </a:r>
                      <a:r>
                        <a:rPr lang="en-GB" sz="1200">
                          <a:solidFill>
                            <a:schemeClr val="tx1"/>
                          </a:solidFill>
                          <a:effectLst/>
                          <a:latin typeface="Tenorite"/>
                          <a:cs typeface="Arial"/>
                          <a:hlinkClick r:id="rId5">
                            <a:extLst>
                              <a:ext uri="{A12FA001-AC4F-418D-AE19-62706E023703}">
                                <ahyp:hlinkClr xmlns:ahyp="http://schemas.microsoft.com/office/drawing/2018/hyperlinkcolor" val="tx"/>
                              </a:ext>
                            </a:extLst>
                          </a:hlinkClick>
                        </a:rPr>
                        <a:t>ENA website – Who’s My Network Operator</a:t>
                      </a:r>
                      <a:r>
                        <a:rPr lang="en-GB" sz="1200">
                          <a:solidFill>
                            <a:srgbClr val="66666A"/>
                          </a:solidFill>
                          <a:effectLst/>
                          <a:latin typeface="Tenorite"/>
                          <a:cs typeface="Arial"/>
                        </a:rPr>
                        <a:t>)</a:t>
                      </a:r>
                      <a:endParaRPr lang="en-GB" sz="1200" kern="1200">
                        <a:solidFill>
                          <a:srgbClr val="66666A"/>
                        </a:solidFill>
                        <a:effectLst/>
                        <a:latin typeface="Tenorite"/>
                        <a:ea typeface="+mn-ea"/>
                        <a:cs typeface="Arial"/>
                      </a:endParaRPr>
                    </a:p>
                  </a:txBody>
                  <a:tcPr marL="74594" marR="74594" marT="37297" marB="372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r>
                        <a:rPr lang="en-GB" sz="1200" b="1">
                          <a:effectLst/>
                          <a:latin typeface="Tenorite"/>
                          <a:cs typeface="Arial"/>
                        </a:rPr>
                        <a:t>LDZ​</a:t>
                      </a:r>
                    </a:p>
                  </a:txBody>
                  <a:tcPr marL="74594" marR="74594" marT="37297" marB="372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algn="l" fontAlgn="base"/>
                      <a:r>
                        <a:rPr lang="en-GB" sz="1200">
                          <a:solidFill>
                            <a:srgbClr val="66666A"/>
                          </a:solidFill>
                          <a:effectLst/>
                          <a:latin typeface="Tenorite"/>
                          <a:cs typeface="Arial"/>
                        </a:rPr>
                        <a:t>Local Distribution Zone - within Gas Distribution Networks </a:t>
                      </a:r>
                    </a:p>
                  </a:txBody>
                  <a:tcPr marL="74594" marR="74594" marT="37297" marB="372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37567428"/>
                  </a:ext>
                </a:extLst>
              </a:tr>
              <a:tr h="513242">
                <a:tc>
                  <a:txBody>
                    <a:bodyPr/>
                    <a:lstStyle/>
                    <a:p>
                      <a:pPr algn="ctr"/>
                      <a:r>
                        <a:rPr lang="en-GB" sz="1200" b="1" kern="1200">
                          <a:solidFill>
                            <a:schemeClr val="lt1"/>
                          </a:solidFill>
                          <a:effectLst/>
                          <a:latin typeface="Tenorite"/>
                          <a:ea typeface="+mn-ea"/>
                          <a:cs typeface="Arial"/>
                        </a:rPr>
                        <a:t>E3C</a:t>
                      </a:r>
                    </a:p>
                  </a:txBody>
                  <a:tcPr marL="74594" marR="74594" marT="37297" marB="372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r>
                        <a:rPr lang="en-GB" sz="1200" kern="1200">
                          <a:solidFill>
                            <a:srgbClr val="66666A"/>
                          </a:solidFill>
                          <a:effectLst/>
                          <a:latin typeface="Tenorite"/>
                          <a:ea typeface="+mn-ea"/>
                          <a:cs typeface="Arial"/>
                        </a:rPr>
                        <a:t>Energy Emergency Executive Committee (</a:t>
                      </a:r>
                      <a:r>
                        <a:rPr lang="en-GB" sz="1200" b="0" i="0" u="none" strike="noStrike" kern="1200">
                          <a:solidFill>
                            <a:schemeClr val="tx1"/>
                          </a:solidFill>
                          <a:effectLst/>
                          <a:latin typeface="Tenorite"/>
                          <a:cs typeface="Arial"/>
                          <a:hlinkClick r:id="rId4" action="ppaction://hlinksldjump">
                            <a:extLst>
                              <a:ext uri="{A12FA001-AC4F-418D-AE19-62706E023703}">
                                <ahyp:hlinkClr xmlns:ahyp="http://schemas.microsoft.com/office/drawing/2018/hyperlinkcolor" val="tx"/>
                              </a:ext>
                            </a:extLst>
                          </a:hlinkClick>
                        </a:rPr>
                        <a:t>App 5 – Industry Working Groups</a:t>
                      </a:r>
                      <a:r>
                        <a:rPr lang="en-GB" sz="1200" kern="1200">
                          <a:solidFill>
                            <a:srgbClr val="66666A"/>
                          </a:solidFill>
                          <a:effectLst/>
                          <a:latin typeface="Tenorite"/>
                          <a:ea typeface="+mn-ea"/>
                          <a:cs typeface="Arial"/>
                        </a:rPr>
                        <a:t>)</a:t>
                      </a:r>
                    </a:p>
                  </a:txBody>
                  <a:tcPr marL="74594" marR="74594" marT="37297" marB="372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r>
                        <a:rPr lang="en-GB" sz="1200" b="1">
                          <a:effectLst/>
                          <a:latin typeface="Tenorite"/>
                          <a:cs typeface="Arial"/>
                        </a:rPr>
                        <a:t>MCM​</a:t>
                      </a:r>
                    </a:p>
                  </a:txBody>
                  <a:tcPr marL="74594" marR="74594" marT="37297" marB="372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algn="l" fontAlgn="base"/>
                      <a:r>
                        <a:rPr lang="en-GB" sz="1200">
                          <a:solidFill>
                            <a:srgbClr val="66666A"/>
                          </a:solidFill>
                          <a:effectLst/>
                          <a:latin typeface="Tenorite"/>
                          <a:cs typeface="Arial"/>
                        </a:rPr>
                        <a:t>Million Cubic Metres</a:t>
                      </a:r>
                      <a:r>
                        <a:rPr lang="en-GB" sz="1200" kern="1200">
                          <a:solidFill>
                            <a:srgbClr val="66666A"/>
                          </a:solidFill>
                          <a:effectLst/>
                          <a:latin typeface="Tenorite"/>
                          <a:ea typeface="+mn-ea"/>
                          <a:cs typeface="Arial"/>
                        </a:rPr>
                        <a:t>​ (Gas unit of measurement for NTS)</a:t>
                      </a:r>
                    </a:p>
                  </a:txBody>
                  <a:tcPr marL="74594" marR="74594" marT="37297" marB="372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59254172"/>
                  </a:ext>
                </a:extLst>
              </a:tr>
              <a:tr h="513242">
                <a:tc>
                  <a:txBody>
                    <a:bodyPr/>
                    <a:lstStyle/>
                    <a:p>
                      <a:pPr marL="0" algn="ctr" defTabSz="914400" rtl="0" eaLnBrk="1" fontAlgn="base" latinLnBrk="0" hangingPunct="1"/>
                      <a:r>
                        <a:rPr lang="en-GB" sz="1200" b="1" kern="1200">
                          <a:solidFill>
                            <a:schemeClr val="lt1"/>
                          </a:solidFill>
                          <a:effectLst/>
                          <a:latin typeface="Tenorite"/>
                          <a:ea typeface="+mn-ea"/>
                          <a:cs typeface="Arial"/>
                        </a:rPr>
                        <a:t>EGRI</a:t>
                      </a:r>
                    </a:p>
                  </a:txBody>
                  <a:tcPr marL="74594" marR="74594" marT="37297" marB="372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r>
                        <a:rPr lang="en-GB" sz="1200" kern="1200">
                          <a:solidFill>
                            <a:srgbClr val="66666A"/>
                          </a:solidFill>
                          <a:effectLst/>
                          <a:latin typeface="Tenorite"/>
                          <a:ea typeface="+mn-ea"/>
                          <a:cs typeface="Arial"/>
                        </a:rPr>
                        <a:t>Electricity &amp; Gas Resilience Interactions Task Group </a:t>
                      </a:r>
                      <a:r>
                        <a:rPr lang="en-GB" sz="1200" b="0" i="0" u="none" strike="noStrike" kern="1200">
                          <a:solidFill>
                            <a:srgbClr val="66666A"/>
                          </a:solidFill>
                          <a:effectLst/>
                          <a:latin typeface="Tenorite"/>
                          <a:cs typeface="Arial"/>
                        </a:rPr>
                        <a:t>see (</a:t>
                      </a:r>
                      <a:r>
                        <a:rPr lang="en-GB" sz="1200" b="0" i="0" u="none" strike="noStrike" kern="1200">
                          <a:solidFill>
                            <a:schemeClr val="tx1"/>
                          </a:solidFill>
                          <a:effectLst/>
                          <a:latin typeface="Tenorite"/>
                          <a:cs typeface="Arial"/>
                          <a:hlinkClick r:id="rId4" action="ppaction://hlinksldjump">
                            <a:extLst>
                              <a:ext uri="{A12FA001-AC4F-418D-AE19-62706E023703}">
                                <ahyp:hlinkClr xmlns:ahyp="http://schemas.microsoft.com/office/drawing/2018/hyperlinkcolor" val="tx"/>
                              </a:ext>
                            </a:extLst>
                          </a:hlinkClick>
                        </a:rPr>
                        <a:t>App 5 – Industry Working Groups</a:t>
                      </a:r>
                      <a:r>
                        <a:rPr lang="en-GB" sz="1200" b="0" i="0" u="none" strike="noStrike" kern="1200">
                          <a:solidFill>
                            <a:srgbClr val="66666A"/>
                          </a:solidFill>
                          <a:effectLst/>
                          <a:latin typeface="Tenorite"/>
                          <a:cs typeface="Arial"/>
                        </a:rPr>
                        <a:t>)</a:t>
                      </a:r>
                      <a:endParaRPr lang="en-GB" sz="1200" kern="1200">
                        <a:solidFill>
                          <a:srgbClr val="66666A"/>
                        </a:solidFill>
                        <a:effectLst/>
                        <a:latin typeface="Tenorite"/>
                        <a:ea typeface="+mn-ea"/>
                        <a:cs typeface="Arial"/>
                      </a:endParaRPr>
                    </a:p>
                  </a:txBody>
                  <a:tcPr marL="74594" marR="74594" marT="37297" marB="372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r>
                        <a:rPr lang="en-GB" sz="1200" b="1">
                          <a:effectLst/>
                          <a:latin typeface="Tenorite"/>
                          <a:cs typeface="Arial"/>
                        </a:rPr>
                        <a:t>MN</a:t>
                      </a:r>
                    </a:p>
                  </a:txBody>
                  <a:tcPr marL="74594" marR="74594" marT="37297" marB="372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algn="l" fontAlgn="base"/>
                      <a:r>
                        <a:rPr lang="en-GB" sz="1200" b="0" i="0">
                          <a:solidFill>
                            <a:srgbClr val="66666A"/>
                          </a:solidFill>
                          <a:effectLst/>
                          <a:latin typeface="Tenorite"/>
                          <a:cs typeface="Arial"/>
                        </a:rPr>
                        <a:t>Gas Margins Notice (</a:t>
                      </a:r>
                      <a:r>
                        <a:rPr lang="en-GB" sz="1200" b="0" i="0">
                          <a:solidFill>
                            <a:schemeClr val="tx1"/>
                          </a:solidFill>
                          <a:effectLst/>
                          <a:latin typeface="Tenorite"/>
                          <a:cs typeface="Arial"/>
                          <a:hlinkClick r:id="rId6">
                            <a:extLst>
                              <a:ext uri="{A12FA001-AC4F-418D-AE19-62706E023703}">
                                <ahyp:hlinkClr xmlns:ahyp="http://schemas.microsoft.com/office/drawing/2018/hyperlinkcolor" val="tx"/>
                              </a:ext>
                            </a:extLst>
                          </a:hlinkClick>
                        </a:rPr>
                        <a:t>NGT Website</a:t>
                      </a:r>
                      <a:r>
                        <a:rPr lang="en-GB" sz="1200" b="0" i="0">
                          <a:solidFill>
                            <a:srgbClr val="66666A"/>
                          </a:solidFill>
                          <a:effectLst/>
                          <a:latin typeface="Tenorite"/>
                          <a:cs typeface="Arial"/>
                        </a:rPr>
                        <a:t>)</a:t>
                      </a:r>
                    </a:p>
                  </a:txBody>
                  <a:tcPr marL="74594" marR="74594" marT="37297" marB="372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2096661"/>
                  </a:ext>
                </a:extLst>
              </a:tr>
              <a:tr h="334858">
                <a:tc>
                  <a:txBody>
                    <a:bodyPr/>
                    <a:lstStyle/>
                    <a:p>
                      <a:pPr algn="ctr" fontAlgn="base"/>
                      <a:r>
                        <a:rPr lang="en-GB" sz="1200" b="1">
                          <a:effectLst/>
                          <a:latin typeface="Tenorite"/>
                          <a:cs typeface="Arial"/>
                        </a:rPr>
                        <a:t>ENA​</a:t>
                      </a:r>
                      <a:endParaRPr lang="en-GB" sz="1200" b="1" i="0">
                        <a:solidFill>
                          <a:srgbClr val="000000"/>
                        </a:solidFill>
                        <a:effectLst/>
                        <a:latin typeface="Tenorite"/>
                        <a:cs typeface="Arial"/>
                      </a:endParaRPr>
                    </a:p>
                  </a:txBody>
                  <a:tcPr marL="74594" marR="74594" marT="37297" marB="372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algn="l" fontAlgn="base"/>
                      <a:r>
                        <a:rPr lang="en-GB" sz="1200">
                          <a:solidFill>
                            <a:srgbClr val="66666A"/>
                          </a:solidFill>
                          <a:effectLst/>
                          <a:latin typeface="Tenorite"/>
                          <a:cs typeface="Arial"/>
                        </a:rPr>
                        <a:t>Energy Networks Association (</a:t>
                      </a:r>
                      <a:r>
                        <a:rPr lang="en-GB" sz="1200">
                          <a:solidFill>
                            <a:schemeClr val="tx1"/>
                          </a:solidFill>
                          <a:effectLst/>
                          <a:latin typeface="Tenorite"/>
                          <a:cs typeface="Arial"/>
                          <a:hlinkClick r:id="rId7">
                            <a:extLst>
                              <a:ext uri="{A12FA001-AC4F-418D-AE19-62706E023703}">
                                <ahyp:hlinkClr xmlns:ahyp="http://schemas.microsoft.com/office/drawing/2018/hyperlinkcolor" val="tx"/>
                              </a:ext>
                            </a:extLst>
                          </a:hlinkClick>
                        </a:rPr>
                        <a:t>ENA website</a:t>
                      </a:r>
                      <a:r>
                        <a:rPr lang="en-GB" sz="1200">
                          <a:solidFill>
                            <a:srgbClr val="66666A"/>
                          </a:solidFill>
                          <a:effectLst/>
                          <a:latin typeface="Tenorite"/>
                          <a:cs typeface="Arial"/>
                        </a:rPr>
                        <a:t>)</a:t>
                      </a:r>
                      <a:endParaRPr lang="en-GB" sz="1200" b="0" i="0">
                        <a:solidFill>
                          <a:srgbClr val="66666A"/>
                        </a:solidFill>
                        <a:effectLst/>
                        <a:latin typeface="Tenorite"/>
                        <a:cs typeface="Arial"/>
                      </a:endParaRPr>
                    </a:p>
                  </a:txBody>
                  <a:tcPr marL="74594" marR="74594" marT="37297" marB="372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r>
                        <a:rPr lang="en-GB" sz="1200" b="1">
                          <a:effectLst/>
                          <a:latin typeface="Tenorite"/>
                          <a:cs typeface="Arial"/>
                        </a:rPr>
                        <a:t>NCC​</a:t>
                      </a:r>
                      <a:endParaRPr lang="en-GB" sz="1200" b="1" i="0">
                        <a:solidFill>
                          <a:srgbClr val="000000"/>
                        </a:solidFill>
                        <a:effectLst/>
                        <a:latin typeface="Tenorite"/>
                        <a:cs typeface="Arial"/>
                      </a:endParaRPr>
                    </a:p>
                  </a:txBody>
                  <a:tcPr marL="74594" marR="74594" marT="37297" marB="372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algn="l" fontAlgn="base"/>
                      <a:r>
                        <a:rPr lang="en-GB" sz="1200">
                          <a:solidFill>
                            <a:srgbClr val="66666A"/>
                          </a:solidFill>
                          <a:effectLst/>
                          <a:latin typeface="Tenorite"/>
                          <a:cs typeface="Arial"/>
                        </a:rPr>
                        <a:t>National Control Centre​ (National Gas Transmission)</a:t>
                      </a:r>
                      <a:endParaRPr lang="en-GB" sz="1200" b="0" i="0">
                        <a:solidFill>
                          <a:srgbClr val="66666A"/>
                        </a:solidFill>
                        <a:effectLst/>
                        <a:latin typeface="Tenorite"/>
                        <a:cs typeface="Arial"/>
                      </a:endParaRPr>
                    </a:p>
                  </a:txBody>
                  <a:tcPr marL="74594" marR="74594" marT="37297" marB="372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90760721"/>
                  </a:ext>
                </a:extLst>
              </a:tr>
              <a:tr h="334858">
                <a:tc>
                  <a:txBody>
                    <a:bodyPr/>
                    <a:lstStyle/>
                    <a:p>
                      <a:pPr marL="0" algn="ctr" defTabSz="914400" rtl="0" eaLnBrk="1" fontAlgn="base" latinLnBrk="0" hangingPunct="1"/>
                      <a:r>
                        <a:rPr lang="en-GB" sz="1200" b="1" kern="1200">
                          <a:solidFill>
                            <a:schemeClr val="lt1"/>
                          </a:solidFill>
                          <a:effectLst/>
                          <a:latin typeface="Tenorite"/>
                          <a:ea typeface="+mn-ea"/>
                          <a:cs typeface="Arial"/>
                        </a:rPr>
                        <a:t>ENCC</a:t>
                      </a:r>
                    </a:p>
                  </a:txBody>
                  <a:tcPr marL="74594" marR="74594" marT="37297" marB="372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r>
                        <a:rPr lang="en-GB" sz="1200" kern="1200">
                          <a:solidFill>
                            <a:srgbClr val="66666A"/>
                          </a:solidFill>
                          <a:effectLst/>
                          <a:latin typeface="Tenorite"/>
                          <a:ea typeface="+mn-ea"/>
                          <a:cs typeface="Arial"/>
                        </a:rPr>
                        <a:t>Electricity National Control Centre (NESO)</a:t>
                      </a:r>
                    </a:p>
                  </a:txBody>
                  <a:tcPr marL="74594" marR="74594" marT="37297" marB="372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r>
                        <a:rPr lang="en-GB" sz="1200" b="1">
                          <a:effectLst/>
                          <a:latin typeface="Tenorite"/>
                          <a:cs typeface="Arial"/>
                        </a:rPr>
                        <a:t>NEC​</a:t>
                      </a:r>
                    </a:p>
                  </a:txBody>
                  <a:tcPr marL="74594" marR="74594" marT="37297" marB="372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algn="l" fontAlgn="base"/>
                      <a:r>
                        <a:rPr lang="en-GB" sz="1200">
                          <a:solidFill>
                            <a:srgbClr val="66666A"/>
                          </a:solidFill>
                          <a:effectLst/>
                          <a:latin typeface="Tenorite"/>
                          <a:cs typeface="Arial"/>
                        </a:rPr>
                        <a:t>Network Emergency Co-ordinator​ (</a:t>
                      </a:r>
                      <a:r>
                        <a:rPr lang="en-GB" sz="1200">
                          <a:solidFill>
                            <a:schemeClr val="tx1"/>
                          </a:solidFill>
                          <a:effectLst/>
                          <a:latin typeface="Tenorite"/>
                          <a:cs typeface="Arial"/>
                          <a:hlinkClick r:id="rId8" action="ppaction://hlinksldjump">
                            <a:extLst>
                              <a:ext uri="{A12FA001-AC4F-418D-AE19-62706E023703}">
                                <ahyp:hlinkClr xmlns:ahyp="http://schemas.microsoft.com/office/drawing/2018/hyperlinkcolor" val="tx"/>
                              </a:ext>
                            </a:extLst>
                          </a:hlinkClick>
                        </a:rPr>
                        <a:t>App 2 - The NEC</a:t>
                      </a:r>
                      <a:r>
                        <a:rPr lang="en-GB" sz="1200">
                          <a:solidFill>
                            <a:srgbClr val="66666A"/>
                          </a:solidFill>
                          <a:effectLst/>
                          <a:latin typeface="Tenorite"/>
                          <a:cs typeface="Arial"/>
                        </a:rPr>
                        <a:t>)</a:t>
                      </a:r>
                      <a:endParaRPr lang="en-GB" sz="1200" b="0" i="0">
                        <a:solidFill>
                          <a:srgbClr val="66666A"/>
                        </a:solidFill>
                        <a:effectLst/>
                        <a:latin typeface="Tenorite"/>
                        <a:cs typeface="Arial"/>
                      </a:endParaRPr>
                    </a:p>
                  </a:txBody>
                  <a:tcPr marL="74594" marR="74594" marT="37297" marB="372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59968485"/>
                  </a:ext>
                </a:extLst>
              </a:tr>
              <a:tr h="334858">
                <a:tc>
                  <a:txBody>
                    <a:bodyPr/>
                    <a:lstStyle/>
                    <a:p>
                      <a:pPr algn="ctr" fontAlgn="base"/>
                      <a:r>
                        <a:rPr lang="en-GB" sz="1200" b="1">
                          <a:effectLst/>
                          <a:latin typeface="Tenorite"/>
                          <a:cs typeface="Arial"/>
                        </a:rPr>
                        <a:t>NESO​</a:t>
                      </a:r>
                      <a:endParaRPr lang="en-GB" sz="1200" b="1" i="0">
                        <a:solidFill>
                          <a:srgbClr val="000000"/>
                        </a:solidFill>
                        <a:effectLst/>
                        <a:latin typeface="Tenorite"/>
                        <a:cs typeface="Arial"/>
                      </a:endParaRPr>
                    </a:p>
                  </a:txBody>
                  <a:tcPr marL="74594" marR="74594" marT="37297" marB="372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algn="l" fontAlgn="base"/>
                      <a:r>
                        <a:rPr lang="en-GB" sz="1200">
                          <a:solidFill>
                            <a:srgbClr val="66666A"/>
                          </a:solidFill>
                          <a:effectLst/>
                          <a:latin typeface="Tenorite"/>
                          <a:cs typeface="Arial"/>
                        </a:rPr>
                        <a:t>National Energy System Operator ​</a:t>
                      </a:r>
                      <a:endParaRPr lang="en-GB" sz="1200" b="0" i="0">
                        <a:solidFill>
                          <a:srgbClr val="66666A"/>
                        </a:solidFill>
                        <a:effectLst/>
                        <a:latin typeface="Tenorite"/>
                        <a:cs typeface="Arial"/>
                      </a:endParaRPr>
                    </a:p>
                  </a:txBody>
                  <a:tcPr marL="74594" marR="74594" marT="37297" marB="372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r>
                        <a:rPr lang="en-GB" sz="1200" b="1">
                          <a:effectLst/>
                          <a:latin typeface="Tenorite"/>
                          <a:cs typeface="Arial"/>
                        </a:rPr>
                        <a:t>NEMT​</a:t>
                      </a:r>
                      <a:endParaRPr lang="en-GB" sz="1200" b="1" i="0">
                        <a:solidFill>
                          <a:srgbClr val="FFFFFF"/>
                        </a:solidFill>
                        <a:effectLst/>
                        <a:latin typeface="Tenorite"/>
                        <a:cs typeface="Arial"/>
                      </a:endParaRPr>
                    </a:p>
                  </a:txBody>
                  <a:tcPr marL="74594" marR="74594" marT="37297" marB="372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algn="l" fontAlgn="base"/>
                      <a:r>
                        <a:rPr lang="en-GB" sz="1200">
                          <a:solidFill>
                            <a:srgbClr val="66666A"/>
                          </a:solidFill>
                          <a:effectLst/>
                          <a:latin typeface="Tenorite"/>
                          <a:cs typeface="Arial"/>
                        </a:rPr>
                        <a:t>Network Emergency Management Team​ (National Gas Transmission)</a:t>
                      </a:r>
                      <a:endParaRPr lang="en-GB" sz="1200" b="1" i="0">
                        <a:solidFill>
                          <a:srgbClr val="66666A"/>
                        </a:solidFill>
                        <a:effectLst/>
                        <a:latin typeface="Tenorite"/>
                        <a:cs typeface="Arial"/>
                      </a:endParaRPr>
                    </a:p>
                  </a:txBody>
                  <a:tcPr marL="74594" marR="74594" marT="37297" marB="372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75729718"/>
                  </a:ext>
                </a:extLst>
              </a:tr>
              <a:tr h="334858">
                <a:tc>
                  <a:txBody>
                    <a:bodyPr/>
                    <a:lstStyle/>
                    <a:p>
                      <a:pPr algn="ctr"/>
                      <a:r>
                        <a:rPr lang="en-GB" sz="1200" b="1" kern="1200">
                          <a:solidFill>
                            <a:schemeClr val="lt1"/>
                          </a:solidFill>
                          <a:effectLst/>
                          <a:latin typeface="Tenorite"/>
                          <a:ea typeface="+mn-ea"/>
                          <a:cs typeface="Arial"/>
                        </a:rPr>
                        <a:t>GBN</a:t>
                      </a:r>
                    </a:p>
                  </a:txBody>
                  <a:tcPr marL="74594" marR="74594" marT="37297" marB="372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r>
                        <a:rPr lang="en-GB" sz="1200" kern="1200">
                          <a:solidFill>
                            <a:srgbClr val="66666A"/>
                          </a:solidFill>
                          <a:effectLst/>
                          <a:latin typeface="Tenorite"/>
                          <a:ea typeface="+mn-ea"/>
                          <a:cs typeface="Arial"/>
                        </a:rPr>
                        <a:t>Gas Balancing Notification (</a:t>
                      </a:r>
                      <a:r>
                        <a:rPr lang="en-GB" sz="1200" kern="1200">
                          <a:solidFill>
                            <a:schemeClr val="tx1"/>
                          </a:solidFill>
                          <a:effectLst/>
                          <a:latin typeface="Tenorite"/>
                          <a:ea typeface="+mn-ea"/>
                          <a:cs typeface="Arial"/>
                          <a:hlinkClick r:id="rId6">
                            <a:extLst>
                              <a:ext uri="{A12FA001-AC4F-418D-AE19-62706E023703}">
                                <ahyp:hlinkClr xmlns:ahyp="http://schemas.microsoft.com/office/drawing/2018/hyperlinkcolor" val="tx"/>
                              </a:ext>
                            </a:extLst>
                          </a:hlinkClick>
                        </a:rPr>
                        <a:t>NGT Website</a:t>
                      </a:r>
                      <a:r>
                        <a:rPr lang="en-GB" sz="1200" kern="1200">
                          <a:solidFill>
                            <a:srgbClr val="66666A"/>
                          </a:solidFill>
                          <a:effectLst/>
                          <a:latin typeface="Tenorite"/>
                          <a:ea typeface="+mn-ea"/>
                          <a:cs typeface="Arial"/>
                        </a:rPr>
                        <a:t>)</a:t>
                      </a:r>
                    </a:p>
                  </a:txBody>
                  <a:tcPr marL="74594" marR="74594" marT="37297" marB="372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r>
                        <a:rPr lang="en-GB" sz="1200" b="1">
                          <a:effectLst/>
                          <a:latin typeface="Tenorite"/>
                          <a:cs typeface="Arial"/>
                        </a:rPr>
                        <a:t>NGSE​</a:t>
                      </a:r>
                    </a:p>
                  </a:txBody>
                  <a:tcPr marL="74594" marR="74594" marT="37297" marB="372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algn="l" fontAlgn="base"/>
                      <a:r>
                        <a:rPr lang="en-GB" sz="1200">
                          <a:solidFill>
                            <a:srgbClr val="66666A"/>
                          </a:solidFill>
                          <a:effectLst/>
                          <a:latin typeface="Tenorite"/>
                          <a:cs typeface="Arial"/>
                        </a:rPr>
                        <a:t>Network Gas Supply Emergency​ (</a:t>
                      </a:r>
                      <a:r>
                        <a:rPr lang="en-GB" sz="1200">
                          <a:solidFill>
                            <a:schemeClr val="tx1"/>
                          </a:solidFill>
                          <a:effectLst/>
                          <a:latin typeface="Tenorite"/>
                          <a:cs typeface="Arial"/>
                          <a:hlinkClick r:id="rId9">
                            <a:extLst>
                              <a:ext uri="{A12FA001-AC4F-418D-AE19-62706E023703}">
                                <ahyp:hlinkClr xmlns:ahyp="http://schemas.microsoft.com/office/drawing/2018/hyperlinkcolor" val="tx"/>
                              </a:ext>
                            </a:extLst>
                          </a:hlinkClick>
                        </a:rPr>
                        <a:t>NGT website</a:t>
                      </a:r>
                      <a:r>
                        <a:rPr lang="en-GB" sz="1200">
                          <a:solidFill>
                            <a:srgbClr val="66666A"/>
                          </a:solidFill>
                          <a:effectLst/>
                          <a:latin typeface="Tenorite"/>
                          <a:cs typeface="Arial"/>
                        </a:rPr>
                        <a:t>)</a:t>
                      </a:r>
                      <a:endParaRPr lang="en-GB" sz="1200" b="0" i="0">
                        <a:solidFill>
                          <a:srgbClr val="66666A"/>
                        </a:solidFill>
                        <a:effectLst/>
                        <a:latin typeface="Tenorite"/>
                        <a:cs typeface="Arial"/>
                      </a:endParaRPr>
                    </a:p>
                  </a:txBody>
                  <a:tcPr marL="74594" marR="74594" marT="37297" marB="372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92696792"/>
                  </a:ext>
                </a:extLst>
              </a:tr>
              <a:tr h="513242">
                <a:tc>
                  <a:txBody>
                    <a:bodyPr/>
                    <a:lstStyle/>
                    <a:p>
                      <a:pPr algn="ctr" fontAlgn="base"/>
                      <a:r>
                        <a:rPr lang="en-GB" sz="1200" b="1">
                          <a:effectLst/>
                          <a:latin typeface="Tenorite"/>
                          <a:cs typeface="Arial"/>
                        </a:rPr>
                        <a:t>GDN​</a:t>
                      </a:r>
                      <a:endParaRPr lang="en-GB" sz="1200" b="1" i="0">
                        <a:solidFill>
                          <a:srgbClr val="000000"/>
                        </a:solidFill>
                        <a:effectLst/>
                        <a:latin typeface="Tenorite"/>
                        <a:cs typeface="Arial"/>
                      </a:endParaRPr>
                    </a:p>
                  </a:txBody>
                  <a:tcPr marL="74594" marR="74594" marT="37297" marB="372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algn="l" fontAlgn="base"/>
                      <a:r>
                        <a:rPr lang="en-GB" sz="1200">
                          <a:solidFill>
                            <a:srgbClr val="66666A"/>
                          </a:solidFill>
                          <a:effectLst/>
                          <a:latin typeface="Tenorite"/>
                          <a:cs typeface="Arial"/>
                        </a:rPr>
                        <a:t>Gas Distribution Network​ (</a:t>
                      </a:r>
                      <a:r>
                        <a:rPr lang="en-GB" sz="1200">
                          <a:solidFill>
                            <a:schemeClr val="tx1"/>
                          </a:solidFill>
                          <a:effectLst/>
                          <a:latin typeface="Tenorite"/>
                          <a:cs typeface="Arial"/>
                          <a:hlinkClick r:id="rId5">
                            <a:extLst>
                              <a:ext uri="{A12FA001-AC4F-418D-AE19-62706E023703}">
                                <ahyp:hlinkClr xmlns:ahyp="http://schemas.microsoft.com/office/drawing/2018/hyperlinkcolor" val="tx"/>
                              </a:ext>
                            </a:extLst>
                          </a:hlinkClick>
                        </a:rPr>
                        <a:t>ENA website – Who’s My Network Operator</a:t>
                      </a:r>
                      <a:r>
                        <a:rPr lang="en-GB" sz="1200">
                          <a:solidFill>
                            <a:srgbClr val="66666A"/>
                          </a:solidFill>
                          <a:effectLst/>
                          <a:latin typeface="Tenorite"/>
                          <a:cs typeface="Arial"/>
                        </a:rPr>
                        <a:t>)</a:t>
                      </a:r>
                      <a:endParaRPr lang="en-GB" sz="1200" b="0" i="0">
                        <a:solidFill>
                          <a:srgbClr val="66666A"/>
                        </a:solidFill>
                        <a:effectLst/>
                        <a:latin typeface="Tenorite"/>
                        <a:cs typeface="Arial"/>
                      </a:endParaRPr>
                    </a:p>
                  </a:txBody>
                  <a:tcPr marL="74594" marR="74594" marT="37297" marB="372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r>
                        <a:rPr lang="en-GB" sz="1200" b="1">
                          <a:effectLst/>
                          <a:latin typeface="Tenorite"/>
                          <a:cs typeface="Arial"/>
                        </a:rPr>
                        <a:t>NTS ​</a:t>
                      </a:r>
                    </a:p>
                  </a:txBody>
                  <a:tcPr marL="74594" marR="74594" marT="37297" marB="372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algn="l" fontAlgn="base"/>
                      <a:r>
                        <a:rPr lang="en-GB" sz="1200">
                          <a:solidFill>
                            <a:srgbClr val="66666A"/>
                          </a:solidFill>
                          <a:effectLst/>
                          <a:latin typeface="Tenorite"/>
                          <a:cs typeface="Arial"/>
                        </a:rPr>
                        <a:t>National Transmission System​ (National Gas Transmission)</a:t>
                      </a:r>
                      <a:endParaRPr lang="en-GB" sz="1200" b="0" i="0">
                        <a:solidFill>
                          <a:srgbClr val="66666A"/>
                        </a:solidFill>
                        <a:effectLst/>
                        <a:latin typeface="Tenorite"/>
                        <a:cs typeface="Arial"/>
                      </a:endParaRPr>
                    </a:p>
                  </a:txBody>
                  <a:tcPr marL="74594" marR="74594" marT="37297" marB="372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35115783"/>
                  </a:ext>
                </a:extLst>
              </a:tr>
              <a:tr h="334858">
                <a:tc>
                  <a:txBody>
                    <a:bodyPr/>
                    <a:lstStyle/>
                    <a:p>
                      <a:pPr algn="ctr" fontAlgn="base"/>
                      <a:r>
                        <a:rPr lang="en-GB" sz="1200" b="1">
                          <a:effectLst/>
                          <a:latin typeface="Tenorite"/>
                          <a:cs typeface="Arial"/>
                        </a:rPr>
                        <a:t>GS(M)R​</a:t>
                      </a:r>
                      <a:endParaRPr lang="en-GB" sz="2800" b="1" i="0">
                        <a:solidFill>
                          <a:srgbClr val="000000"/>
                        </a:solidFill>
                        <a:effectLst/>
                        <a:latin typeface="Tenorite"/>
                        <a:cs typeface="Arial"/>
                      </a:endParaRPr>
                    </a:p>
                  </a:txBody>
                  <a:tcPr marL="74594" marR="74594" marT="37297" marB="372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algn="l" fontAlgn="base"/>
                      <a:r>
                        <a:rPr lang="en-GB" sz="1200">
                          <a:solidFill>
                            <a:srgbClr val="66666A"/>
                          </a:solidFill>
                          <a:effectLst/>
                          <a:latin typeface="Tenorite"/>
                          <a:cs typeface="Arial"/>
                        </a:rPr>
                        <a:t>Gas Safety (Management) Regulations</a:t>
                      </a:r>
                      <a:endParaRPr lang="en-GB" sz="1200" b="0" i="0">
                        <a:solidFill>
                          <a:srgbClr val="66666A"/>
                        </a:solidFill>
                        <a:effectLst/>
                        <a:latin typeface="Tenorite"/>
                        <a:cs typeface="Arial"/>
                      </a:endParaRPr>
                    </a:p>
                  </a:txBody>
                  <a:tcPr marL="74594" marR="74594" marT="37297" marB="372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r>
                        <a:rPr lang="en-GB" sz="1200" b="1">
                          <a:effectLst/>
                          <a:latin typeface="Tenorite"/>
                          <a:cs typeface="Arial"/>
                        </a:rPr>
                        <a:t>NTSA</a:t>
                      </a:r>
                    </a:p>
                  </a:txBody>
                  <a:tcPr marL="74594" marR="74594" marT="37297" marB="372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algn="l" fontAlgn="base"/>
                      <a:r>
                        <a:rPr lang="en-GB" sz="1200">
                          <a:solidFill>
                            <a:srgbClr val="66666A"/>
                          </a:solidFill>
                          <a:effectLst/>
                          <a:latin typeface="Tenorite"/>
                          <a:cs typeface="Arial"/>
                        </a:rPr>
                        <a:t>North Sea Transition Authority​ (UK Government) (</a:t>
                      </a:r>
                      <a:r>
                        <a:rPr lang="en-GB" sz="1200">
                          <a:solidFill>
                            <a:schemeClr val="tx1"/>
                          </a:solidFill>
                          <a:effectLst/>
                          <a:latin typeface="Tenorite"/>
                          <a:cs typeface="Arial"/>
                          <a:hlinkClick r:id="rId10">
                            <a:extLst>
                              <a:ext uri="{A12FA001-AC4F-418D-AE19-62706E023703}">
                                <ahyp:hlinkClr xmlns:ahyp="http://schemas.microsoft.com/office/drawing/2018/hyperlinkcolor" val="tx"/>
                              </a:ext>
                            </a:extLst>
                          </a:hlinkClick>
                        </a:rPr>
                        <a:t>NSTA website</a:t>
                      </a:r>
                      <a:r>
                        <a:rPr lang="en-GB" sz="1200">
                          <a:solidFill>
                            <a:srgbClr val="66666A"/>
                          </a:solidFill>
                          <a:effectLst/>
                          <a:latin typeface="Tenorite"/>
                          <a:cs typeface="Arial"/>
                        </a:rPr>
                        <a:t>)</a:t>
                      </a:r>
                      <a:endParaRPr lang="en-GB" sz="1200" b="0" i="0">
                        <a:solidFill>
                          <a:srgbClr val="66666A"/>
                        </a:solidFill>
                        <a:effectLst/>
                        <a:latin typeface="Tenorite"/>
                        <a:cs typeface="Arial"/>
                      </a:endParaRPr>
                    </a:p>
                  </a:txBody>
                  <a:tcPr marL="74594" marR="74594" marT="37297" marB="372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85335194"/>
                  </a:ext>
                </a:extLst>
              </a:tr>
              <a:tr h="334858">
                <a:tc>
                  <a:txBody>
                    <a:bodyPr/>
                    <a:lstStyle/>
                    <a:p>
                      <a:pPr marL="0" algn="ctr" defTabSz="914400" rtl="0" eaLnBrk="1" fontAlgn="base" latinLnBrk="0" hangingPunct="1"/>
                      <a:r>
                        <a:rPr lang="en-GB" sz="1200" b="1" kern="1200">
                          <a:solidFill>
                            <a:schemeClr val="lt1"/>
                          </a:solidFill>
                          <a:effectLst/>
                          <a:latin typeface="Tenorite"/>
                          <a:ea typeface="+mn-ea"/>
                          <a:cs typeface="Arial"/>
                        </a:rPr>
                        <a:t>GSO</a:t>
                      </a:r>
                    </a:p>
                  </a:txBody>
                  <a:tcPr marL="74594" marR="74594" marT="37297" marB="372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r>
                        <a:rPr lang="en-GB" sz="1200" kern="1200">
                          <a:solidFill>
                            <a:srgbClr val="66666A"/>
                          </a:solidFill>
                          <a:effectLst/>
                          <a:latin typeface="Tenorite"/>
                          <a:ea typeface="+mn-ea"/>
                          <a:cs typeface="Arial"/>
                        </a:rPr>
                        <a:t>Gas System Operator (National Gas Transmission)</a:t>
                      </a:r>
                    </a:p>
                  </a:txBody>
                  <a:tcPr marL="74594" marR="74594" marT="37297" marB="372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r>
                        <a:rPr lang="en-GB" sz="1200" b="1">
                          <a:effectLst/>
                          <a:latin typeface="Tenorite"/>
                          <a:cs typeface="Arial"/>
                        </a:rPr>
                        <a:t>Xoserve</a:t>
                      </a:r>
                    </a:p>
                  </a:txBody>
                  <a:tcPr marL="74594" marR="74594" marT="37297" marB="372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algn="l" fontAlgn="base"/>
                      <a:r>
                        <a:rPr lang="en-GB" sz="1200" kern="1200">
                          <a:solidFill>
                            <a:srgbClr val="66666A"/>
                          </a:solidFill>
                          <a:effectLst/>
                          <a:latin typeface="Tenorite"/>
                          <a:ea typeface="+mn-ea"/>
                          <a:cs typeface="Arial"/>
                        </a:rPr>
                        <a:t>Central Data Service provider (Gas Market) (</a:t>
                      </a:r>
                      <a:r>
                        <a:rPr lang="en-GB" sz="1200" kern="1200">
                          <a:solidFill>
                            <a:schemeClr val="tx1"/>
                          </a:solidFill>
                          <a:effectLst/>
                          <a:latin typeface="Tenorite"/>
                          <a:ea typeface="+mn-ea"/>
                          <a:cs typeface="Arial"/>
                          <a:hlinkClick r:id="rId11">
                            <a:extLst>
                              <a:ext uri="{A12FA001-AC4F-418D-AE19-62706E023703}">
                                <ahyp:hlinkClr xmlns:ahyp="http://schemas.microsoft.com/office/drawing/2018/hyperlinkcolor" val="tx"/>
                              </a:ext>
                            </a:extLst>
                          </a:hlinkClick>
                        </a:rPr>
                        <a:t>Xoserve website</a:t>
                      </a:r>
                      <a:r>
                        <a:rPr lang="en-GB" sz="1200" kern="1200">
                          <a:solidFill>
                            <a:srgbClr val="66666A"/>
                          </a:solidFill>
                          <a:effectLst/>
                          <a:latin typeface="Tenorite"/>
                          <a:ea typeface="+mn-ea"/>
                          <a:cs typeface="Arial"/>
                        </a:rPr>
                        <a:t>)</a:t>
                      </a:r>
                    </a:p>
                  </a:txBody>
                  <a:tcPr marL="74594" marR="74594" marT="37297" marB="372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64542377"/>
                  </a:ext>
                </a:extLst>
              </a:tr>
            </a:tbl>
          </a:graphicData>
        </a:graphic>
      </p:graphicFrame>
      <p:sp>
        <p:nvSpPr>
          <p:cNvPr id="10" name="Slide Number Placeholder 3">
            <a:extLst>
              <a:ext uri="{FF2B5EF4-FFF2-40B4-BE49-F238E27FC236}">
                <a16:creationId xmlns:a16="http://schemas.microsoft.com/office/drawing/2014/main" id="{6503C622-AF54-58DC-3982-54A8C71CDACE}"/>
              </a:ext>
            </a:extLst>
          </p:cNvPr>
          <p:cNvSpPr>
            <a:spLocks noGrp="1"/>
          </p:cNvSpPr>
          <p:nvPr>
            <p:ph type="sldNum" sz="quarter" idx="12"/>
          </p:nvPr>
        </p:nvSpPr>
        <p:spPr>
          <a:xfrm>
            <a:off x="11764510" y="6564592"/>
            <a:ext cx="468000" cy="213995"/>
          </a:xfrm>
        </p:spPr>
        <p:txBody>
          <a:bodyPr/>
          <a:lstStyle/>
          <a:p>
            <a:r>
              <a:rPr lang="en-GB">
                <a:solidFill>
                  <a:schemeClr val="tx2"/>
                </a:solidFill>
                <a:latin typeface="Tenorite" panose="00000500000000000000" pitchFamily="2" charset="0"/>
                <a:cs typeface="Arial" panose="020B0604020202020204" pitchFamily="34" charset="0"/>
              </a:rPr>
              <a:t>P.</a:t>
            </a:r>
            <a:fld id="{2167D5C0-EA37-43FD-A9A7-0CAAFD84DAC3}" type="slidenum">
              <a:rPr lang="en-GB" smtClean="0">
                <a:solidFill>
                  <a:schemeClr val="tx2"/>
                </a:solidFill>
                <a:latin typeface="Tenorite" panose="00000500000000000000" pitchFamily="2" charset="0"/>
                <a:cs typeface="Arial" panose="020B0604020202020204" pitchFamily="34" charset="0"/>
              </a:rPr>
              <a:pPr/>
              <a:t>27</a:t>
            </a:fld>
            <a:endParaRPr lang="en-GB">
              <a:solidFill>
                <a:schemeClr val="tx2"/>
              </a:solidFill>
              <a:latin typeface="Tenorite" panose="00000500000000000000" pitchFamily="2" charset="0"/>
              <a:cs typeface="Arial" panose="020B0604020202020204" pitchFamily="34" charset="0"/>
            </a:endParaRPr>
          </a:p>
        </p:txBody>
      </p:sp>
      <p:sp>
        <p:nvSpPr>
          <p:cNvPr id="5" name="Rectangle 4">
            <a:extLst>
              <a:ext uri="{FF2B5EF4-FFF2-40B4-BE49-F238E27FC236}">
                <a16:creationId xmlns:a16="http://schemas.microsoft.com/office/drawing/2014/main" id="{D5F90924-F089-82CD-05C7-6042CAD716CF}"/>
              </a:ext>
            </a:extLst>
          </p:cNvPr>
          <p:cNvSpPr/>
          <p:nvPr/>
        </p:nvSpPr>
        <p:spPr>
          <a:xfrm>
            <a:off x="1698434" y="1086470"/>
            <a:ext cx="5640709" cy="307777"/>
          </a:xfrm>
          <a:prstGeom prst="rect">
            <a:avLst/>
          </a:prstGeom>
        </p:spPr>
        <p:txBody>
          <a:bodyPr wrap="square">
            <a:spAutoFit/>
          </a:bodyPr>
          <a:lstStyle/>
          <a:p>
            <a:pPr>
              <a:spcBef>
                <a:spcPts val="600"/>
              </a:spcBef>
              <a:spcAft>
                <a:spcPts val="600"/>
              </a:spcAft>
            </a:pPr>
            <a:r>
              <a:rPr lang="en-GB" sz="1400" b="1">
                <a:solidFill>
                  <a:schemeClr val="tx1">
                    <a:lumMod val="65000"/>
                    <a:lumOff val="35000"/>
                  </a:schemeClr>
                </a:solidFill>
                <a:latin typeface="Tenorite" panose="00000500000000000000" pitchFamily="2" charset="0"/>
              </a:rPr>
              <a:t>Abbreviations</a:t>
            </a:r>
            <a:endParaRPr lang="en-GB" sz="1400">
              <a:solidFill>
                <a:schemeClr val="tx1">
                  <a:lumMod val="65000"/>
                  <a:lumOff val="35000"/>
                </a:schemeClr>
              </a:solidFill>
              <a:latin typeface="Tenorite" panose="00000500000000000000" pitchFamily="2" charset="0"/>
              <a:cs typeface="Arial" panose="020B0604020202020204" pitchFamily="34" charset="0"/>
            </a:endParaRPr>
          </a:p>
        </p:txBody>
      </p:sp>
      <p:sp>
        <p:nvSpPr>
          <p:cNvPr id="6" name="Rectangle 5">
            <a:extLst>
              <a:ext uri="{FF2B5EF4-FFF2-40B4-BE49-F238E27FC236}">
                <a16:creationId xmlns:a16="http://schemas.microsoft.com/office/drawing/2014/main" id="{97874ABD-A040-F30A-3BFA-779E4F88B1F8}"/>
              </a:ext>
            </a:extLst>
          </p:cNvPr>
          <p:cNvSpPr/>
          <p:nvPr/>
        </p:nvSpPr>
        <p:spPr>
          <a:xfrm>
            <a:off x="0" y="0"/>
            <a:ext cx="1422400" cy="6858000"/>
          </a:xfrm>
          <a:prstGeom prst="rect">
            <a:avLst/>
          </a:prstGeom>
          <a:solidFill>
            <a:srgbClr val="5555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enorite" panose="00000500000000000000" pitchFamily="2" charset="0"/>
            </a:endParaRPr>
          </a:p>
        </p:txBody>
      </p:sp>
      <p:sp>
        <p:nvSpPr>
          <p:cNvPr id="7" name="TextBox 6">
            <a:hlinkClick r:id="rId12" action="ppaction://hlinksldjump"/>
            <a:extLst>
              <a:ext uri="{FF2B5EF4-FFF2-40B4-BE49-F238E27FC236}">
                <a16:creationId xmlns:a16="http://schemas.microsoft.com/office/drawing/2014/main" id="{1BE70DAF-53AA-8A73-854D-20EF00541ABC}"/>
              </a:ext>
            </a:extLst>
          </p:cNvPr>
          <p:cNvSpPr txBox="1"/>
          <p:nvPr/>
        </p:nvSpPr>
        <p:spPr>
          <a:xfrm>
            <a:off x="25400" y="899467"/>
            <a:ext cx="1130300" cy="461665"/>
          </a:xfrm>
          <a:prstGeom prst="rect">
            <a:avLst/>
          </a:prstGeom>
          <a:noFill/>
        </p:spPr>
        <p:txBody>
          <a:bodyPr wrap="square" rtlCol="0">
            <a:spAutoFit/>
          </a:bodyPr>
          <a:lstStyle>
            <a:defPPr>
              <a:defRPr lang="en-US"/>
            </a:defPPr>
            <a:lvl1pPr>
              <a:defRPr sz="1200">
                <a:solidFill>
                  <a:schemeClr val="bg1"/>
                </a:solidFill>
                <a:latin typeface="Tenorite" panose="00000500000000000000" pitchFamily="2" charset="0"/>
                <a:cs typeface="Arial" panose="020B0604020202020204" pitchFamily="34" charset="0"/>
              </a:defRPr>
            </a:lvl1pPr>
          </a:lstStyle>
          <a:p>
            <a:r>
              <a:rPr lang="en-GB"/>
              <a:t>Exercise Scope &gt;</a:t>
            </a:r>
          </a:p>
        </p:txBody>
      </p:sp>
      <p:sp>
        <p:nvSpPr>
          <p:cNvPr id="8" name="TextBox 7">
            <a:hlinkClick r:id="rId13" action="ppaction://hlinksldjump"/>
            <a:extLst>
              <a:ext uri="{FF2B5EF4-FFF2-40B4-BE49-F238E27FC236}">
                <a16:creationId xmlns:a16="http://schemas.microsoft.com/office/drawing/2014/main" id="{754C0F01-C2A9-942F-AB1F-65F11E8A6F71}"/>
              </a:ext>
            </a:extLst>
          </p:cNvPr>
          <p:cNvSpPr txBox="1"/>
          <p:nvPr/>
        </p:nvSpPr>
        <p:spPr>
          <a:xfrm>
            <a:off x="38100" y="1411931"/>
            <a:ext cx="1193800" cy="461665"/>
          </a:xfrm>
          <a:prstGeom prst="rect">
            <a:avLst/>
          </a:prstGeom>
          <a:noFill/>
        </p:spPr>
        <p:txBody>
          <a:bodyPr wrap="square" rtlCol="0">
            <a:spAutoFit/>
          </a:bodyPr>
          <a:lstStyle/>
          <a:p>
            <a:r>
              <a:rPr lang="en-GB" sz="1200">
                <a:solidFill>
                  <a:schemeClr val="bg1"/>
                </a:solidFill>
                <a:latin typeface="Tenorite" panose="00000500000000000000" pitchFamily="2" charset="0"/>
                <a:cs typeface="Arial" panose="020B0604020202020204" pitchFamily="34" charset="0"/>
              </a:rPr>
              <a:t>Executive Summary &gt;</a:t>
            </a:r>
          </a:p>
        </p:txBody>
      </p:sp>
      <p:sp>
        <p:nvSpPr>
          <p:cNvPr id="9" name="TextBox 8">
            <a:extLst>
              <a:ext uri="{FF2B5EF4-FFF2-40B4-BE49-F238E27FC236}">
                <a16:creationId xmlns:a16="http://schemas.microsoft.com/office/drawing/2014/main" id="{54F72A31-DED2-453B-352A-14F93FF2CE38}"/>
              </a:ext>
            </a:extLst>
          </p:cNvPr>
          <p:cNvSpPr txBox="1"/>
          <p:nvPr/>
        </p:nvSpPr>
        <p:spPr>
          <a:xfrm>
            <a:off x="38100" y="1924395"/>
            <a:ext cx="1193800" cy="276999"/>
          </a:xfrm>
          <a:prstGeom prst="rect">
            <a:avLst/>
          </a:prstGeom>
          <a:noFill/>
        </p:spPr>
        <p:txBody>
          <a:bodyPr wrap="square" rtlCol="0">
            <a:spAutoFit/>
          </a:bodyPr>
          <a:lstStyle/>
          <a:p>
            <a:r>
              <a:rPr lang="en-GB" sz="1200">
                <a:solidFill>
                  <a:schemeClr val="bg1"/>
                </a:solidFill>
                <a:latin typeface="Tenorite" panose="00000500000000000000" pitchFamily="2" charset="0"/>
                <a:cs typeface="Arial" panose="020B0604020202020204" pitchFamily="34" charset="0"/>
              </a:rPr>
              <a:t>Key Areas:</a:t>
            </a:r>
          </a:p>
        </p:txBody>
      </p:sp>
      <p:sp>
        <p:nvSpPr>
          <p:cNvPr id="15" name="TextBox 14">
            <a:hlinkClick r:id="rId14" action="ppaction://hlinksldjump"/>
            <a:extLst>
              <a:ext uri="{FF2B5EF4-FFF2-40B4-BE49-F238E27FC236}">
                <a16:creationId xmlns:a16="http://schemas.microsoft.com/office/drawing/2014/main" id="{DA5E5A3C-3EAB-FBDC-BB79-F25B7EA972F7}"/>
              </a:ext>
            </a:extLst>
          </p:cNvPr>
          <p:cNvSpPr txBox="1"/>
          <p:nvPr/>
        </p:nvSpPr>
        <p:spPr>
          <a:xfrm>
            <a:off x="127000" y="2502612"/>
            <a:ext cx="1295400" cy="430887"/>
          </a:xfrm>
          <a:prstGeom prst="rect">
            <a:avLst/>
          </a:prstGeom>
          <a:noFill/>
        </p:spPr>
        <p:txBody>
          <a:bodyPr wrap="square" rtlCol="0">
            <a:spAutoFit/>
          </a:bodyPr>
          <a:lstStyle/>
          <a:p>
            <a:r>
              <a:rPr lang="en-GB" sz="1100">
                <a:solidFill>
                  <a:schemeClr val="bg1"/>
                </a:solidFill>
                <a:latin typeface="Tenorite" panose="00000500000000000000" pitchFamily="2" charset="0"/>
                <a:cs typeface="Arial" panose="020B0604020202020204" pitchFamily="34" charset="0"/>
              </a:rPr>
              <a:t>Gas Transporter Interactions </a:t>
            </a:r>
          </a:p>
        </p:txBody>
      </p:sp>
      <p:sp>
        <p:nvSpPr>
          <p:cNvPr id="16" name="TextBox 15">
            <a:hlinkClick r:id="rId15" action="ppaction://hlinksldjump"/>
            <a:extLst>
              <a:ext uri="{FF2B5EF4-FFF2-40B4-BE49-F238E27FC236}">
                <a16:creationId xmlns:a16="http://schemas.microsoft.com/office/drawing/2014/main" id="{8A3534FA-3321-892E-AD56-694811709459}"/>
              </a:ext>
            </a:extLst>
          </p:cNvPr>
          <p:cNvSpPr txBox="1"/>
          <p:nvPr/>
        </p:nvSpPr>
        <p:spPr>
          <a:xfrm>
            <a:off x="127000" y="3260970"/>
            <a:ext cx="1295400" cy="600164"/>
          </a:xfrm>
          <a:prstGeom prst="rect">
            <a:avLst/>
          </a:prstGeom>
          <a:noFill/>
        </p:spPr>
        <p:txBody>
          <a:bodyPr wrap="square" rtlCol="0">
            <a:spAutoFit/>
          </a:bodyPr>
          <a:lstStyle>
            <a:defPPr>
              <a:defRPr lang="en-US"/>
            </a:defPPr>
            <a:lvl1pPr>
              <a:defRPr sz="1100">
                <a:solidFill>
                  <a:schemeClr val="bg1"/>
                </a:solidFill>
                <a:latin typeface="Arial" panose="020B0604020202020204" pitchFamily="34" charset="0"/>
                <a:cs typeface="Arial" panose="020B0604020202020204" pitchFamily="34" charset="0"/>
              </a:defRPr>
            </a:lvl1pPr>
          </a:lstStyle>
          <a:p>
            <a:r>
              <a:rPr lang="en-GB">
                <a:latin typeface="Tenorite" panose="00000500000000000000" pitchFamily="2" charset="0"/>
              </a:rPr>
              <a:t>Gas and Electricity Interactions </a:t>
            </a:r>
          </a:p>
        </p:txBody>
      </p:sp>
      <p:sp>
        <p:nvSpPr>
          <p:cNvPr id="17" name="TextBox 16">
            <a:hlinkClick r:id="rId16" action="ppaction://hlinksldjump"/>
            <a:extLst>
              <a:ext uri="{FF2B5EF4-FFF2-40B4-BE49-F238E27FC236}">
                <a16:creationId xmlns:a16="http://schemas.microsoft.com/office/drawing/2014/main" id="{DB0B896C-E69B-6B71-EF49-5665D6C5493E}"/>
              </a:ext>
            </a:extLst>
          </p:cNvPr>
          <p:cNvSpPr txBox="1"/>
          <p:nvPr/>
        </p:nvSpPr>
        <p:spPr>
          <a:xfrm>
            <a:off x="127000" y="3845573"/>
            <a:ext cx="1235782" cy="430887"/>
          </a:xfrm>
          <a:prstGeom prst="rect">
            <a:avLst/>
          </a:prstGeom>
          <a:noFill/>
        </p:spPr>
        <p:txBody>
          <a:bodyPr wrap="square" rtlCol="0">
            <a:spAutoFit/>
          </a:bodyPr>
          <a:lstStyle/>
          <a:p>
            <a:r>
              <a:rPr lang="en-GB" sz="1100">
                <a:solidFill>
                  <a:schemeClr val="bg1"/>
                </a:solidFill>
                <a:latin typeface="Tenorite" panose="00000500000000000000" pitchFamily="2" charset="0"/>
                <a:cs typeface="Arial" panose="020B0604020202020204" pitchFamily="34" charset="0"/>
              </a:rPr>
              <a:t>Public Communications</a:t>
            </a:r>
          </a:p>
        </p:txBody>
      </p:sp>
      <p:sp>
        <p:nvSpPr>
          <p:cNvPr id="18" name="TextBox 17">
            <a:hlinkClick r:id="rId17" action="ppaction://hlinksldjump"/>
            <a:extLst>
              <a:ext uri="{FF2B5EF4-FFF2-40B4-BE49-F238E27FC236}">
                <a16:creationId xmlns:a16="http://schemas.microsoft.com/office/drawing/2014/main" id="{0B4E84E3-3524-305E-74E3-F2FD0EB57A1D}"/>
              </a:ext>
            </a:extLst>
          </p:cNvPr>
          <p:cNvSpPr txBox="1"/>
          <p:nvPr/>
        </p:nvSpPr>
        <p:spPr>
          <a:xfrm>
            <a:off x="127000" y="2983091"/>
            <a:ext cx="1295400" cy="261610"/>
          </a:xfrm>
          <a:prstGeom prst="rect">
            <a:avLst/>
          </a:prstGeom>
          <a:noFill/>
        </p:spPr>
        <p:txBody>
          <a:bodyPr wrap="square" rtlCol="0">
            <a:spAutoFit/>
          </a:bodyPr>
          <a:lstStyle/>
          <a:p>
            <a:r>
              <a:rPr lang="en-GB" sz="1100">
                <a:solidFill>
                  <a:schemeClr val="bg1"/>
                </a:solidFill>
                <a:latin typeface="Tenorite" panose="00000500000000000000" pitchFamily="2" charset="0"/>
                <a:cs typeface="Arial" panose="020B0604020202020204" pitchFamily="34" charset="0"/>
              </a:rPr>
              <a:t>Load Shedding</a:t>
            </a:r>
          </a:p>
        </p:txBody>
      </p:sp>
      <p:sp>
        <p:nvSpPr>
          <p:cNvPr id="19" name="TextBox 18">
            <a:hlinkClick r:id="rId18" action="ppaction://hlinksldjump"/>
            <a:extLst>
              <a:ext uri="{FF2B5EF4-FFF2-40B4-BE49-F238E27FC236}">
                <a16:creationId xmlns:a16="http://schemas.microsoft.com/office/drawing/2014/main" id="{E4862C40-F189-B6CA-FC02-71C9FB4FF73A}"/>
              </a:ext>
            </a:extLst>
          </p:cNvPr>
          <p:cNvSpPr txBox="1"/>
          <p:nvPr/>
        </p:nvSpPr>
        <p:spPr>
          <a:xfrm>
            <a:off x="127000" y="4301340"/>
            <a:ext cx="1295400" cy="261610"/>
          </a:xfrm>
          <a:prstGeom prst="rect">
            <a:avLst/>
          </a:prstGeom>
          <a:noFill/>
        </p:spPr>
        <p:txBody>
          <a:bodyPr wrap="square" rtlCol="0">
            <a:spAutoFit/>
          </a:bodyPr>
          <a:lstStyle>
            <a:defPPr>
              <a:defRPr lang="en-US"/>
            </a:defPPr>
            <a:lvl1pPr>
              <a:defRPr sz="1100">
                <a:solidFill>
                  <a:schemeClr val="bg1"/>
                </a:solidFill>
                <a:latin typeface="Arial" panose="020B0604020202020204" pitchFamily="34" charset="0"/>
                <a:cs typeface="Arial" panose="020B0604020202020204" pitchFamily="34" charset="0"/>
              </a:defRPr>
            </a:lvl1pPr>
          </a:lstStyle>
          <a:p>
            <a:r>
              <a:rPr lang="en-GB">
                <a:latin typeface="Tenorite" panose="00000500000000000000" pitchFamily="2" charset="0"/>
              </a:rPr>
              <a:t>Managing Supply</a:t>
            </a:r>
          </a:p>
        </p:txBody>
      </p:sp>
      <p:cxnSp>
        <p:nvCxnSpPr>
          <p:cNvPr id="22" name="Straight Connector 21">
            <a:extLst>
              <a:ext uri="{FF2B5EF4-FFF2-40B4-BE49-F238E27FC236}">
                <a16:creationId xmlns:a16="http://schemas.microsoft.com/office/drawing/2014/main" id="{ED2703C7-7142-D607-7769-B9006C6EC43C}"/>
              </a:ext>
            </a:extLst>
          </p:cNvPr>
          <p:cNvCxnSpPr>
            <a:cxnSpLocks/>
          </p:cNvCxnSpPr>
          <p:nvPr/>
        </p:nvCxnSpPr>
        <p:spPr>
          <a:xfrm>
            <a:off x="127000" y="1380182"/>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E50ED1A-4FEA-E08D-DB46-32FD0790ADC0}"/>
              </a:ext>
            </a:extLst>
          </p:cNvPr>
          <p:cNvCxnSpPr>
            <a:cxnSpLocks/>
          </p:cNvCxnSpPr>
          <p:nvPr/>
        </p:nvCxnSpPr>
        <p:spPr>
          <a:xfrm>
            <a:off x="126207" y="1899296"/>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TextBox 29">
            <a:hlinkClick r:id="rId19" action="ppaction://hlinksldjump"/>
            <a:extLst>
              <a:ext uri="{FF2B5EF4-FFF2-40B4-BE49-F238E27FC236}">
                <a16:creationId xmlns:a16="http://schemas.microsoft.com/office/drawing/2014/main" id="{999CF96B-6393-4B7E-6282-7835346CFF20}"/>
              </a:ext>
            </a:extLst>
          </p:cNvPr>
          <p:cNvSpPr txBox="1"/>
          <p:nvPr/>
        </p:nvSpPr>
        <p:spPr>
          <a:xfrm>
            <a:off x="126202" y="2199735"/>
            <a:ext cx="1295400" cy="261610"/>
          </a:xfrm>
          <a:prstGeom prst="rect">
            <a:avLst/>
          </a:prstGeom>
          <a:noFill/>
        </p:spPr>
        <p:txBody>
          <a:bodyPr wrap="square" rtlCol="0">
            <a:spAutoFit/>
          </a:bodyPr>
          <a:lstStyle/>
          <a:p>
            <a:r>
              <a:rPr lang="en-GB" sz="1100">
                <a:solidFill>
                  <a:schemeClr val="bg1"/>
                </a:solidFill>
                <a:latin typeface="Tenorite" panose="00000500000000000000" pitchFamily="2" charset="0"/>
                <a:cs typeface="Arial" panose="020B0604020202020204" pitchFamily="34" charset="0"/>
              </a:rPr>
              <a:t>NGSE Strategy</a:t>
            </a:r>
          </a:p>
        </p:txBody>
      </p:sp>
      <p:sp>
        <p:nvSpPr>
          <p:cNvPr id="3" name="TextBox 2">
            <a:extLst>
              <a:ext uri="{FF2B5EF4-FFF2-40B4-BE49-F238E27FC236}">
                <a16:creationId xmlns:a16="http://schemas.microsoft.com/office/drawing/2014/main" id="{F0EF0870-42A0-CA37-02BA-F8A1E271E3E3}"/>
              </a:ext>
            </a:extLst>
          </p:cNvPr>
          <p:cNvSpPr txBox="1"/>
          <p:nvPr/>
        </p:nvSpPr>
        <p:spPr>
          <a:xfrm>
            <a:off x="-8743" y="68468"/>
            <a:ext cx="1468322" cy="830997"/>
          </a:xfrm>
          <a:prstGeom prst="rect">
            <a:avLst/>
          </a:prstGeom>
          <a:noFill/>
        </p:spPr>
        <p:txBody>
          <a:bodyPr wrap="square" rtlCol="0">
            <a:spAutoFit/>
          </a:bodyPr>
          <a:lstStyle/>
          <a:p>
            <a:r>
              <a:rPr lang="en-GB" sz="1200" b="1">
                <a:solidFill>
                  <a:schemeClr val="bg1"/>
                </a:solidFill>
                <a:latin typeface="Tenorite" panose="00000500000000000000" pitchFamily="2" charset="0"/>
                <a:cs typeface="Arial" panose="020B0604020202020204" pitchFamily="34" charset="0"/>
              </a:rPr>
              <a:t>NEC Industry Exercise Fahrenheit </a:t>
            </a:r>
            <a:r>
              <a:rPr lang="en-GB" sz="1200" b="1">
                <a:solidFill>
                  <a:schemeClr val="bg1">
                    <a:lumMod val="75000"/>
                  </a:schemeClr>
                </a:solidFill>
                <a:latin typeface="Tenorite" panose="00000500000000000000" pitchFamily="2" charset="0"/>
                <a:cs typeface="Arial" panose="020B0604020202020204" pitchFamily="34" charset="0"/>
              </a:rPr>
              <a:t>2024 Post Exercise Report  </a:t>
            </a:r>
          </a:p>
        </p:txBody>
      </p:sp>
      <p:sp>
        <p:nvSpPr>
          <p:cNvPr id="11" name="TextBox 10">
            <a:hlinkClick r:id="rId20" action="ppaction://hlinksldjump"/>
            <a:extLst>
              <a:ext uri="{FF2B5EF4-FFF2-40B4-BE49-F238E27FC236}">
                <a16:creationId xmlns:a16="http://schemas.microsoft.com/office/drawing/2014/main" id="{7E6A66A0-BC86-23BE-521B-FA8CF91B893B}"/>
              </a:ext>
            </a:extLst>
          </p:cNvPr>
          <p:cNvSpPr txBox="1"/>
          <p:nvPr/>
        </p:nvSpPr>
        <p:spPr>
          <a:xfrm>
            <a:off x="38100" y="4639813"/>
            <a:ext cx="1193800" cy="461665"/>
          </a:xfrm>
          <a:prstGeom prst="rect">
            <a:avLst/>
          </a:prstGeom>
          <a:noFill/>
        </p:spPr>
        <p:txBody>
          <a:bodyPr wrap="square" rtlCol="0">
            <a:spAutoFit/>
          </a:bodyPr>
          <a:lstStyle>
            <a:defPPr>
              <a:defRPr lang="en-US"/>
            </a:defPPr>
            <a:lvl1pPr>
              <a:defRPr sz="1200">
                <a:solidFill>
                  <a:schemeClr val="bg1"/>
                </a:solidFill>
                <a:latin typeface="Tenorite" panose="00000500000000000000" pitchFamily="2" charset="0"/>
                <a:cs typeface="Arial" panose="020B0604020202020204" pitchFamily="34" charset="0"/>
              </a:defRPr>
            </a:lvl1pPr>
          </a:lstStyle>
          <a:p>
            <a:r>
              <a:rPr lang="en-GB"/>
              <a:t>Learning Points&gt;</a:t>
            </a:r>
          </a:p>
        </p:txBody>
      </p:sp>
      <p:sp>
        <p:nvSpPr>
          <p:cNvPr id="12" name="TextBox 11">
            <a:hlinkClick r:id="rId21" action="ppaction://hlinksldjump"/>
            <a:extLst>
              <a:ext uri="{FF2B5EF4-FFF2-40B4-BE49-F238E27FC236}">
                <a16:creationId xmlns:a16="http://schemas.microsoft.com/office/drawing/2014/main" id="{F4853F07-DB66-C05D-49DA-01DA6749C1C3}"/>
              </a:ext>
            </a:extLst>
          </p:cNvPr>
          <p:cNvSpPr txBox="1"/>
          <p:nvPr/>
        </p:nvSpPr>
        <p:spPr>
          <a:xfrm>
            <a:off x="38100" y="5606283"/>
            <a:ext cx="1193800" cy="276999"/>
          </a:xfrm>
          <a:prstGeom prst="rect">
            <a:avLst/>
          </a:prstGeom>
          <a:solidFill>
            <a:schemeClr val="accent6">
              <a:lumMod val="60000"/>
              <a:lumOff val="40000"/>
            </a:schemeClr>
          </a:solidFill>
        </p:spPr>
        <p:txBody>
          <a:bodyPr wrap="square" rtlCol="0">
            <a:spAutoFit/>
          </a:bodyPr>
          <a:lstStyle>
            <a:defPPr>
              <a:defRPr lang="en-US"/>
            </a:defPPr>
            <a:lvl1pPr>
              <a:defRPr sz="1200">
                <a:solidFill>
                  <a:schemeClr val="bg1"/>
                </a:solidFill>
                <a:latin typeface="Tenorite" panose="00000500000000000000" pitchFamily="2" charset="0"/>
                <a:cs typeface="Arial" panose="020B0604020202020204" pitchFamily="34" charset="0"/>
              </a:defRPr>
            </a:lvl1pPr>
          </a:lstStyle>
          <a:p>
            <a:r>
              <a:rPr lang="en-GB"/>
              <a:t>Appendices &gt;</a:t>
            </a:r>
          </a:p>
        </p:txBody>
      </p:sp>
      <p:cxnSp>
        <p:nvCxnSpPr>
          <p:cNvPr id="13" name="Straight Connector 12">
            <a:extLst>
              <a:ext uri="{FF2B5EF4-FFF2-40B4-BE49-F238E27FC236}">
                <a16:creationId xmlns:a16="http://schemas.microsoft.com/office/drawing/2014/main" id="{C6F1C18B-F419-A5A1-4EE5-AF229081974F}"/>
              </a:ext>
            </a:extLst>
          </p:cNvPr>
          <p:cNvCxnSpPr>
            <a:cxnSpLocks/>
          </p:cNvCxnSpPr>
          <p:nvPr/>
        </p:nvCxnSpPr>
        <p:spPr>
          <a:xfrm>
            <a:off x="126203" y="4621660"/>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7F4181F-8535-E2EA-E852-1C9BC31C46B0}"/>
              </a:ext>
            </a:extLst>
          </p:cNvPr>
          <p:cNvCxnSpPr>
            <a:cxnSpLocks/>
          </p:cNvCxnSpPr>
          <p:nvPr/>
        </p:nvCxnSpPr>
        <p:spPr>
          <a:xfrm>
            <a:off x="111533" y="5595537"/>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605D223-4693-5FEE-E298-772664A48C64}"/>
              </a:ext>
            </a:extLst>
          </p:cNvPr>
          <p:cNvCxnSpPr>
            <a:cxnSpLocks/>
          </p:cNvCxnSpPr>
          <p:nvPr/>
        </p:nvCxnSpPr>
        <p:spPr>
          <a:xfrm>
            <a:off x="126203" y="5886635"/>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9" name="TextBox 68">
            <a:hlinkClick r:id="rId22" action="ppaction://hlinksldjump"/>
            <a:extLst>
              <a:ext uri="{FF2B5EF4-FFF2-40B4-BE49-F238E27FC236}">
                <a16:creationId xmlns:a16="http://schemas.microsoft.com/office/drawing/2014/main" id="{7DAC2998-367A-C85C-9781-DD657B6B7DAE}"/>
              </a:ext>
            </a:extLst>
          </p:cNvPr>
          <p:cNvSpPr txBox="1"/>
          <p:nvPr/>
        </p:nvSpPr>
        <p:spPr>
          <a:xfrm>
            <a:off x="38100" y="5127751"/>
            <a:ext cx="1375161" cy="461665"/>
          </a:xfrm>
          <a:prstGeom prst="rect">
            <a:avLst/>
          </a:prstGeom>
          <a:noFill/>
        </p:spPr>
        <p:txBody>
          <a:bodyPr wrap="square" rtlCol="0">
            <a:spAutoFit/>
          </a:bodyPr>
          <a:lstStyle>
            <a:defPPr>
              <a:defRPr lang="en-US"/>
            </a:defPPr>
            <a:lvl1pPr>
              <a:defRPr sz="1200">
                <a:solidFill>
                  <a:schemeClr val="bg1"/>
                </a:solidFill>
                <a:latin typeface="Tenorite" panose="00000500000000000000" pitchFamily="2" charset="0"/>
                <a:cs typeface="Arial" panose="020B0604020202020204" pitchFamily="34" charset="0"/>
              </a:defRPr>
            </a:lvl1pPr>
          </a:lstStyle>
          <a:p>
            <a:r>
              <a:rPr lang="en-GB"/>
              <a:t>Progress since 2023 Ex Everest &gt;  </a:t>
            </a:r>
          </a:p>
        </p:txBody>
      </p:sp>
      <p:cxnSp>
        <p:nvCxnSpPr>
          <p:cNvPr id="70" name="Straight Connector 69">
            <a:extLst>
              <a:ext uri="{FF2B5EF4-FFF2-40B4-BE49-F238E27FC236}">
                <a16:creationId xmlns:a16="http://schemas.microsoft.com/office/drawing/2014/main" id="{84F848F6-450E-0DF4-A257-E51CBEBBE689}"/>
              </a:ext>
            </a:extLst>
          </p:cNvPr>
          <p:cNvCxnSpPr>
            <a:cxnSpLocks/>
          </p:cNvCxnSpPr>
          <p:nvPr/>
        </p:nvCxnSpPr>
        <p:spPr>
          <a:xfrm>
            <a:off x="107995" y="5111816"/>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E1F1FEA1-50D1-B8DB-F77A-CC2EE7C10075}"/>
              </a:ext>
            </a:extLst>
          </p:cNvPr>
          <p:cNvCxnSpPr>
            <a:cxnSpLocks/>
          </p:cNvCxnSpPr>
          <p:nvPr/>
        </p:nvCxnSpPr>
        <p:spPr>
          <a:xfrm>
            <a:off x="126203" y="5886635"/>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72" name="Graphic 71" descr="Books with solid fill">
            <a:hlinkClick r:id="rId23" action="ppaction://hlinksldjump"/>
            <a:extLst>
              <a:ext uri="{FF2B5EF4-FFF2-40B4-BE49-F238E27FC236}">
                <a16:creationId xmlns:a16="http://schemas.microsoft.com/office/drawing/2014/main" id="{5B179D1A-B0B1-CDC4-3B24-43114D237039}"/>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404085" y="6483657"/>
            <a:ext cx="288000" cy="288000"/>
          </a:xfrm>
          <a:prstGeom prst="rect">
            <a:avLst/>
          </a:prstGeom>
        </p:spPr>
      </p:pic>
      <p:pic>
        <p:nvPicPr>
          <p:cNvPr id="73" name="Graphic 72" descr="Circle with left arrow outline">
            <a:hlinkClick r:id="" action="ppaction://hlinkshowjump?jump=nextslide"/>
            <a:extLst>
              <a:ext uri="{FF2B5EF4-FFF2-40B4-BE49-F238E27FC236}">
                <a16:creationId xmlns:a16="http://schemas.microsoft.com/office/drawing/2014/main" id="{6C22A7A9-ED59-8760-6B4D-59910F0D4223}"/>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1079555" y="6477050"/>
            <a:ext cx="288000" cy="288000"/>
          </a:xfrm>
          <a:prstGeom prst="rect">
            <a:avLst/>
          </a:prstGeom>
        </p:spPr>
      </p:pic>
      <p:pic>
        <p:nvPicPr>
          <p:cNvPr id="74" name="Graphic 73" descr="Home with solid fill">
            <a:hlinkClick r:id="rId28" action="ppaction://hlinksldjump"/>
            <a:extLst>
              <a:ext uri="{FF2B5EF4-FFF2-40B4-BE49-F238E27FC236}">
                <a16:creationId xmlns:a16="http://schemas.microsoft.com/office/drawing/2014/main" id="{65C3BD5B-0E1B-06A2-0CE5-8CE26916B6D3}"/>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69310" y="6483657"/>
            <a:ext cx="288000" cy="288000"/>
          </a:xfrm>
          <a:prstGeom prst="rect">
            <a:avLst/>
          </a:prstGeom>
        </p:spPr>
      </p:pic>
      <p:pic>
        <p:nvPicPr>
          <p:cNvPr id="75" name="Graphic 74" descr="Circle with left arrow outline">
            <a:hlinkClick r:id="" action="ppaction://hlinkshowjump?jump=previousslide"/>
            <a:extLst>
              <a:ext uri="{FF2B5EF4-FFF2-40B4-BE49-F238E27FC236}">
                <a16:creationId xmlns:a16="http://schemas.microsoft.com/office/drawing/2014/main" id="{29576137-FA49-B42B-5D95-BD04C41B2C34}"/>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rot="10800000">
            <a:off x="741098" y="6477151"/>
            <a:ext cx="288000" cy="288000"/>
          </a:xfrm>
          <a:prstGeom prst="rect">
            <a:avLst/>
          </a:prstGeom>
        </p:spPr>
      </p:pic>
    </p:spTree>
    <p:extLst>
      <p:ext uri="{BB962C8B-B14F-4D97-AF65-F5344CB8AC3E}">
        <p14:creationId xmlns:p14="http://schemas.microsoft.com/office/powerpoint/2010/main" val="2148800740"/>
      </p:ext>
    </p:extLst>
  </p:cSld>
  <p:clrMapOvr>
    <a:masterClrMapping/>
  </p:clrMapOvr>
  <p:extLst>
    <p:ext uri="{6950BFC3-D8DA-4A85-94F7-54DA5524770B}">
      <p188:commentRel xmlns:p188="http://schemas.microsoft.com/office/powerpoint/2018/8/main" r:id="rId3"/>
    </p:ext>
  </p:extLs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D6E1D-28A8-4015-8CBB-1A73349B26B9}"/>
              </a:ext>
            </a:extLst>
          </p:cNvPr>
          <p:cNvSpPr>
            <a:spLocks noGrp="1"/>
          </p:cNvSpPr>
          <p:nvPr>
            <p:ph type="title" idx="4294967295"/>
          </p:nvPr>
        </p:nvSpPr>
        <p:spPr>
          <a:xfrm>
            <a:off x="1676399" y="200691"/>
            <a:ext cx="9148355" cy="830997"/>
          </a:xfrm>
        </p:spPr>
        <p:txBody>
          <a:bodyPr>
            <a:normAutofit/>
          </a:bodyPr>
          <a:lstStyle/>
          <a:p>
            <a:r>
              <a:rPr lang="en-GB" sz="3200" b="1">
                <a:solidFill>
                  <a:schemeClr val="tx1">
                    <a:lumMod val="65000"/>
                    <a:lumOff val="35000"/>
                  </a:schemeClr>
                </a:solidFill>
                <a:latin typeface="Tenorite" panose="00000500000000000000" pitchFamily="2" charset="0"/>
                <a:cs typeface="Arial" panose="020B0604020202020204" pitchFamily="34" charset="0"/>
              </a:rPr>
              <a:t>Appendix 4 – List of Abbreviations and Definitions</a:t>
            </a:r>
          </a:p>
        </p:txBody>
      </p:sp>
      <p:graphicFrame>
        <p:nvGraphicFramePr>
          <p:cNvPr id="3" name="Table 2">
            <a:extLst>
              <a:ext uri="{FF2B5EF4-FFF2-40B4-BE49-F238E27FC236}">
                <a16:creationId xmlns:a16="http://schemas.microsoft.com/office/drawing/2014/main" id="{37312C9B-F9C2-4B62-93BA-B03A8653965F}"/>
              </a:ext>
            </a:extLst>
          </p:cNvPr>
          <p:cNvGraphicFramePr>
            <a:graphicFrameLocks noGrp="1"/>
          </p:cNvGraphicFramePr>
          <p:nvPr>
            <p:extLst>
              <p:ext uri="{D42A27DB-BD31-4B8C-83A1-F6EECF244321}">
                <p14:modId xmlns:p14="http://schemas.microsoft.com/office/powerpoint/2010/main" val="3908408623"/>
              </p:ext>
            </p:extLst>
          </p:nvPr>
        </p:nvGraphicFramePr>
        <p:xfrm>
          <a:off x="1676399" y="2199735"/>
          <a:ext cx="10038238" cy="2571888"/>
        </p:xfrm>
        <a:graphic>
          <a:graphicData uri="http://schemas.openxmlformats.org/drawingml/2006/table">
            <a:tbl>
              <a:tblPr>
                <a:tableStyleId>{125E5076-3810-47DD-B79F-674D7AD40C01}</a:tableStyleId>
              </a:tblPr>
              <a:tblGrid>
                <a:gridCol w="1442323">
                  <a:extLst>
                    <a:ext uri="{9D8B030D-6E8A-4147-A177-3AD203B41FA5}">
                      <a16:colId xmlns:a16="http://schemas.microsoft.com/office/drawing/2014/main" val="1830031586"/>
                    </a:ext>
                  </a:extLst>
                </a:gridCol>
                <a:gridCol w="3364431">
                  <a:extLst>
                    <a:ext uri="{9D8B030D-6E8A-4147-A177-3AD203B41FA5}">
                      <a16:colId xmlns:a16="http://schemas.microsoft.com/office/drawing/2014/main" val="2295779878"/>
                    </a:ext>
                  </a:extLst>
                </a:gridCol>
                <a:gridCol w="1101037">
                  <a:extLst>
                    <a:ext uri="{9D8B030D-6E8A-4147-A177-3AD203B41FA5}">
                      <a16:colId xmlns:a16="http://schemas.microsoft.com/office/drawing/2014/main" val="1938269869"/>
                    </a:ext>
                  </a:extLst>
                </a:gridCol>
                <a:gridCol w="4130447">
                  <a:extLst>
                    <a:ext uri="{9D8B030D-6E8A-4147-A177-3AD203B41FA5}">
                      <a16:colId xmlns:a16="http://schemas.microsoft.com/office/drawing/2014/main" val="1652745219"/>
                    </a:ext>
                  </a:extLst>
                </a:gridCol>
              </a:tblGrid>
              <a:tr h="1103917">
                <a:tc>
                  <a:txBody>
                    <a:bodyPr/>
                    <a:lstStyle/>
                    <a:p>
                      <a:pPr marL="0" algn="ctr" defTabSz="914400" rtl="0" eaLnBrk="1" fontAlgn="base" latinLnBrk="0" hangingPunct="1"/>
                      <a:r>
                        <a:rPr lang="en-GB" sz="1200" b="1" kern="1200">
                          <a:solidFill>
                            <a:schemeClr val="lt1"/>
                          </a:solidFill>
                          <a:effectLst/>
                          <a:latin typeface="Tenorite"/>
                          <a:ea typeface="+mn-ea"/>
                          <a:cs typeface="Arial"/>
                        </a:rPr>
                        <a:t>E1 NGSE Procedure</a:t>
                      </a:r>
                    </a:p>
                  </a:txBody>
                  <a:tcPr marL="74594" marR="74594" marT="37297" marB="372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r>
                        <a:rPr lang="en-GB" sz="1200" kern="1200">
                          <a:solidFill>
                            <a:srgbClr val="66666A"/>
                          </a:solidFill>
                          <a:effectLst/>
                          <a:latin typeface="Tenorite"/>
                          <a:ea typeface="+mn-ea"/>
                          <a:cs typeface="Arial"/>
                        </a:rPr>
                        <a:t>The procedure determines the processes which the Primary Transporter (National Gas Transmission) will follow in the management of an NGSE, whether potential or actual, as obligated by the Network Emergency Co-ordinator Safety Case.</a:t>
                      </a:r>
                    </a:p>
                  </a:txBody>
                  <a:tcPr marL="74594" marR="74594" marT="37297" marB="372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ase" latinLnBrk="0" hangingPunct="1"/>
                      <a:r>
                        <a:rPr lang="en-GB" sz="1200" b="1" kern="1200">
                          <a:solidFill>
                            <a:schemeClr val="lt1"/>
                          </a:solidFill>
                          <a:effectLst/>
                          <a:latin typeface="Tenorite"/>
                          <a:ea typeface="+mn-ea"/>
                          <a:cs typeface="Arial"/>
                        </a:rPr>
                        <a:t>GAS Report</a:t>
                      </a:r>
                    </a:p>
                  </a:txBody>
                  <a:tcPr marL="74594" marR="74594" marT="37297" marB="372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algn="l" fontAlgn="base"/>
                      <a:r>
                        <a:rPr lang="en-GB" sz="1200" kern="1200">
                          <a:solidFill>
                            <a:srgbClr val="66666A"/>
                          </a:solidFill>
                          <a:effectLst/>
                          <a:latin typeface="Tenorite"/>
                          <a:ea typeface="+mn-ea"/>
                          <a:cs typeface="Arial"/>
                        </a:rPr>
                        <a:t>Gas Available Status Report which enables the GSO to better request information, via the OGA GAS Portal, to understand gas availability from the offshore and onshore sector.</a:t>
                      </a:r>
                    </a:p>
                  </a:txBody>
                  <a:tcPr marL="74594" marR="74594" marT="37297" marB="372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23521851"/>
                  </a:ext>
                </a:extLst>
              </a:tr>
              <a:tr h="700007">
                <a:tc>
                  <a:txBody>
                    <a:bodyPr/>
                    <a:lstStyle/>
                    <a:p>
                      <a:pPr algn="ctr" fontAlgn="base"/>
                      <a:r>
                        <a:rPr lang="en-GB" sz="1200" b="1">
                          <a:effectLst/>
                          <a:latin typeface="Tenorite"/>
                          <a:cs typeface="Arial"/>
                        </a:rPr>
                        <a:t>Emergency Specification Gas</a:t>
                      </a:r>
                      <a:endParaRPr lang="en-GB" sz="2800" b="1" i="0">
                        <a:solidFill>
                          <a:srgbClr val="FFFFFF"/>
                        </a:solidFill>
                        <a:effectLst/>
                        <a:latin typeface="Tenorite" panose="00000500000000000000" pitchFamily="2" charset="0"/>
                        <a:cs typeface="Arial" panose="020B0604020202020204" pitchFamily="34" charset="0"/>
                      </a:endParaRPr>
                    </a:p>
                  </a:txBody>
                  <a:tcPr marL="74594" marR="74594" marT="37297" marB="372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algn="l" fontAlgn="base"/>
                      <a:r>
                        <a:rPr lang="en-GB" sz="1200">
                          <a:solidFill>
                            <a:srgbClr val="66666A"/>
                          </a:solidFill>
                          <a:effectLst/>
                          <a:latin typeface="Tenorite"/>
                          <a:cs typeface="Arial"/>
                        </a:rPr>
                        <a:t>GS(M)R makes provision to widen the standard gas quality specification to ‘prevent a supply emergency’.</a:t>
                      </a:r>
                      <a:endParaRPr lang="en-GB" sz="1200" b="1" i="0">
                        <a:solidFill>
                          <a:srgbClr val="66666A"/>
                        </a:solidFill>
                        <a:effectLst/>
                        <a:latin typeface="Tenorite"/>
                        <a:cs typeface="Arial"/>
                      </a:endParaRPr>
                    </a:p>
                  </a:txBody>
                  <a:tcPr marL="74594" marR="74594" marT="37297" marB="372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lt1"/>
                          </a:solidFill>
                          <a:effectLst/>
                          <a:latin typeface="Tenorite"/>
                          <a:ea typeface="+mn-ea"/>
                          <a:cs typeface="Arial"/>
                        </a:rPr>
                        <a:t>Netman 1</a:t>
                      </a:r>
                    </a:p>
                  </a:txBody>
                  <a:tcPr marL="74594" marR="74594" marT="37297" marB="372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66666A"/>
                          </a:solidFill>
                          <a:effectLst/>
                          <a:uLnTx/>
                          <a:uFillTx/>
                          <a:latin typeface="Tenorite"/>
                          <a:ea typeface="+mn-ea"/>
                          <a:cs typeface="Arial"/>
                        </a:rPr>
                        <a:t>The name of the form used by Gas Distribution Network operators to share the detail and breakdown of their end of day demand profiles</a:t>
                      </a:r>
                      <a:r>
                        <a:rPr kumimoji="0" lang="en-GB" sz="1050" b="0" i="0" u="none" strike="noStrike" kern="1200" cap="none" spc="0" normalizeH="0" baseline="0" noProof="0">
                          <a:ln>
                            <a:noFill/>
                          </a:ln>
                          <a:solidFill>
                            <a:srgbClr val="66666A"/>
                          </a:solidFill>
                          <a:effectLst/>
                          <a:uLnTx/>
                          <a:uFillTx/>
                          <a:latin typeface="Tenorite"/>
                          <a:ea typeface="+mn-ea"/>
                          <a:cs typeface="Arial"/>
                        </a:rPr>
                        <a:t>. </a:t>
                      </a:r>
                    </a:p>
                  </a:txBody>
                  <a:tcPr marL="74594" marR="74594" marT="37297" marB="372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21807033"/>
                  </a:ext>
                </a:extLst>
              </a:tr>
              <a:tr h="700007">
                <a:tc>
                  <a:txBody>
                    <a:bodyPr/>
                    <a:lstStyle/>
                    <a:p>
                      <a:pPr marL="0" algn="ctr" defTabSz="914400" rtl="0" eaLnBrk="1" fontAlgn="base" latinLnBrk="0" hangingPunct="1"/>
                      <a:r>
                        <a:rPr lang="en-GB" sz="1200" b="1" kern="1200">
                          <a:solidFill>
                            <a:schemeClr val="lt1"/>
                          </a:solidFill>
                          <a:effectLst/>
                          <a:latin typeface="Tenorite"/>
                          <a:ea typeface="+mn-ea"/>
                          <a:cs typeface="Arial"/>
                        </a:rPr>
                        <a:t>Embedded generation</a:t>
                      </a:r>
                    </a:p>
                  </a:txBody>
                  <a:tcPr marL="74594" marR="74594" marT="37297" marB="372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r>
                        <a:rPr lang="en-GB" sz="1200" kern="1200">
                          <a:solidFill>
                            <a:srgbClr val="66666A"/>
                          </a:solidFill>
                          <a:effectLst/>
                          <a:latin typeface="Tenorite"/>
                          <a:ea typeface="+mn-ea"/>
                          <a:cs typeface="Arial"/>
                        </a:rPr>
                        <a:t>Generation (including that fired by gas) which is connected to electricity distribution systems.</a:t>
                      </a:r>
                    </a:p>
                  </a:txBody>
                  <a:tcPr marL="74594" marR="74594" marT="37297" marB="372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Tenorite"/>
                          <a:ea typeface="+mn-ea"/>
                          <a:cs typeface="Arial"/>
                        </a:rPr>
                        <a:t>ESEC</a:t>
                      </a:r>
                    </a:p>
                    <a:p>
                      <a:pPr marL="0" algn="ctr" defTabSz="914400" rtl="0" eaLnBrk="1" latinLnBrk="0" hangingPunct="1"/>
                      <a:endParaRPr lang="en-GB" sz="1200" b="1" kern="1200">
                        <a:solidFill>
                          <a:schemeClr val="lt1"/>
                        </a:solidFill>
                        <a:effectLst/>
                        <a:latin typeface="Tenorite" panose="00000500000000000000" pitchFamily="2" charset="0"/>
                        <a:ea typeface="+mn-ea"/>
                        <a:cs typeface="Arial" panose="020B0604020202020204" pitchFamily="34" charset="0"/>
                      </a:endParaRPr>
                    </a:p>
                  </a:txBody>
                  <a:tcPr marL="74594" marR="74594" marT="37297" marB="372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66666A"/>
                          </a:solidFill>
                          <a:effectLst/>
                          <a:uLnTx/>
                          <a:uFillTx/>
                          <a:latin typeface="Tenorite"/>
                          <a:ea typeface="+mn-ea"/>
                          <a:cs typeface="Arial"/>
                        </a:rPr>
                        <a:t>The Electricity Emergency Supply Code (ESEC) describes steps which the UK Government could take to deal with an electricity supply emergency (</a:t>
                      </a:r>
                      <a:r>
                        <a:rPr kumimoji="0" lang="en-GB" sz="1200" b="0" i="0" u="none" strike="noStrike" kern="1200" cap="none" spc="0" normalizeH="0" baseline="0" noProof="0" dirty="0">
                          <a:ln>
                            <a:noFill/>
                          </a:ln>
                          <a:solidFill>
                            <a:schemeClr val="tx1"/>
                          </a:solidFill>
                          <a:effectLst/>
                          <a:uLnTx/>
                          <a:uFillTx/>
                          <a:latin typeface="Tenorite"/>
                          <a:ea typeface="+mn-ea"/>
                          <a:cs typeface="Arial"/>
                          <a:hlinkClick r:id="rId4">
                            <a:extLst>
                              <a:ext uri="{A12FA001-AC4F-418D-AE19-62706E023703}">
                                <ahyp:hlinkClr xmlns:ahyp="http://schemas.microsoft.com/office/drawing/2018/hyperlinkcolor" val="tx"/>
                              </a:ext>
                            </a:extLst>
                          </a:hlinkClick>
                        </a:rPr>
                        <a:t>see .Gov.UK website</a:t>
                      </a:r>
                      <a:r>
                        <a:rPr lang="en-GB" sz="1050" b="0" i="0" u="none" strike="noStrike" kern="1200" cap="none" spc="0" normalizeH="0" baseline="0" noProof="0" dirty="0">
                          <a:ln>
                            <a:noFill/>
                          </a:ln>
                          <a:solidFill>
                            <a:srgbClr val="66666A"/>
                          </a:solidFill>
                          <a:effectLst/>
                          <a:uLnTx/>
                          <a:uFillTx/>
                          <a:latin typeface="Tenorite"/>
                          <a:ea typeface="+mn-ea"/>
                          <a:cs typeface="Arial"/>
                        </a:rPr>
                        <a:t>).</a:t>
                      </a:r>
                      <a:endParaRPr kumimoji="0" lang="en-GB" sz="1050" b="0" i="0" u="none" strike="noStrike" kern="1200" cap="none" spc="0" normalizeH="0" baseline="0" noProof="0" dirty="0">
                        <a:ln>
                          <a:noFill/>
                        </a:ln>
                        <a:solidFill>
                          <a:srgbClr val="66666A"/>
                        </a:solidFill>
                        <a:effectLst/>
                        <a:uLnTx/>
                        <a:uFillTx/>
                        <a:latin typeface="Tenorite"/>
                        <a:ea typeface="+mn-ea"/>
                        <a:cs typeface="Arial"/>
                      </a:endParaRPr>
                    </a:p>
                  </a:txBody>
                  <a:tcPr marL="74594" marR="74594" marT="37297" marB="372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17165419"/>
                  </a:ext>
                </a:extLst>
              </a:tr>
            </a:tbl>
          </a:graphicData>
        </a:graphic>
      </p:graphicFrame>
      <p:sp>
        <p:nvSpPr>
          <p:cNvPr id="10" name="Slide Number Placeholder 3">
            <a:extLst>
              <a:ext uri="{FF2B5EF4-FFF2-40B4-BE49-F238E27FC236}">
                <a16:creationId xmlns:a16="http://schemas.microsoft.com/office/drawing/2014/main" id="{6503C622-AF54-58DC-3982-54A8C71CDACE}"/>
              </a:ext>
            </a:extLst>
          </p:cNvPr>
          <p:cNvSpPr>
            <a:spLocks noGrp="1"/>
          </p:cNvSpPr>
          <p:nvPr>
            <p:ph type="sldNum" sz="quarter" idx="12"/>
          </p:nvPr>
        </p:nvSpPr>
        <p:spPr>
          <a:xfrm>
            <a:off x="11764510" y="6564592"/>
            <a:ext cx="468000" cy="213995"/>
          </a:xfrm>
        </p:spPr>
        <p:txBody>
          <a:bodyPr/>
          <a:lstStyle/>
          <a:p>
            <a:r>
              <a:rPr lang="en-GB">
                <a:solidFill>
                  <a:schemeClr val="tx2"/>
                </a:solidFill>
                <a:latin typeface="Tenorite" panose="00000500000000000000" pitchFamily="2" charset="0"/>
                <a:cs typeface="Arial" panose="020B0604020202020204" pitchFamily="34" charset="0"/>
              </a:rPr>
              <a:t>P.</a:t>
            </a:r>
            <a:fld id="{2167D5C0-EA37-43FD-A9A7-0CAAFD84DAC3}" type="slidenum">
              <a:rPr lang="en-GB" smtClean="0">
                <a:solidFill>
                  <a:schemeClr val="tx2"/>
                </a:solidFill>
                <a:latin typeface="Tenorite" panose="00000500000000000000" pitchFamily="2" charset="0"/>
                <a:cs typeface="Arial" panose="020B0604020202020204" pitchFamily="34" charset="0"/>
              </a:rPr>
              <a:pPr/>
              <a:t>28</a:t>
            </a:fld>
            <a:endParaRPr lang="en-GB">
              <a:solidFill>
                <a:schemeClr val="tx2"/>
              </a:solidFill>
              <a:latin typeface="Tenorite" panose="00000500000000000000" pitchFamily="2" charset="0"/>
              <a:cs typeface="Arial" panose="020B0604020202020204" pitchFamily="34" charset="0"/>
            </a:endParaRPr>
          </a:p>
        </p:txBody>
      </p:sp>
      <p:sp>
        <p:nvSpPr>
          <p:cNvPr id="5" name="Rectangle 4">
            <a:extLst>
              <a:ext uri="{FF2B5EF4-FFF2-40B4-BE49-F238E27FC236}">
                <a16:creationId xmlns:a16="http://schemas.microsoft.com/office/drawing/2014/main" id="{F3C0F2ED-E880-AB4A-B82E-F06DE2CD3A68}"/>
              </a:ext>
            </a:extLst>
          </p:cNvPr>
          <p:cNvSpPr/>
          <p:nvPr/>
        </p:nvSpPr>
        <p:spPr>
          <a:xfrm>
            <a:off x="1676399" y="1755117"/>
            <a:ext cx="5640709" cy="307777"/>
          </a:xfrm>
          <a:prstGeom prst="rect">
            <a:avLst/>
          </a:prstGeom>
        </p:spPr>
        <p:txBody>
          <a:bodyPr wrap="square">
            <a:spAutoFit/>
          </a:bodyPr>
          <a:lstStyle/>
          <a:p>
            <a:pPr>
              <a:spcBef>
                <a:spcPts val="600"/>
              </a:spcBef>
              <a:spcAft>
                <a:spcPts val="600"/>
              </a:spcAft>
            </a:pPr>
            <a:r>
              <a:rPr lang="en-GB" sz="1400" b="1">
                <a:solidFill>
                  <a:schemeClr val="tx1">
                    <a:lumMod val="65000"/>
                    <a:lumOff val="35000"/>
                  </a:schemeClr>
                </a:solidFill>
                <a:latin typeface="Tenorite" panose="00000500000000000000" pitchFamily="2" charset="0"/>
              </a:rPr>
              <a:t>Definitions</a:t>
            </a:r>
            <a:endParaRPr lang="en-GB" sz="1400">
              <a:solidFill>
                <a:schemeClr val="tx1">
                  <a:lumMod val="65000"/>
                  <a:lumOff val="35000"/>
                </a:schemeClr>
              </a:solidFill>
              <a:latin typeface="Tenorite" panose="00000500000000000000" pitchFamily="2" charset="0"/>
              <a:cs typeface="Arial" panose="020B0604020202020204" pitchFamily="34" charset="0"/>
            </a:endParaRPr>
          </a:p>
        </p:txBody>
      </p:sp>
      <p:sp>
        <p:nvSpPr>
          <p:cNvPr id="6" name="Rectangle 5">
            <a:extLst>
              <a:ext uri="{FF2B5EF4-FFF2-40B4-BE49-F238E27FC236}">
                <a16:creationId xmlns:a16="http://schemas.microsoft.com/office/drawing/2014/main" id="{99E3A3AA-8A09-ABEA-DD97-2659CF401C08}"/>
              </a:ext>
            </a:extLst>
          </p:cNvPr>
          <p:cNvSpPr/>
          <p:nvPr/>
        </p:nvSpPr>
        <p:spPr>
          <a:xfrm>
            <a:off x="0" y="0"/>
            <a:ext cx="1422400" cy="6858000"/>
          </a:xfrm>
          <a:prstGeom prst="rect">
            <a:avLst/>
          </a:prstGeom>
          <a:solidFill>
            <a:srgbClr val="5555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enorite" panose="00000500000000000000" pitchFamily="2" charset="0"/>
            </a:endParaRPr>
          </a:p>
        </p:txBody>
      </p:sp>
      <p:sp>
        <p:nvSpPr>
          <p:cNvPr id="7" name="TextBox 6">
            <a:hlinkClick r:id="rId5" action="ppaction://hlinksldjump"/>
            <a:extLst>
              <a:ext uri="{FF2B5EF4-FFF2-40B4-BE49-F238E27FC236}">
                <a16:creationId xmlns:a16="http://schemas.microsoft.com/office/drawing/2014/main" id="{0AA65A6A-6006-F0B7-59DF-352FF8945EC6}"/>
              </a:ext>
            </a:extLst>
          </p:cNvPr>
          <p:cNvSpPr txBox="1"/>
          <p:nvPr/>
        </p:nvSpPr>
        <p:spPr>
          <a:xfrm>
            <a:off x="25400" y="899467"/>
            <a:ext cx="1130300" cy="461665"/>
          </a:xfrm>
          <a:prstGeom prst="rect">
            <a:avLst/>
          </a:prstGeom>
          <a:noFill/>
        </p:spPr>
        <p:txBody>
          <a:bodyPr wrap="square" rtlCol="0">
            <a:spAutoFit/>
          </a:bodyPr>
          <a:lstStyle>
            <a:defPPr>
              <a:defRPr lang="en-US"/>
            </a:defPPr>
            <a:lvl1pPr>
              <a:defRPr sz="1200">
                <a:solidFill>
                  <a:schemeClr val="bg1"/>
                </a:solidFill>
                <a:latin typeface="Tenorite" panose="00000500000000000000" pitchFamily="2" charset="0"/>
                <a:cs typeface="Arial" panose="020B0604020202020204" pitchFamily="34" charset="0"/>
              </a:defRPr>
            </a:lvl1pPr>
          </a:lstStyle>
          <a:p>
            <a:r>
              <a:rPr lang="en-GB"/>
              <a:t>Exercise Scope &gt;</a:t>
            </a:r>
          </a:p>
        </p:txBody>
      </p:sp>
      <p:sp>
        <p:nvSpPr>
          <p:cNvPr id="8" name="TextBox 7">
            <a:hlinkClick r:id="rId6" action="ppaction://hlinksldjump"/>
            <a:extLst>
              <a:ext uri="{FF2B5EF4-FFF2-40B4-BE49-F238E27FC236}">
                <a16:creationId xmlns:a16="http://schemas.microsoft.com/office/drawing/2014/main" id="{A963BC1D-582D-B543-8E86-EC66C65503FC}"/>
              </a:ext>
            </a:extLst>
          </p:cNvPr>
          <p:cNvSpPr txBox="1"/>
          <p:nvPr/>
        </p:nvSpPr>
        <p:spPr>
          <a:xfrm>
            <a:off x="38100" y="1411931"/>
            <a:ext cx="1193800" cy="461665"/>
          </a:xfrm>
          <a:prstGeom prst="rect">
            <a:avLst/>
          </a:prstGeom>
          <a:noFill/>
        </p:spPr>
        <p:txBody>
          <a:bodyPr wrap="square" rtlCol="0">
            <a:spAutoFit/>
          </a:bodyPr>
          <a:lstStyle/>
          <a:p>
            <a:r>
              <a:rPr lang="en-GB" sz="1200">
                <a:solidFill>
                  <a:schemeClr val="bg1"/>
                </a:solidFill>
                <a:latin typeface="Tenorite" panose="00000500000000000000" pitchFamily="2" charset="0"/>
                <a:cs typeface="Arial" panose="020B0604020202020204" pitchFamily="34" charset="0"/>
              </a:rPr>
              <a:t>Executive Summary &gt;</a:t>
            </a:r>
          </a:p>
        </p:txBody>
      </p:sp>
      <p:sp>
        <p:nvSpPr>
          <p:cNvPr id="9" name="TextBox 8">
            <a:extLst>
              <a:ext uri="{FF2B5EF4-FFF2-40B4-BE49-F238E27FC236}">
                <a16:creationId xmlns:a16="http://schemas.microsoft.com/office/drawing/2014/main" id="{106443D0-4D29-AAB8-7F13-6BB14AC8DD5E}"/>
              </a:ext>
            </a:extLst>
          </p:cNvPr>
          <p:cNvSpPr txBox="1"/>
          <p:nvPr/>
        </p:nvSpPr>
        <p:spPr>
          <a:xfrm>
            <a:off x="38100" y="1924395"/>
            <a:ext cx="1193800" cy="276999"/>
          </a:xfrm>
          <a:prstGeom prst="rect">
            <a:avLst/>
          </a:prstGeom>
          <a:noFill/>
        </p:spPr>
        <p:txBody>
          <a:bodyPr wrap="square" rtlCol="0">
            <a:spAutoFit/>
          </a:bodyPr>
          <a:lstStyle/>
          <a:p>
            <a:r>
              <a:rPr lang="en-GB" sz="1200">
                <a:solidFill>
                  <a:schemeClr val="bg1"/>
                </a:solidFill>
                <a:latin typeface="Tenorite" panose="00000500000000000000" pitchFamily="2" charset="0"/>
                <a:cs typeface="Arial" panose="020B0604020202020204" pitchFamily="34" charset="0"/>
              </a:rPr>
              <a:t>Key Areas:</a:t>
            </a:r>
          </a:p>
        </p:txBody>
      </p:sp>
      <p:sp>
        <p:nvSpPr>
          <p:cNvPr id="15" name="TextBox 14">
            <a:hlinkClick r:id="rId7" action="ppaction://hlinksldjump"/>
            <a:extLst>
              <a:ext uri="{FF2B5EF4-FFF2-40B4-BE49-F238E27FC236}">
                <a16:creationId xmlns:a16="http://schemas.microsoft.com/office/drawing/2014/main" id="{14D17B8B-AD79-A9BE-90B7-4C7A28162E05}"/>
              </a:ext>
            </a:extLst>
          </p:cNvPr>
          <p:cNvSpPr txBox="1"/>
          <p:nvPr/>
        </p:nvSpPr>
        <p:spPr>
          <a:xfrm>
            <a:off x="127000" y="2502612"/>
            <a:ext cx="1295400" cy="430887"/>
          </a:xfrm>
          <a:prstGeom prst="rect">
            <a:avLst/>
          </a:prstGeom>
          <a:noFill/>
        </p:spPr>
        <p:txBody>
          <a:bodyPr wrap="square" rtlCol="0">
            <a:spAutoFit/>
          </a:bodyPr>
          <a:lstStyle/>
          <a:p>
            <a:r>
              <a:rPr lang="en-GB" sz="1100">
                <a:solidFill>
                  <a:schemeClr val="bg1"/>
                </a:solidFill>
                <a:latin typeface="Tenorite" panose="00000500000000000000" pitchFamily="2" charset="0"/>
                <a:cs typeface="Arial" panose="020B0604020202020204" pitchFamily="34" charset="0"/>
              </a:rPr>
              <a:t>Gas Transporter Interactions </a:t>
            </a:r>
          </a:p>
        </p:txBody>
      </p:sp>
      <p:sp>
        <p:nvSpPr>
          <p:cNvPr id="16" name="TextBox 15">
            <a:hlinkClick r:id="rId8" action="ppaction://hlinksldjump"/>
            <a:extLst>
              <a:ext uri="{FF2B5EF4-FFF2-40B4-BE49-F238E27FC236}">
                <a16:creationId xmlns:a16="http://schemas.microsoft.com/office/drawing/2014/main" id="{8879149B-A9D7-8DB7-A472-60602EB22A97}"/>
              </a:ext>
            </a:extLst>
          </p:cNvPr>
          <p:cNvSpPr txBox="1"/>
          <p:nvPr/>
        </p:nvSpPr>
        <p:spPr>
          <a:xfrm>
            <a:off x="127000" y="3260970"/>
            <a:ext cx="1295400" cy="600164"/>
          </a:xfrm>
          <a:prstGeom prst="rect">
            <a:avLst/>
          </a:prstGeom>
          <a:noFill/>
        </p:spPr>
        <p:txBody>
          <a:bodyPr wrap="square" rtlCol="0">
            <a:spAutoFit/>
          </a:bodyPr>
          <a:lstStyle>
            <a:defPPr>
              <a:defRPr lang="en-US"/>
            </a:defPPr>
            <a:lvl1pPr>
              <a:defRPr sz="1100">
                <a:solidFill>
                  <a:schemeClr val="bg1"/>
                </a:solidFill>
                <a:latin typeface="Arial" panose="020B0604020202020204" pitchFamily="34" charset="0"/>
                <a:cs typeface="Arial" panose="020B0604020202020204" pitchFamily="34" charset="0"/>
              </a:defRPr>
            </a:lvl1pPr>
          </a:lstStyle>
          <a:p>
            <a:r>
              <a:rPr lang="en-GB">
                <a:latin typeface="Tenorite" panose="00000500000000000000" pitchFamily="2" charset="0"/>
              </a:rPr>
              <a:t>Gas and Electricity Interactions </a:t>
            </a:r>
          </a:p>
        </p:txBody>
      </p:sp>
      <p:sp>
        <p:nvSpPr>
          <p:cNvPr id="17" name="TextBox 16">
            <a:hlinkClick r:id="rId9" action="ppaction://hlinksldjump"/>
            <a:extLst>
              <a:ext uri="{FF2B5EF4-FFF2-40B4-BE49-F238E27FC236}">
                <a16:creationId xmlns:a16="http://schemas.microsoft.com/office/drawing/2014/main" id="{31144CBC-6986-D03F-E07F-4FEE008F7B0E}"/>
              </a:ext>
            </a:extLst>
          </p:cNvPr>
          <p:cNvSpPr txBox="1"/>
          <p:nvPr/>
        </p:nvSpPr>
        <p:spPr>
          <a:xfrm>
            <a:off x="127000" y="3845573"/>
            <a:ext cx="1235782" cy="430887"/>
          </a:xfrm>
          <a:prstGeom prst="rect">
            <a:avLst/>
          </a:prstGeom>
          <a:noFill/>
        </p:spPr>
        <p:txBody>
          <a:bodyPr wrap="square" rtlCol="0">
            <a:spAutoFit/>
          </a:bodyPr>
          <a:lstStyle/>
          <a:p>
            <a:r>
              <a:rPr lang="en-GB" sz="1100">
                <a:solidFill>
                  <a:schemeClr val="bg1"/>
                </a:solidFill>
                <a:latin typeface="Tenorite" panose="00000500000000000000" pitchFamily="2" charset="0"/>
                <a:cs typeface="Arial" panose="020B0604020202020204" pitchFamily="34" charset="0"/>
              </a:rPr>
              <a:t>Public Communications </a:t>
            </a:r>
          </a:p>
        </p:txBody>
      </p:sp>
      <p:sp>
        <p:nvSpPr>
          <p:cNvPr id="18" name="TextBox 17">
            <a:hlinkClick r:id="rId10" action="ppaction://hlinksldjump"/>
            <a:extLst>
              <a:ext uri="{FF2B5EF4-FFF2-40B4-BE49-F238E27FC236}">
                <a16:creationId xmlns:a16="http://schemas.microsoft.com/office/drawing/2014/main" id="{5A026131-F119-6258-B711-8F442A1EAD6C}"/>
              </a:ext>
            </a:extLst>
          </p:cNvPr>
          <p:cNvSpPr txBox="1"/>
          <p:nvPr/>
        </p:nvSpPr>
        <p:spPr>
          <a:xfrm>
            <a:off x="127000" y="2983091"/>
            <a:ext cx="1295400" cy="261610"/>
          </a:xfrm>
          <a:prstGeom prst="rect">
            <a:avLst/>
          </a:prstGeom>
          <a:noFill/>
        </p:spPr>
        <p:txBody>
          <a:bodyPr wrap="square" rtlCol="0">
            <a:spAutoFit/>
          </a:bodyPr>
          <a:lstStyle/>
          <a:p>
            <a:r>
              <a:rPr lang="en-GB" sz="1100">
                <a:solidFill>
                  <a:schemeClr val="bg1"/>
                </a:solidFill>
                <a:latin typeface="Tenorite" panose="00000500000000000000" pitchFamily="2" charset="0"/>
                <a:cs typeface="Arial" panose="020B0604020202020204" pitchFamily="34" charset="0"/>
              </a:rPr>
              <a:t>Load Shedding</a:t>
            </a:r>
          </a:p>
        </p:txBody>
      </p:sp>
      <p:sp>
        <p:nvSpPr>
          <p:cNvPr id="19" name="TextBox 18">
            <a:hlinkClick r:id="rId11" action="ppaction://hlinksldjump"/>
            <a:extLst>
              <a:ext uri="{FF2B5EF4-FFF2-40B4-BE49-F238E27FC236}">
                <a16:creationId xmlns:a16="http://schemas.microsoft.com/office/drawing/2014/main" id="{9BB8D4C7-19AE-4780-DC95-9E5E662075A6}"/>
              </a:ext>
            </a:extLst>
          </p:cNvPr>
          <p:cNvSpPr txBox="1"/>
          <p:nvPr/>
        </p:nvSpPr>
        <p:spPr>
          <a:xfrm>
            <a:off x="127000" y="4301340"/>
            <a:ext cx="1295400" cy="261610"/>
          </a:xfrm>
          <a:prstGeom prst="rect">
            <a:avLst/>
          </a:prstGeom>
          <a:noFill/>
        </p:spPr>
        <p:txBody>
          <a:bodyPr wrap="square" rtlCol="0">
            <a:spAutoFit/>
          </a:bodyPr>
          <a:lstStyle>
            <a:defPPr>
              <a:defRPr lang="en-US"/>
            </a:defPPr>
            <a:lvl1pPr>
              <a:defRPr sz="1100">
                <a:solidFill>
                  <a:schemeClr val="bg1"/>
                </a:solidFill>
                <a:latin typeface="Arial" panose="020B0604020202020204" pitchFamily="34" charset="0"/>
                <a:cs typeface="Arial" panose="020B0604020202020204" pitchFamily="34" charset="0"/>
              </a:defRPr>
            </a:lvl1pPr>
          </a:lstStyle>
          <a:p>
            <a:r>
              <a:rPr lang="en-GB">
                <a:latin typeface="Tenorite" panose="00000500000000000000" pitchFamily="2" charset="0"/>
              </a:rPr>
              <a:t>Managing Supply</a:t>
            </a:r>
          </a:p>
        </p:txBody>
      </p:sp>
      <p:cxnSp>
        <p:nvCxnSpPr>
          <p:cNvPr id="22" name="Straight Connector 21">
            <a:extLst>
              <a:ext uri="{FF2B5EF4-FFF2-40B4-BE49-F238E27FC236}">
                <a16:creationId xmlns:a16="http://schemas.microsoft.com/office/drawing/2014/main" id="{07021F19-C494-7EE4-1C83-408D27350FE6}"/>
              </a:ext>
            </a:extLst>
          </p:cNvPr>
          <p:cNvCxnSpPr>
            <a:cxnSpLocks/>
          </p:cNvCxnSpPr>
          <p:nvPr/>
        </p:nvCxnSpPr>
        <p:spPr>
          <a:xfrm>
            <a:off x="127000" y="1380182"/>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0ED5146-6B4F-B296-CCFA-6FBA1603E871}"/>
              </a:ext>
            </a:extLst>
          </p:cNvPr>
          <p:cNvCxnSpPr>
            <a:cxnSpLocks/>
          </p:cNvCxnSpPr>
          <p:nvPr/>
        </p:nvCxnSpPr>
        <p:spPr>
          <a:xfrm>
            <a:off x="126207" y="1899296"/>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TextBox 29">
            <a:hlinkClick r:id="rId12" action="ppaction://hlinksldjump"/>
            <a:extLst>
              <a:ext uri="{FF2B5EF4-FFF2-40B4-BE49-F238E27FC236}">
                <a16:creationId xmlns:a16="http://schemas.microsoft.com/office/drawing/2014/main" id="{932959C2-1638-7386-8C09-1A7EB140E394}"/>
              </a:ext>
            </a:extLst>
          </p:cNvPr>
          <p:cNvSpPr txBox="1"/>
          <p:nvPr/>
        </p:nvSpPr>
        <p:spPr>
          <a:xfrm>
            <a:off x="126202" y="2199735"/>
            <a:ext cx="1295400" cy="261610"/>
          </a:xfrm>
          <a:prstGeom prst="rect">
            <a:avLst/>
          </a:prstGeom>
          <a:noFill/>
        </p:spPr>
        <p:txBody>
          <a:bodyPr wrap="square" rtlCol="0">
            <a:spAutoFit/>
          </a:bodyPr>
          <a:lstStyle/>
          <a:p>
            <a:r>
              <a:rPr lang="en-GB" sz="1100">
                <a:solidFill>
                  <a:schemeClr val="bg1"/>
                </a:solidFill>
                <a:latin typeface="Tenorite" panose="00000500000000000000" pitchFamily="2" charset="0"/>
                <a:cs typeface="Arial" panose="020B0604020202020204" pitchFamily="34" charset="0"/>
              </a:rPr>
              <a:t>NGSE Strategy</a:t>
            </a:r>
          </a:p>
        </p:txBody>
      </p:sp>
      <p:sp>
        <p:nvSpPr>
          <p:cNvPr id="4" name="TextBox 3">
            <a:extLst>
              <a:ext uri="{FF2B5EF4-FFF2-40B4-BE49-F238E27FC236}">
                <a16:creationId xmlns:a16="http://schemas.microsoft.com/office/drawing/2014/main" id="{AEECBBC8-0B62-6F0A-A9F4-BC40BD0B953F}"/>
              </a:ext>
            </a:extLst>
          </p:cNvPr>
          <p:cNvSpPr txBox="1"/>
          <p:nvPr/>
        </p:nvSpPr>
        <p:spPr>
          <a:xfrm>
            <a:off x="-8743" y="68468"/>
            <a:ext cx="1468322" cy="830997"/>
          </a:xfrm>
          <a:prstGeom prst="rect">
            <a:avLst/>
          </a:prstGeom>
          <a:noFill/>
        </p:spPr>
        <p:txBody>
          <a:bodyPr wrap="square" rtlCol="0">
            <a:spAutoFit/>
          </a:bodyPr>
          <a:lstStyle/>
          <a:p>
            <a:r>
              <a:rPr lang="en-GB" sz="1200" b="1">
                <a:solidFill>
                  <a:schemeClr val="bg1"/>
                </a:solidFill>
                <a:latin typeface="Tenorite" panose="00000500000000000000" pitchFamily="2" charset="0"/>
                <a:cs typeface="Arial" panose="020B0604020202020204" pitchFamily="34" charset="0"/>
              </a:rPr>
              <a:t>NEC Industry Exercise Fahrenheit </a:t>
            </a:r>
            <a:r>
              <a:rPr lang="en-GB" sz="1200" b="1">
                <a:solidFill>
                  <a:schemeClr val="bg1">
                    <a:lumMod val="75000"/>
                  </a:schemeClr>
                </a:solidFill>
                <a:latin typeface="Tenorite" panose="00000500000000000000" pitchFamily="2" charset="0"/>
                <a:cs typeface="Arial" panose="020B0604020202020204" pitchFamily="34" charset="0"/>
              </a:rPr>
              <a:t>2024 Post Exercise Report  </a:t>
            </a:r>
          </a:p>
        </p:txBody>
      </p:sp>
      <p:sp>
        <p:nvSpPr>
          <p:cNvPr id="11" name="TextBox 10">
            <a:hlinkClick r:id="rId13" action="ppaction://hlinksldjump"/>
            <a:extLst>
              <a:ext uri="{FF2B5EF4-FFF2-40B4-BE49-F238E27FC236}">
                <a16:creationId xmlns:a16="http://schemas.microsoft.com/office/drawing/2014/main" id="{5CDA942A-3033-4BD3-2AB6-5BBF765B7748}"/>
              </a:ext>
            </a:extLst>
          </p:cNvPr>
          <p:cNvSpPr txBox="1"/>
          <p:nvPr/>
        </p:nvSpPr>
        <p:spPr>
          <a:xfrm>
            <a:off x="38100" y="4639813"/>
            <a:ext cx="1193800" cy="461665"/>
          </a:xfrm>
          <a:prstGeom prst="rect">
            <a:avLst/>
          </a:prstGeom>
          <a:noFill/>
        </p:spPr>
        <p:txBody>
          <a:bodyPr wrap="square" rtlCol="0">
            <a:spAutoFit/>
          </a:bodyPr>
          <a:lstStyle>
            <a:defPPr>
              <a:defRPr lang="en-US"/>
            </a:defPPr>
            <a:lvl1pPr>
              <a:defRPr sz="1200">
                <a:solidFill>
                  <a:schemeClr val="bg1"/>
                </a:solidFill>
                <a:latin typeface="Tenorite" panose="00000500000000000000" pitchFamily="2" charset="0"/>
                <a:cs typeface="Arial" panose="020B0604020202020204" pitchFamily="34" charset="0"/>
              </a:defRPr>
            </a:lvl1pPr>
          </a:lstStyle>
          <a:p>
            <a:r>
              <a:rPr lang="en-GB"/>
              <a:t>Learning Points&gt;</a:t>
            </a:r>
          </a:p>
        </p:txBody>
      </p:sp>
      <p:sp>
        <p:nvSpPr>
          <p:cNvPr id="12" name="TextBox 11">
            <a:hlinkClick r:id="rId14" action="ppaction://hlinksldjump"/>
            <a:extLst>
              <a:ext uri="{FF2B5EF4-FFF2-40B4-BE49-F238E27FC236}">
                <a16:creationId xmlns:a16="http://schemas.microsoft.com/office/drawing/2014/main" id="{67C06BEC-9DAA-069F-31A9-3EFFDA40DAC5}"/>
              </a:ext>
            </a:extLst>
          </p:cNvPr>
          <p:cNvSpPr txBox="1"/>
          <p:nvPr/>
        </p:nvSpPr>
        <p:spPr>
          <a:xfrm>
            <a:off x="38100" y="5606283"/>
            <a:ext cx="1193800" cy="276999"/>
          </a:xfrm>
          <a:prstGeom prst="rect">
            <a:avLst/>
          </a:prstGeom>
          <a:solidFill>
            <a:schemeClr val="accent6">
              <a:lumMod val="60000"/>
              <a:lumOff val="40000"/>
            </a:schemeClr>
          </a:solidFill>
        </p:spPr>
        <p:txBody>
          <a:bodyPr wrap="square" rtlCol="0">
            <a:spAutoFit/>
          </a:bodyPr>
          <a:lstStyle>
            <a:defPPr>
              <a:defRPr lang="en-US"/>
            </a:defPPr>
            <a:lvl1pPr>
              <a:defRPr sz="1200">
                <a:solidFill>
                  <a:schemeClr val="bg1"/>
                </a:solidFill>
                <a:latin typeface="Tenorite" panose="00000500000000000000" pitchFamily="2" charset="0"/>
                <a:cs typeface="Arial" panose="020B0604020202020204" pitchFamily="34" charset="0"/>
              </a:defRPr>
            </a:lvl1pPr>
          </a:lstStyle>
          <a:p>
            <a:r>
              <a:rPr lang="en-GB"/>
              <a:t>Appendices &gt;</a:t>
            </a:r>
          </a:p>
        </p:txBody>
      </p:sp>
      <p:cxnSp>
        <p:nvCxnSpPr>
          <p:cNvPr id="13" name="Straight Connector 12">
            <a:extLst>
              <a:ext uri="{FF2B5EF4-FFF2-40B4-BE49-F238E27FC236}">
                <a16:creationId xmlns:a16="http://schemas.microsoft.com/office/drawing/2014/main" id="{FDF19849-22F2-63D6-4ED0-DC1788F0747F}"/>
              </a:ext>
            </a:extLst>
          </p:cNvPr>
          <p:cNvCxnSpPr>
            <a:cxnSpLocks/>
          </p:cNvCxnSpPr>
          <p:nvPr/>
        </p:nvCxnSpPr>
        <p:spPr>
          <a:xfrm>
            <a:off x="126203" y="4621660"/>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9378B53-B900-E95D-CB10-C91F017C33EC}"/>
              </a:ext>
            </a:extLst>
          </p:cNvPr>
          <p:cNvCxnSpPr>
            <a:cxnSpLocks/>
          </p:cNvCxnSpPr>
          <p:nvPr/>
        </p:nvCxnSpPr>
        <p:spPr>
          <a:xfrm>
            <a:off x="111533" y="5595537"/>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5885645-91AC-D6C9-894F-5D4A9E3FD367}"/>
              </a:ext>
            </a:extLst>
          </p:cNvPr>
          <p:cNvCxnSpPr>
            <a:cxnSpLocks/>
          </p:cNvCxnSpPr>
          <p:nvPr/>
        </p:nvCxnSpPr>
        <p:spPr>
          <a:xfrm>
            <a:off x="126203" y="5886635"/>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9" name="TextBox 68">
            <a:hlinkClick r:id="rId15" action="ppaction://hlinksldjump"/>
            <a:extLst>
              <a:ext uri="{FF2B5EF4-FFF2-40B4-BE49-F238E27FC236}">
                <a16:creationId xmlns:a16="http://schemas.microsoft.com/office/drawing/2014/main" id="{D33E1833-90FA-4740-16E5-DD71E233788C}"/>
              </a:ext>
            </a:extLst>
          </p:cNvPr>
          <p:cNvSpPr txBox="1"/>
          <p:nvPr/>
        </p:nvSpPr>
        <p:spPr>
          <a:xfrm>
            <a:off x="38100" y="5127751"/>
            <a:ext cx="1375161" cy="461665"/>
          </a:xfrm>
          <a:prstGeom prst="rect">
            <a:avLst/>
          </a:prstGeom>
          <a:noFill/>
        </p:spPr>
        <p:txBody>
          <a:bodyPr wrap="square" rtlCol="0">
            <a:spAutoFit/>
          </a:bodyPr>
          <a:lstStyle>
            <a:defPPr>
              <a:defRPr lang="en-US"/>
            </a:defPPr>
            <a:lvl1pPr>
              <a:defRPr sz="1200">
                <a:solidFill>
                  <a:schemeClr val="bg1"/>
                </a:solidFill>
                <a:latin typeface="Tenorite" panose="00000500000000000000" pitchFamily="2" charset="0"/>
                <a:cs typeface="Arial" panose="020B0604020202020204" pitchFamily="34" charset="0"/>
              </a:defRPr>
            </a:lvl1pPr>
          </a:lstStyle>
          <a:p>
            <a:r>
              <a:rPr lang="en-GB"/>
              <a:t>Progress since 2023 Ex Everest &gt;  </a:t>
            </a:r>
          </a:p>
        </p:txBody>
      </p:sp>
      <p:cxnSp>
        <p:nvCxnSpPr>
          <p:cNvPr id="70" name="Straight Connector 69">
            <a:extLst>
              <a:ext uri="{FF2B5EF4-FFF2-40B4-BE49-F238E27FC236}">
                <a16:creationId xmlns:a16="http://schemas.microsoft.com/office/drawing/2014/main" id="{60D7C627-EECE-3580-A462-A922C65A7145}"/>
              </a:ext>
            </a:extLst>
          </p:cNvPr>
          <p:cNvCxnSpPr>
            <a:cxnSpLocks/>
          </p:cNvCxnSpPr>
          <p:nvPr/>
        </p:nvCxnSpPr>
        <p:spPr>
          <a:xfrm>
            <a:off x="107995" y="5111816"/>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7A49ADAF-1C64-C4F7-1212-D96F597FE741}"/>
              </a:ext>
            </a:extLst>
          </p:cNvPr>
          <p:cNvCxnSpPr>
            <a:cxnSpLocks/>
          </p:cNvCxnSpPr>
          <p:nvPr/>
        </p:nvCxnSpPr>
        <p:spPr>
          <a:xfrm>
            <a:off x="126203" y="5886635"/>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72" name="Graphic 71" descr="Books with solid fill">
            <a:hlinkClick r:id="rId16" action="ppaction://hlinksldjump"/>
            <a:extLst>
              <a:ext uri="{FF2B5EF4-FFF2-40B4-BE49-F238E27FC236}">
                <a16:creationId xmlns:a16="http://schemas.microsoft.com/office/drawing/2014/main" id="{457A83B5-41CF-B9CD-1DD7-0FA02D43997B}"/>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04085" y="6483657"/>
            <a:ext cx="288000" cy="288000"/>
          </a:xfrm>
          <a:prstGeom prst="rect">
            <a:avLst/>
          </a:prstGeom>
        </p:spPr>
      </p:pic>
      <p:pic>
        <p:nvPicPr>
          <p:cNvPr id="73" name="Graphic 72" descr="Circle with left arrow outline">
            <a:hlinkClick r:id="" action="ppaction://hlinkshowjump?jump=nextslide"/>
            <a:extLst>
              <a:ext uri="{FF2B5EF4-FFF2-40B4-BE49-F238E27FC236}">
                <a16:creationId xmlns:a16="http://schemas.microsoft.com/office/drawing/2014/main" id="{D650E925-AA85-F9FF-2038-F8DAA1B3C0E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079555" y="6477050"/>
            <a:ext cx="288000" cy="288000"/>
          </a:xfrm>
          <a:prstGeom prst="rect">
            <a:avLst/>
          </a:prstGeom>
        </p:spPr>
      </p:pic>
      <p:pic>
        <p:nvPicPr>
          <p:cNvPr id="74" name="Graphic 73" descr="Home with solid fill">
            <a:hlinkClick r:id="rId21" action="ppaction://hlinksldjump"/>
            <a:extLst>
              <a:ext uri="{FF2B5EF4-FFF2-40B4-BE49-F238E27FC236}">
                <a16:creationId xmlns:a16="http://schemas.microsoft.com/office/drawing/2014/main" id="{CA820744-52B2-E629-D752-D84B49A05ED1}"/>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69310" y="6483657"/>
            <a:ext cx="288000" cy="288000"/>
          </a:xfrm>
          <a:prstGeom prst="rect">
            <a:avLst/>
          </a:prstGeom>
        </p:spPr>
      </p:pic>
      <p:pic>
        <p:nvPicPr>
          <p:cNvPr id="75" name="Graphic 74" descr="Circle with left arrow outline">
            <a:hlinkClick r:id="" action="ppaction://hlinkshowjump?jump=previousslide"/>
            <a:extLst>
              <a:ext uri="{FF2B5EF4-FFF2-40B4-BE49-F238E27FC236}">
                <a16:creationId xmlns:a16="http://schemas.microsoft.com/office/drawing/2014/main" id="{0EB65988-3FDA-0B17-B4D1-FF02ED82B5C1}"/>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rot="10800000">
            <a:off x="741098" y="6477151"/>
            <a:ext cx="288000" cy="288000"/>
          </a:xfrm>
          <a:prstGeom prst="rect">
            <a:avLst/>
          </a:prstGeom>
        </p:spPr>
      </p:pic>
    </p:spTree>
    <p:extLst>
      <p:ext uri="{BB962C8B-B14F-4D97-AF65-F5344CB8AC3E}">
        <p14:creationId xmlns:p14="http://schemas.microsoft.com/office/powerpoint/2010/main" val="2374322870"/>
      </p:ext>
    </p:extLst>
  </p:cSld>
  <p:clrMapOvr>
    <a:masterClrMapping/>
  </p:clrMapOvr>
  <p:extLst>
    <p:ext uri="{6950BFC3-D8DA-4A85-94F7-54DA5524770B}">
      <p188:commentRel xmlns:p188="http://schemas.microsoft.com/office/powerpoint/2018/8/main" r:id="rId3"/>
    </p:ext>
  </p:extLs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D6E1D-28A8-4015-8CBB-1A73349B26B9}"/>
              </a:ext>
            </a:extLst>
          </p:cNvPr>
          <p:cNvSpPr>
            <a:spLocks noGrp="1"/>
          </p:cNvSpPr>
          <p:nvPr>
            <p:ph type="title" idx="4294967295"/>
          </p:nvPr>
        </p:nvSpPr>
        <p:spPr>
          <a:xfrm>
            <a:off x="1676400" y="-75765"/>
            <a:ext cx="8394700" cy="1325563"/>
          </a:xfrm>
        </p:spPr>
        <p:txBody>
          <a:bodyPr>
            <a:normAutofit/>
          </a:bodyPr>
          <a:lstStyle/>
          <a:p>
            <a:r>
              <a:rPr lang="en-GB" sz="3200" b="1">
                <a:solidFill>
                  <a:schemeClr val="tx1">
                    <a:lumMod val="65000"/>
                    <a:lumOff val="35000"/>
                  </a:schemeClr>
                </a:solidFill>
                <a:latin typeface="Tenorite" panose="00000500000000000000" pitchFamily="2" charset="0"/>
                <a:cs typeface="Arial" panose="020B0604020202020204" pitchFamily="34" charset="0"/>
              </a:rPr>
              <a:t>Appendix 5 – Industry Working Groups</a:t>
            </a:r>
          </a:p>
        </p:txBody>
      </p:sp>
      <p:sp>
        <p:nvSpPr>
          <p:cNvPr id="34" name="Rectangle 33">
            <a:extLst>
              <a:ext uri="{FF2B5EF4-FFF2-40B4-BE49-F238E27FC236}">
                <a16:creationId xmlns:a16="http://schemas.microsoft.com/office/drawing/2014/main" id="{755B44B7-0F63-41A8-8A16-881C1045A3F4}"/>
              </a:ext>
            </a:extLst>
          </p:cNvPr>
          <p:cNvSpPr/>
          <p:nvPr/>
        </p:nvSpPr>
        <p:spPr>
          <a:xfrm>
            <a:off x="1650672" y="3073031"/>
            <a:ext cx="1390416" cy="1243419"/>
          </a:xfrm>
          <a:prstGeom prst="rect">
            <a:avLst/>
          </a:prstGeom>
          <a:solidFill>
            <a:srgbClr val="AF96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a:latin typeface="Tenorite" panose="00000500000000000000" pitchFamily="2" charset="0"/>
                <a:cs typeface="Arial" panose="020B0604020202020204" pitchFamily="34" charset="0"/>
              </a:rPr>
              <a:t>NEC Safety Case Forum</a:t>
            </a:r>
          </a:p>
        </p:txBody>
      </p:sp>
      <p:sp>
        <p:nvSpPr>
          <p:cNvPr id="35" name="Rectangle 34">
            <a:extLst>
              <a:ext uri="{FF2B5EF4-FFF2-40B4-BE49-F238E27FC236}">
                <a16:creationId xmlns:a16="http://schemas.microsoft.com/office/drawing/2014/main" id="{AA482055-29E7-44E3-85C9-E75946C4819B}"/>
              </a:ext>
            </a:extLst>
          </p:cNvPr>
          <p:cNvSpPr/>
          <p:nvPr/>
        </p:nvSpPr>
        <p:spPr>
          <a:xfrm>
            <a:off x="3073072" y="3072059"/>
            <a:ext cx="2817868" cy="1243419"/>
          </a:xfrm>
          <a:prstGeom prst="rect">
            <a:avLst/>
          </a:prstGeom>
          <a:solidFill>
            <a:srgbClr val="AF96DC"/>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just"/>
            <a:r>
              <a:rPr lang="en-GB" sz="1100">
                <a:latin typeface="Tenorite" panose="00000500000000000000" pitchFamily="2" charset="0"/>
                <a:cs typeface="Arial" panose="020B0604020202020204" pitchFamily="34" charset="0"/>
              </a:rPr>
              <a:t>Bi-annual meetings are held with this Duty Holder group to ensure that developments to the NEC’s Safety Case and responses to an emergency are agreed and implemented across the Gas Transporters. </a:t>
            </a:r>
            <a:endParaRPr lang="en-US"/>
          </a:p>
        </p:txBody>
      </p:sp>
      <p:sp>
        <p:nvSpPr>
          <p:cNvPr id="36" name="Rectangle 35">
            <a:extLst>
              <a:ext uri="{FF2B5EF4-FFF2-40B4-BE49-F238E27FC236}">
                <a16:creationId xmlns:a16="http://schemas.microsoft.com/office/drawing/2014/main" id="{F1131349-3BBA-4618-9E3E-3D67515211C1}"/>
              </a:ext>
            </a:extLst>
          </p:cNvPr>
          <p:cNvSpPr/>
          <p:nvPr/>
        </p:nvSpPr>
        <p:spPr>
          <a:xfrm>
            <a:off x="1650672" y="4475476"/>
            <a:ext cx="1390416" cy="1572717"/>
          </a:xfrm>
          <a:prstGeom prst="rect">
            <a:avLst/>
          </a:prstGeom>
          <a:solidFill>
            <a:srgbClr val="0085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solidFill>
                  <a:prstClr val="white"/>
                </a:solidFill>
                <a:latin typeface="Tenorite" panose="00000500000000000000" pitchFamily="2" charset="0"/>
                <a:cs typeface="Arial" panose="020B0604020202020204" pitchFamily="34" charset="0"/>
              </a:rPr>
              <a:t>E3 Alignment Group</a:t>
            </a:r>
          </a:p>
          <a:p>
            <a:pPr algn="ctr"/>
            <a:r>
              <a:rPr lang="en-GB" sz="1400" b="1">
                <a:solidFill>
                  <a:prstClr val="white"/>
                </a:solidFill>
                <a:latin typeface="Tenorite" panose="00000500000000000000" pitchFamily="2" charset="0"/>
                <a:cs typeface="Arial" panose="020B0604020202020204" pitchFamily="34" charset="0"/>
              </a:rPr>
              <a:t>(E3AG)</a:t>
            </a:r>
          </a:p>
        </p:txBody>
      </p:sp>
      <p:sp>
        <p:nvSpPr>
          <p:cNvPr id="37" name="Rectangle 36">
            <a:extLst>
              <a:ext uri="{FF2B5EF4-FFF2-40B4-BE49-F238E27FC236}">
                <a16:creationId xmlns:a16="http://schemas.microsoft.com/office/drawing/2014/main" id="{9E8B4482-BF47-4430-8E15-F71CC6B93690}"/>
              </a:ext>
            </a:extLst>
          </p:cNvPr>
          <p:cNvSpPr/>
          <p:nvPr/>
        </p:nvSpPr>
        <p:spPr>
          <a:xfrm>
            <a:off x="3073072" y="4473710"/>
            <a:ext cx="2817860" cy="157448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just"/>
            <a:r>
              <a:rPr lang="en-GB" sz="1100">
                <a:latin typeface="Tenorite" panose="00000500000000000000" pitchFamily="2" charset="0"/>
                <a:cs typeface="Arial" panose="020B0604020202020204" pitchFamily="34" charset="0"/>
              </a:rPr>
              <a:t>A subgroup of the NEC Safety Case Forum, focused on the alignment of NGSE Management &amp; operational processes between Gas Transporters. The group  focuses primarily on the issues of communications, procedures, data transfer and the responsibilities of the respective Gas Transporters. </a:t>
            </a:r>
            <a:endParaRPr lang="en-US"/>
          </a:p>
        </p:txBody>
      </p:sp>
      <p:sp>
        <p:nvSpPr>
          <p:cNvPr id="40" name="Rectangle 39">
            <a:extLst>
              <a:ext uri="{FF2B5EF4-FFF2-40B4-BE49-F238E27FC236}">
                <a16:creationId xmlns:a16="http://schemas.microsoft.com/office/drawing/2014/main" id="{3BBF9276-9300-4A4F-BA9E-9D7CBBE8F944}"/>
              </a:ext>
            </a:extLst>
          </p:cNvPr>
          <p:cNvSpPr/>
          <p:nvPr/>
        </p:nvSpPr>
        <p:spPr>
          <a:xfrm>
            <a:off x="1610251" y="1062149"/>
            <a:ext cx="1390416" cy="1696747"/>
          </a:xfrm>
          <a:prstGeom prst="rect">
            <a:avLst/>
          </a:prstGeom>
          <a:solidFill>
            <a:srgbClr val="AF96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a:latin typeface="Tenorite" panose="00000500000000000000" pitchFamily="2" charset="0"/>
                <a:cs typeface="Arial" panose="020B0604020202020204" pitchFamily="34" charset="0"/>
              </a:rPr>
              <a:t>Energy Emergency Executive Committee</a:t>
            </a:r>
          </a:p>
          <a:p>
            <a:pPr algn="ctr"/>
            <a:r>
              <a:rPr lang="en-GB" sz="1600" b="1">
                <a:latin typeface="Tenorite" panose="00000500000000000000" pitchFamily="2" charset="0"/>
                <a:cs typeface="Arial" panose="020B0604020202020204" pitchFamily="34" charset="0"/>
              </a:rPr>
              <a:t>(E3C) </a:t>
            </a:r>
          </a:p>
        </p:txBody>
      </p:sp>
      <p:sp>
        <p:nvSpPr>
          <p:cNvPr id="41" name="Rectangle 40">
            <a:extLst>
              <a:ext uri="{FF2B5EF4-FFF2-40B4-BE49-F238E27FC236}">
                <a16:creationId xmlns:a16="http://schemas.microsoft.com/office/drawing/2014/main" id="{619C8545-D8C6-4063-A5A1-C113839AE307}"/>
              </a:ext>
            </a:extLst>
          </p:cNvPr>
          <p:cNvSpPr/>
          <p:nvPr/>
        </p:nvSpPr>
        <p:spPr>
          <a:xfrm>
            <a:off x="3046294" y="1062147"/>
            <a:ext cx="2844647" cy="1696747"/>
          </a:xfrm>
          <a:prstGeom prst="rect">
            <a:avLst/>
          </a:prstGeom>
          <a:solidFill>
            <a:srgbClr val="AF96DC"/>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just"/>
            <a:r>
              <a:rPr lang="en-GB" sz="1100">
                <a:latin typeface="Tenorite" panose="00000500000000000000" pitchFamily="2" charset="0"/>
                <a:cs typeface="Arial" panose="020B0604020202020204" pitchFamily="34" charset="0"/>
              </a:rPr>
              <a:t>The Energy Emergency Executive (E3) and its Committee (E3C) are the principal fora for identifying both the risks and mitigating processes and actions necessary to manage the impact of emergencies affecting the supply of gas and/or electricity to consumers in GB.</a:t>
            </a:r>
            <a:endParaRPr lang="en-US"/>
          </a:p>
        </p:txBody>
      </p:sp>
      <p:sp>
        <p:nvSpPr>
          <p:cNvPr id="42" name="Rectangle 41">
            <a:extLst>
              <a:ext uri="{FF2B5EF4-FFF2-40B4-BE49-F238E27FC236}">
                <a16:creationId xmlns:a16="http://schemas.microsoft.com/office/drawing/2014/main" id="{3AAF2FA9-AFD9-414D-BEE2-63DCBF1C233C}"/>
              </a:ext>
            </a:extLst>
          </p:cNvPr>
          <p:cNvSpPr/>
          <p:nvPr/>
        </p:nvSpPr>
        <p:spPr>
          <a:xfrm>
            <a:off x="6337830" y="2211177"/>
            <a:ext cx="1390416" cy="858093"/>
          </a:xfrm>
          <a:prstGeom prst="rect">
            <a:avLst/>
          </a:prstGeom>
          <a:solidFill>
            <a:srgbClr val="0085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solidFill>
                  <a:prstClr val="white"/>
                </a:solidFill>
                <a:latin typeface="Tenorite" panose="00000500000000000000" pitchFamily="2" charset="0"/>
                <a:cs typeface="Arial" panose="020B0604020202020204" pitchFamily="34" charset="0"/>
              </a:rPr>
              <a:t>Electricity Task Group</a:t>
            </a:r>
          </a:p>
          <a:p>
            <a:pPr algn="ctr"/>
            <a:r>
              <a:rPr lang="en-GB" sz="1400" b="1">
                <a:solidFill>
                  <a:prstClr val="white"/>
                </a:solidFill>
                <a:latin typeface="Tenorite" panose="00000500000000000000" pitchFamily="2" charset="0"/>
                <a:cs typeface="Arial" panose="020B0604020202020204" pitchFamily="34" charset="0"/>
              </a:rPr>
              <a:t>(ETG)</a:t>
            </a:r>
          </a:p>
        </p:txBody>
      </p:sp>
      <p:sp>
        <p:nvSpPr>
          <p:cNvPr id="43" name="Rectangle 42">
            <a:extLst>
              <a:ext uri="{FF2B5EF4-FFF2-40B4-BE49-F238E27FC236}">
                <a16:creationId xmlns:a16="http://schemas.microsoft.com/office/drawing/2014/main" id="{30E64F97-1F6B-465A-8D40-B90F7496DE00}"/>
              </a:ext>
            </a:extLst>
          </p:cNvPr>
          <p:cNvSpPr/>
          <p:nvPr/>
        </p:nvSpPr>
        <p:spPr>
          <a:xfrm>
            <a:off x="7786336" y="2213965"/>
            <a:ext cx="4205385" cy="85809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just"/>
            <a:r>
              <a:rPr lang="en-GB" sz="1100">
                <a:latin typeface="Tenorite" panose="00000500000000000000" pitchFamily="2" charset="0"/>
                <a:cs typeface="Arial" panose="020B0604020202020204" pitchFamily="34" charset="0"/>
              </a:rPr>
              <a:t>The ETG’s role is to ensure that the electricity sector in Great Britain is aware of, and prepared for, a variety of emergencies that may negatively impact electricity supply and, more widely, the energy sector. </a:t>
            </a:r>
            <a:endParaRPr lang="en-US"/>
          </a:p>
        </p:txBody>
      </p:sp>
      <p:sp>
        <p:nvSpPr>
          <p:cNvPr id="44" name="Rectangle 43">
            <a:extLst>
              <a:ext uri="{FF2B5EF4-FFF2-40B4-BE49-F238E27FC236}">
                <a16:creationId xmlns:a16="http://schemas.microsoft.com/office/drawing/2014/main" id="{087DA962-BCC1-424E-8C98-179809B15152}"/>
              </a:ext>
            </a:extLst>
          </p:cNvPr>
          <p:cNvSpPr/>
          <p:nvPr/>
        </p:nvSpPr>
        <p:spPr>
          <a:xfrm>
            <a:off x="6334337" y="3125542"/>
            <a:ext cx="1390416" cy="826565"/>
          </a:xfrm>
          <a:prstGeom prst="rect">
            <a:avLst/>
          </a:prstGeom>
          <a:solidFill>
            <a:srgbClr val="00857A"/>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400" b="1">
                <a:solidFill>
                  <a:prstClr val="white"/>
                </a:solidFill>
                <a:latin typeface="Tenorite" panose="00000500000000000000" pitchFamily="2" charset="0"/>
                <a:cs typeface="Arial" panose="020B0604020202020204" pitchFamily="34" charset="0"/>
              </a:rPr>
              <a:t>Communications Task Group</a:t>
            </a:r>
          </a:p>
          <a:p>
            <a:pPr algn="ctr"/>
            <a:r>
              <a:rPr lang="en-GB" sz="1400" b="1">
                <a:solidFill>
                  <a:prstClr val="white"/>
                </a:solidFill>
                <a:latin typeface="Tenorite" panose="00000500000000000000" pitchFamily="2" charset="0"/>
                <a:cs typeface="Arial" panose="020B0604020202020204" pitchFamily="34" charset="0"/>
              </a:rPr>
              <a:t>(CTG)</a:t>
            </a:r>
          </a:p>
        </p:txBody>
      </p:sp>
      <p:sp>
        <p:nvSpPr>
          <p:cNvPr id="45" name="Rectangle 44">
            <a:extLst>
              <a:ext uri="{FF2B5EF4-FFF2-40B4-BE49-F238E27FC236}">
                <a16:creationId xmlns:a16="http://schemas.microsoft.com/office/drawing/2014/main" id="{DD04DA10-E690-4F7B-8474-7F09FF6B8341}"/>
              </a:ext>
            </a:extLst>
          </p:cNvPr>
          <p:cNvSpPr/>
          <p:nvPr/>
        </p:nvSpPr>
        <p:spPr>
          <a:xfrm>
            <a:off x="7786336" y="3129821"/>
            <a:ext cx="4205385" cy="82331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just"/>
            <a:r>
              <a:rPr lang="en-GB" sz="1100">
                <a:latin typeface="Tenorite"/>
                <a:cs typeface="Arial"/>
              </a:rPr>
              <a:t>The CTG exists to support and foster effective government, regulator and industry wide collaboration on issues relating to communications around gas and electricity sector emergencies. </a:t>
            </a:r>
            <a:endParaRPr lang="en-US">
              <a:latin typeface="Tenorite"/>
              <a:cs typeface="Arial"/>
            </a:endParaRPr>
          </a:p>
        </p:txBody>
      </p:sp>
      <p:sp>
        <p:nvSpPr>
          <p:cNvPr id="52" name="Rectangle 51">
            <a:extLst>
              <a:ext uri="{FF2B5EF4-FFF2-40B4-BE49-F238E27FC236}">
                <a16:creationId xmlns:a16="http://schemas.microsoft.com/office/drawing/2014/main" id="{E989D86E-AE6D-4509-91CE-A9489522212F}"/>
              </a:ext>
            </a:extLst>
          </p:cNvPr>
          <p:cNvSpPr/>
          <p:nvPr/>
        </p:nvSpPr>
        <p:spPr>
          <a:xfrm>
            <a:off x="6334337" y="1062061"/>
            <a:ext cx="1390416" cy="1103200"/>
          </a:xfrm>
          <a:prstGeom prst="rect">
            <a:avLst/>
          </a:prstGeom>
          <a:solidFill>
            <a:srgbClr val="0085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1400" b="1">
                <a:solidFill>
                  <a:prstClr val="white"/>
                </a:solidFill>
                <a:latin typeface="Tenorite" panose="00000500000000000000" pitchFamily="2" charset="0"/>
                <a:cs typeface="Arial" panose="020B0604020202020204" pitchFamily="34" charset="0"/>
              </a:rPr>
              <a:t>Gas Task Group</a:t>
            </a:r>
          </a:p>
          <a:p>
            <a:pPr lvl="0" algn="ctr"/>
            <a:r>
              <a:rPr lang="en-GB" sz="1400" b="1">
                <a:solidFill>
                  <a:prstClr val="white"/>
                </a:solidFill>
                <a:latin typeface="Tenorite" panose="00000500000000000000" pitchFamily="2" charset="0"/>
                <a:cs typeface="Arial" panose="020B0604020202020204" pitchFamily="34" charset="0"/>
              </a:rPr>
              <a:t>(GTG)</a:t>
            </a:r>
          </a:p>
        </p:txBody>
      </p:sp>
      <p:sp>
        <p:nvSpPr>
          <p:cNvPr id="53" name="Rectangle 52">
            <a:extLst>
              <a:ext uri="{FF2B5EF4-FFF2-40B4-BE49-F238E27FC236}">
                <a16:creationId xmlns:a16="http://schemas.microsoft.com/office/drawing/2014/main" id="{A811629A-C5C0-45FC-AAEF-B84D4469343C}"/>
              </a:ext>
            </a:extLst>
          </p:cNvPr>
          <p:cNvSpPr/>
          <p:nvPr/>
        </p:nvSpPr>
        <p:spPr>
          <a:xfrm>
            <a:off x="7786336" y="1060740"/>
            <a:ext cx="4205385" cy="110733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just"/>
            <a:r>
              <a:rPr lang="en-GB" sz="1100">
                <a:latin typeface="Tenorite" panose="00000500000000000000" pitchFamily="2" charset="0"/>
                <a:cs typeface="Arial" panose="020B0604020202020204" pitchFamily="34" charset="0"/>
              </a:rPr>
              <a:t>The GTG facilitates Gas Industry and government dialogue to enable effective emergency planning and response, effective development of policy, standards and codes, increase resilience through risk identification and delivery of mitigation actions; and to ensure continuous improvement through exercising and implementation of lessons learned.</a:t>
            </a:r>
            <a:endParaRPr lang="en-US"/>
          </a:p>
        </p:txBody>
      </p:sp>
      <p:cxnSp>
        <p:nvCxnSpPr>
          <p:cNvPr id="57" name="Straight Arrow Connector 56">
            <a:extLst>
              <a:ext uri="{FF2B5EF4-FFF2-40B4-BE49-F238E27FC236}">
                <a16:creationId xmlns:a16="http://schemas.microsoft.com/office/drawing/2014/main" id="{F2B90ABF-B76D-4269-951F-3AFE5202B471}"/>
              </a:ext>
            </a:extLst>
          </p:cNvPr>
          <p:cNvCxnSpPr>
            <a:cxnSpLocks/>
            <a:stCxn id="34" idx="2"/>
            <a:endCxn id="36" idx="0"/>
          </p:cNvCxnSpPr>
          <p:nvPr/>
        </p:nvCxnSpPr>
        <p:spPr>
          <a:xfrm>
            <a:off x="2345880" y="4316450"/>
            <a:ext cx="0" cy="159026"/>
          </a:xfrm>
          <a:prstGeom prst="straightConnector1">
            <a:avLst/>
          </a:prstGeom>
          <a:ln w="28575">
            <a:solidFill>
              <a:srgbClr val="66666A"/>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Connector: Elbow 58">
            <a:extLst>
              <a:ext uri="{FF2B5EF4-FFF2-40B4-BE49-F238E27FC236}">
                <a16:creationId xmlns:a16="http://schemas.microsoft.com/office/drawing/2014/main" id="{109FB601-3FD9-476F-8DD3-D7EF397DED99}"/>
              </a:ext>
            </a:extLst>
          </p:cNvPr>
          <p:cNvCxnSpPr>
            <a:cxnSpLocks/>
            <a:stCxn id="40" idx="2"/>
            <a:endCxn id="52" idx="1"/>
          </p:cNvCxnSpPr>
          <p:nvPr/>
        </p:nvCxnSpPr>
        <p:spPr>
          <a:xfrm rot="5400000" flipH="1" flipV="1">
            <a:off x="3747280" y="171840"/>
            <a:ext cx="1145235" cy="4028878"/>
          </a:xfrm>
          <a:prstGeom prst="bentConnector4">
            <a:avLst>
              <a:gd name="adj1" fmla="val -13307"/>
              <a:gd name="adj2" fmla="val 94581"/>
            </a:avLst>
          </a:prstGeom>
          <a:ln w="28575">
            <a:solidFill>
              <a:srgbClr val="66666A"/>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7DC1D384-940D-49D9-82F8-50F2A92F3F6A}"/>
              </a:ext>
            </a:extLst>
          </p:cNvPr>
          <p:cNvCxnSpPr>
            <a:cxnSpLocks/>
          </p:cNvCxnSpPr>
          <p:nvPr/>
        </p:nvCxnSpPr>
        <p:spPr>
          <a:xfrm flipH="1">
            <a:off x="6111578" y="1613661"/>
            <a:ext cx="5727" cy="3568402"/>
          </a:xfrm>
          <a:prstGeom prst="line">
            <a:avLst/>
          </a:prstGeom>
          <a:ln w="28575">
            <a:solidFill>
              <a:srgbClr val="66666A"/>
            </a:solidFill>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EFD4CEFF-D9DC-45BE-9584-AB502242BF00}"/>
              </a:ext>
            </a:extLst>
          </p:cNvPr>
          <p:cNvCxnSpPr>
            <a:cxnSpLocks/>
            <a:stCxn id="42" idx="1"/>
          </p:cNvCxnSpPr>
          <p:nvPr/>
        </p:nvCxnSpPr>
        <p:spPr>
          <a:xfrm flipH="1" flipV="1">
            <a:off x="6117305" y="2634816"/>
            <a:ext cx="220525" cy="5408"/>
          </a:xfrm>
          <a:prstGeom prst="straightConnector1">
            <a:avLst/>
          </a:prstGeom>
          <a:ln w="28575">
            <a:solidFill>
              <a:srgbClr val="66666A"/>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47621B89-CC9D-4B83-B201-FF68DA1F51B7}"/>
              </a:ext>
            </a:extLst>
          </p:cNvPr>
          <p:cNvCxnSpPr>
            <a:cxnSpLocks/>
            <a:stCxn id="44" idx="1"/>
          </p:cNvCxnSpPr>
          <p:nvPr/>
        </p:nvCxnSpPr>
        <p:spPr>
          <a:xfrm flipH="1">
            <a:off x="6111578" y="3538825"/>
            <a:ext cx="222759" cy="0"/>
          </a:xfrm>
          <a:prstGeom prst="straightConnector1">
            <a:avLst/>
          </a:prstGeom>
          <a:ln w="28575">
            <a:solidFill>
              <a:srgbClr val="66666A"/>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D2F7307C-8433-4415-B661-B94B8C7A0C34}"/>
              </a:ext>
            </a:extLst>
          </p:cNvPr>
          <p:cNvSpPr/>
          <p:nvPr/>
        </p:nvSpPr>
        <p:spPr>
          <a:xfrm>
            <a:off x="7784899" y="4014636"/>
            <a:ext cx="4205385" cy="23539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just"/>
            <a:r>
              <a:rPr lang="en-GB" sz="1100">
                <a:latin typeface="Tenorite"/>
                <a:cs typeface="Arial"/>
              </a:rPr>
              <a:t>In 2021, the RIGSSE (Review of the Impact of a Gas Supply Shortage on Electricity) Task Group was formed to facilitate Gas Industry, Electricity Industry, Government and regulatory dialogue to review current ‘whole energy system’ interactions in the event of a gas supply shortage, or restrictions on the ability to transport gas, which impact the electricity network. The ‘review’ activities of the RIGSSE Task Group closed at the end of 2021 with the publication of an opportunities report. The RIGSSE Task Group has now been replaced by a more sustained position in the form of the EGRI (Electricity &amp; Gas Resilience Interactions) Task Group, responsible for driving forward the RIGSSE opportunities which have not already been developed, and to horizon scan for further opportunity areas. </a:t>
            </a:r>
            <a:endParaRPr lang="en-GB" sz="1100">
              <a:highlight>
                <a:srgbClr val="FFFF00"/>
              </a:highlight>
              <a:latin typeface="Tenorite"/>
              <a:cs typeface="Arial"/>
            </a:endParaRPr>
          </a:p>
        </p:txBody>
      </p:sp>
      <p:sp>
        <p:nvSpPr>
          <p:cNvPr id="58" name="Rectangle 57">
            <a:extLst>
              <a:ext uri="{FF2B5EF4-FFF2-40B4-BE49-F238E27FC236}">
                <a16:creationId xmlns:a16="http://schemas.microsoft.com/office/drawing/2014/main" id="{7ACD5C76-C351-4158-BB1C-11947B6D0C4F}"/>
              </a:ext>
            </a:extLst>
          </p:cNvPr>
          <p:cNvSpPr/>
          <p:nvPr/>
        </p:nvSpPr>
        <p:spPr>
          <a:xfrm>
            <a:off x="6329706" y="4013662"/>
            <a:ext cx="1390416" cy="2353900"/>
          </a:xfrm>
          <a:prstGeom prst="rect">
            <a:avLst/>
          </a:prstGeom>
          <a:solidFill>
            <a:srgbClr val="0085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solidFill>
                  <a:prstClr val="white"/>
                </a:solidFill>
                <a:latin typeface="Tenorite" panose="00000500000000000000" pitchFamily="2" charset="0"/>
                <a:cs typeface="Arial" panose="020B0604020202020204" pitchFamily="34" charset="0"/>
              </a:rPr>
              <a:t>Electricity &amp; Gas Resilience Interactions Task Group</a:t>
            </a:r>
          </a:p>
          <a:p>
            <a:pPr algn="ctr"/>
            <a:r>
              <a:rPr lang="en-GB" sz="1400" b="1">
                <a:solidFill>
                  <a:prstClr val="white"/>
                </a:solidFill>
                <a:latin typeface="Tenorite" panose="00000500000000000000" pitchFamily="2" charset="0"/>
                <a:cs typeface="Arial" panose="020B0604020202020204" pitchFamily="34" charset="0"/>
              </a:rPr>
              <a:t>(EGRI TG)</a:t>
            </a:r>
          </a:p>
        </p:txBody>
      </p:sp>
      <p:cxnSp>
        <p:nvCxnSpPr>
          <p:cNvPr id="62" name="Straight Arrow Connector 61">
            <a:extLst>
              <a:ext uri="{FF2B5EF4-FFF2-40B4-BE49-F238E27FC236}">
                <a16:creationId xmlns:a16="http://schemas.microsoft.com/office/drawing/2014/main" id="{3B06A95E-A1C3-4B3F-BE7D-1E686AE26070}"/>
              </a:ext>
            </a:extLst>
          </p:cNvPr>
          <p:cNvCxnSpPr>
            <a:cxnSpLocks/>
            <a:stCxn id="58" idx="1"/>
          </p:cNvCxnSpPr>
          <p:nvPr/>
        </p:nvCxnSpPr>
        <p:spPr>
          <a:xfrm flipH="1" flipV="1">
            <a:off x="6111578" y="5190611"/>
            <a:ext cx="218128" cy="1"/>
          </a:xfrm>
          <a:prstGeom prst="straightConnector1">
            <a:avLst/>
          </a:prstGeom>
          <a:ln w="28575">
            <a:solidFill>
              <a:srgbClr val="66666A"/>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Footer Placeholder 2">
            <a:extLst>
              <a:ext uri="{FF2B5EF4-FFF2-40B4-BE49-F238E27FC236}">
                <a16:creationId xmlns:a16="http://schemas.microsoft.com/office/drawing/2014/main" id="{BBA3C606-D069-338D-8EA8-90C3A9485AC4}"/>
              </a:ext>
            </a:extLst>
          </p:cNvPr>
          <p:cNvSpPr>
            <a:spLocks noGrp="1"/>
          </p:cNvSpPr>
          <p:nvPr>
            <p:ph type="ftr" sz="quarter" idx="11"/>
          </p:nvPr>
        </p:nvSpPr>
        <p:spPr>
          <a:xfrm>
            <a:off x="9142581" y="6559401"/>
            <a:ext cx="2573141" cy="213995"/>
          </a:xfrm>
        </p:spPr>
        <p:txBody>
          <a:bodyPr/>
          <a:lstStyle/>
          <a:p>
            <a:r>
              <a:rPr lang="en-GB" b="1">
                <a:solidFill>
                  <a:schemeClr val="tx2"/>
                </a:solidFill>
                <a:latin typeface="Tenorite" panose="00000500000000000000" pitchFamily="2" charset="0"/>
              </a:rPr>
              <a:t>NEC Industry Exercise Fahrenheit </a:t>
            </a:r>
            <a:r>
              <a:rPr lang="en-GB">
                <a:solidFill>
                  <a:schemeClr val="tx2"/>
                </a:solidFill>
                <a:latin typeface="Tenorite" panose="00000500000000000000" pitchFamily="2" charset="0"/>
              </a:rPr>
              <a:t>│ 2024</a:t>
            </a:r>
          </a:p>
        </p:txBody>
      </p:sp>
      <p:sp>
        <p:nvSpPr>
          <p:cNvPr id="9" name="Slide Number Placeholder 3">
            <a:extLst>
              <a:ext uri="{FF2B5EF4-FFF2-40B4-BE49-F238E27FC236}">
                <a16:creationId xmlns:a16="http://schemas.microsoft.com/office/drawing/2014/main" id="{D86DCA37-2B2E-5A68-A621-0597D4D484A9}"/>
              </a:ext>
            </a:extLst>
          </p:cNvPr>
          <p:cNvSpPr>
            <a:spLocks noGrp="1"/>
          </p:cNvSpPr>
          <p:nvPr>
            <p:ph type="sldNum" sz="quarter" idx="12"/>
          </p:nvPr>
        </p:nvSpPr>
        <p:spPr>
          <a:xfrm>
            <a:off x="11683825" y="6564592"/>
            <a:ext cx="468000" cy="213995"/>
          </a:xfrm>
        </p:spPr>
        <p:txBody>
          <a:bodyPr/>
          <a:lstStyle/>
          <a:p>
            <a:r>
              <a:rPr lang="en-GB">
                <a:solidFill>
                  <a:schemeClr val="tx2"/>
                </a:solidFill>
                <a:latin typeface="Tenorite" panose="00000500000000000000" pitchFamily="2" charset="0"/>
                <a:cs typeface="Arial" panose="020B0604020202020204" pitchFamily="34" charset="0"/>
              </a:rPr>
              <a:t>P.</a:t>
            </a:r>
            <a:fld id="{2167D5C0-EA37-43FD-A9A7-0CAAFD84DAC3}" type="slidenum">
              <a:rPr lang="en-GB" smtClean="0">
                <a:solidFill>
                  <a:schemeClr val="tx2"/>
                </a:solidFill>
                <a:latin typeface="Tenorite" panose="00000500000000000000" pitchFamily="2" charset="0"/>
                <a:cs typeface="Arial" panose="020B0604020202020204" pitchFamily="34" charset="0"/>
              </a:rPr>
              <a:pPr/>
              <a:t>29</a:t>
            </a:fld>
            <a:endParaRPr lang="en-GB">
              <a:solidFill>
                <a:schemeClr val="tx2"/>
              </a:solidFill>
              <a:latin typeface="Tenorite" panose="00000500000000000000" pitchFamily="2" charset="0"/>
              <a:cs typeface="Arial" panose="020B0604020202020204" pitchFamily="34" charset="0"/>
            </a:endParaRPr>
          </a:p>
        </p:txBody>
      </p:sp>
      <p:sp>
        <p:nvSpPr>
          <p:cNvPr id="3" name="Rectangle 2">
            <a:extLst>
              <a:ext uri="{FF2B5EF4-FFF2-40B4-BE49-F238E27FC236}">
                <a16:creationId xmlns:a16="http://schemas.microsoft.com/office/drawing/2014/main" id="{B7CE8D65-154C-C33F-6DD7-C32CD306E523}"/>
              </a:ext>
            </a:extLst>
          </p:cNvPr>
          <p:cNvSpPr/>
          <p:nvPr/>
        </p:nvSpPr>
        <p:spPr>
          <a:xfrm>
            <a:off x="0" y="0"/>
            <a:ext cx="1422400" cy="6858000"/>
          </a:xfrm>
          <a:prstGeom prst="rect">
            <a:avLst/>
          </a:prstGeom>
          <a:solidFill>
            <a:srgbClr val="5555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enorite" panose="00000500000000000000" pitchFamily="2" charset="0"/>
            </a:endParaRPr>
          </a:p>
        </p:txBody>
      </p:sp>
      <p:sp>
        <p:nvSpPr>
          <p:cNvPr id="4" name="TextBox 3">
            <a:hlinkClick r:id="rId4" action="ppaction://hlinksldjump"/>
            <a:extLst>
              <a:ext uri="{FF2B5EF4-FFF2-40B4-BE49-F238E27FC236}">
                <a16:creationId xmlns:a16="http://schemas.microsoft.com/office/drawing/2014/main" id="{EE8B8BEB-8823-C004-BE75-7B0B27E88E09}"/>
              </a:ext>
            </a:extLst>
          </p:cNvPr>
          <p:cNvSpPr txBox="1"/>
          <p:nvPr/>
        </p:nvSpPr>
        <p:spPr>
          <a:xfrm>
            <a:off x="25400" y="899467"/>
            <a:ext cx="1130300" cy="461665"/>
          </a:xfrm>
          <a:prstGeom prst="rect">
            <a:avLst/>
          </a:prstGeom>
          <a:noFill/>
        </p:spPr>
        <p:txBody>
          <a:bodyPr wrap="square" rtlCol="0">
            <a:spAutoFit/>
          </a:bodyPr>
          <a:lstStyle>
            <a:defPPr>
              <a:defRPr lang="en-US"/>
            </a:defPPr>
            <a:lvl1pPr>
              <a:defRPr sz="1200">
                <a:solidFill>
                  <a:schemeClr val="bg1"/>
                </a:solidFill>
                <a:latin typeface="Tenorite" panose="00000500000000000000" pitchFamily="2" charset="0"/>
                <a:cs typeface="Arial" panose="020B0604020202020204" pitchFamily="34" charset="0"/>
              </a:defRPr>
            </a:lvl1pPr>
          </a:lstStyle>
          <a:p>
            <a:r>
              <a:rPr lang="en-GB"/>
              <a:t>Exercise Scope &gt;</a:t>
            </a:r>
          </a:p>
        </p:txBody>
      </p:sp>
      <p:sp>
        <p:nvSpPr>
          <p:cNvPr id="5" name="TextBox 4">
            <a:hlinkClick r:id="rId5" action="ppaction://hlinksldjump"/>
            <a:extLst>
              <a:ext uri="{FF2B5EF4-FFF2-40B4-BE49-F238E27FC236}">
                <a16:creationId xmlns:a16="http://schemas.microsoft.com/office/drawing/2014/main" id="{645BBFA4-52D0-B512-9D2C-85A971AF3E80}"/>
              </a:ext>
            </a:extLst>
          </p:cNvPr>
          <p:cNvSpPr txBox="1"/>
          <p:nvPr/>
        </p:nvSpPr>
        <p:spPr>
          <a:xfrm>
            <a:off x="38100" y="1411931"/>
            <a:ext cx="1193800" cy="461665"/>
          </a:xfrm>
          <a:prstGeom prst="rect">
            <a:avLst/>
          </a:prstGeom>
          <a:noFill/>
        </p:spPr>
        <p:txBody>
          <a:bodyPr wrap="square" rtlCol="0">
            <a:spAutoFit/>
          </a:bodyPr>
          <a:lstStyle/>
          <a:p>
            <a:r>
              <a:rPr lang="en-GB" sz="1200">
                <a:solidFill>
                  <a:schemeClr val="bg1"/>
                </a:solidFill>
                <a:latin typeface="Tenorite" panose="00000500000000000000" pitchFamily="2" charset="0"/>
                <a:cs typeface="Arial" panose="020B0604020202020204" pitchFamily="34" charset="0"/>
              </a:rPr>
              <a:t>Executive Summary &gt;</a:t>
            </a:r>
          </a:p>
        </p:txBody>
      </p:sp>
      <p:sp>
        <p:nvSpPr>
          <p:cNvPr id="6" name="TextBox 5">
            <a:extLst>
              <a:ext uri="{FF2B5EF4-FFF2-40B4-BE49-F238E27FC236}">
                <a16:creationId xmlns:a16="http://schemas.microsoft.com/office/drawing/2014/main" id="{E7A7C6D6-E047-2026-76B7-DD1E7505A55F}"/>
              </a:ext>
            </a:extLst>
          </p:cNvPr>
          <p:cNvSpPr txBox="1"/>
          <p:nvPr/>
        </p:nvSpPr>
        <p:spPr>
          <a:xfrm>
            <a:off x="38100" y="1924395"/>
            <a:ext cx="1193800" cy="276999"/>
          </a:xfrm>
          <a:prstGeom prst="rect">
            <a:avLst/>
          </a:prstGeom>
          <a:noFill/>
        </p:spPr>
        <p:txBody>
          <a:bodyPr wrap="square" rtlCol="0">
            <a:spAutoFit/>
          </a:bodyPr>
          <a:lstStyle/>
          <a:p>
            <a:r>
              <a:rPr lang="en-GB" sz="1200">
                <a:solidFill>
                  <a:schemeClr val="bg1"/>
                </a:solidFill>
                <a:latin typeface="Tenorite" panose="00000500000000000000" pitchFamily="2" charset="0"/>
                <a:cs typeface="Arial" panose="020B0604020202020204" pitchFamily="34" charset="0"/>
              </a:rPr>
              <a:t>Key Areas:</a:t>
            </a:r>
          </a:p>
        </p:txBody>
      </p:sp>
      <p:sp>
        <p:nvSpPr>
          <p:cNvPr id="7" name="TextBox 6">
            <a:hlinkClick r:id="rId6" action="ppaction://hlinksldjump"/>
            <a:extLst>
              <a:ext uri="{FF2B5EF4-FFF2-40B4-BE49-F238E27FC236}">
                <a16:creationId xmlns:a16="http://schemas.microsoft.com/office/drawing/2014/main" id="{56E130B1-B483-D98E-79DE-CD37B267780C}"/>
              </a:ext>
            </a:extLst>
          </p:cNvPr>
          <p:cNvSpPr txBox="1"/>
          <p:nvPr/>
        </p:nvSpPr>
        <p:spPr>
          <a:xfrm>
            <a:off x="127000" y="2502612"/>
            <a:ext cx="1295400" cy="430887"/>
          </a:xfrm>
          <a:prstGeom prst="rect">
            <a:avLst/>
          </a:prstGeom>
          <a:noFill/>
        </p:spPr>
        <p:txBody>
          <a:bodyPr wrap="square" rtlCol="0">
            <a:spAutoFit/>
          </a:bodyPr>
          <a:lstStyle/>
          <a:p>
            <a:r>
              <a:rPr lang="en-GB" sz="1100">
                <a:solidFill>
                  <a:schemeClr val="bg1"/>
                </a:solidFill>
                <a:latin typeface="Tenorite" panose="00000500000000000000" pitchFamily="2" charset="0"/>
                <a:cs typeface="Arial" panose="020B0604020202020204" pitchFamily="34" charset="0"/>
              </a:rPr>
              <a:t>Gas Transporter Interactions </a:t>
            </a:r>
          </a:p>
        </p:txBody>
      </p:sp>
      <p:sp>
        <p:nvSpPr>
          <p:cNvPr id="14" name="TextBox 13">
            <a:hlinkClick r:id="rId7" action="ppaction://hlinksldjump"/>
            <a:extLst>
              <a:ext uri="{FF2B5EF4-FFF2-40B4-BE49-F238E27FC236}">
                <a16:creationId xmlns:a16="http://schemas.microsoft.com/office/drawing/2014/main" id="{FDE12F0C-C451-1F23-50B6-ECD46254E2DF}"/>
              </a:ext>
            </a:extLst>
          </p:cNvPr>
          <p:cNvSpPr txBox="1"/>
          <p:nvPr/>
        </p:nvSpPr>
        <p:spPr>
          <a:xfrm>
            <a:off x="127000" y="3260970"/>
            <a:ext cx="1295400" cy="600164"/>
          </a:xfrm>
          <a:prstGeom prst="rect">
            <a:avLst/>
          </a:prstGeom>
          <a:noFill/>
        </p:spPr>
        <p:txBody>
          <a:bodyPr wrap="square" rtlCol="0">
            <a:spAutoFit/>
          </a:bodyPr>
          <a:lstStyle>
            <a:defPPr>
              <a:defRPr lang="en-US"/>
            </a:defPPr>
            <a:lvl1pPr>
              <a:defRPr sz="1100">
                <a:solidFill>
                  <a:schemeClr val="bg1"/>
                </a:solidFill>
                <a:latin typeface="Arial" panose="020B0604020202020204" pitchFamily="34" charset="0"/>
                <a:cs typeface="Arial" panose="020B0604020202020204" pitchFamily="34" charset="0"/>
              </a:defRPr>
            </a:lvl1pPr>
          </a:lstStyle>
          <a:p>
            <a:r>
              <a:rPr lang="en-GB">
                <a:latin typeface="Tenorite" panose="00000500000000000000" pitchFamily="2" charset="0"/>
              </a:rPr>
              <a:t>Gas and Electricity Interactions </a:t>
            </a:r>
          </a:p>
        </p:txBody>
      </p:sp>
      <p:sp>
        <p:nvSpPr>
          <p:cNvPr id="15" name="TextBox 14">
            <a:hlinkClick r:id="rId8" action="ppaction://hlinksldjump"/>
            <a:extLst>
              <a:ext uri="{FF2B5EF4-FFF2-40B4-BE49-F238E27FC236}">
                <a16:creationId xmlns:a16="http://schemas.microsoft.com/office/drawing/2014/main" id="{56AA85AE-4847-6046-76F6-94CF232D6C5E}"/>
              </a:ext>
            </a:extLst>
          </p:cNvPr>
          <p:cNvSpPr txBox="1"/>
          <p:nvPr/>
        </p:nvSpPr>
        <p:spPr>
          <a:xfrm>
            <a:off x="127000" y="3845573"/>
            <a:ext cx="1235782" cy="430887"/>
          </a:xfrm>
          <a:prstGeom prst="rect">
            <a:avLst/>
          </a:prstGeom>
          <a:noFill/>
        </p:spPr>
        <p:txBody>
          <a:bodyPr wrap="square" rtlCol="0">
            <a:spAutoFit/>
          </a:bodyPr>
          <a:lstStyle/>
          <a:p>
            <a:r>
              <a:rPr lang="en-GB" sz="1100">
                <a:solidFill>
                  <a:schemeClr val="bg1"/>
                </a:solidFill>
                <a:latin typeface="Tenorite" panose="00000500000000000000" pitchFamily="2" charset="0"/>
                <a:cs typeface="Arial" panose="020B0604020202020204" pitchFamily="34" charset="0"/>
              </a:rPr>
              <a:t>Public Communications </a:t>
            </a:r>
          </a:p>
        </p:txBody>
      </p:sp>
      <p:sp>
        <p:nvSpPr>
          <p:cNvPr id="16" name="TextBox 15">
            <a:hlinkClick r:id="rId9" action="ppaction://hlinksldjump"/>
            <a:extLst>
              <a:ext uri="{FF2B5EF4-FFF2-40B4-BE49-F238E27FC236}">
                <a16:creationId xmlns:a16="http://schemas.microsoft.com/office/drawing/2014/main" id="{803EBA91-50C4-54FF-03C0-34BB2AEFC70C}"/>
              </a:ext>
            </a:extLst>
          </p:cNvPr>
          <p:cNvSpPr txBox="1"/>
          <p:nvPr/>
        </p:nvSpPr>
        <p:spPr>
          <a:xfrm>
            <a:off x="127000" y="2983091"/>
            <a:ext cx="1295400" cy="261610"/>
          </a:xfrm>
          <a:prstGeom prst="rect">
            <a:avLst/>
          </a:prstGeom>
          <a:noFill/>
        </p:spPr>
        <p:txBody>
          <a:bodyPr wrap="square" rtlCol="0">
            <a:spAutoFit/>
          </a:bodyPr>
          <a:lstStyle/>
          <a:p>
            <a:r>
              <a:rPr lang="en-GB" sz="1100">
                <a:solidFill>
                  <a:schemeClr val="bg1"/>
                </a:solidFill>
                <a:latin typeface="Tenorite" panose="00000500000000000000" pitchFamily="2" charset="0"/>
                <a:cs typeface="Arial" panose="020B0604020202020204" pitchFamily="34" charset="0"/>
              </a:rPr>
              <a:t>Load Shedding</a:t>
            </a:r>
          </a:p>
        </p:txBody>
      </p:sp>
      <p:sp>
        <p:nvSpPr>
          <p:cNvPr id="17" name="TextBox 16">
            <a:hlinkClick r:id="rId10" action="ppaction://hlinksldjump"/>
            <a:extLst>
              <a:ext uri="{FF2B5EF4-FFF2-40B4-BE49-F238E27FC236}">
                <a16:creationId xmlns:a16="http://schemas.microsoft.com/office/drawing/2014/main" id="{87228991-009E-C820-6665-B8EB00B42682}"/>
              </a:ext>
            </a:extLst>
          </p:cNvPr>
          <p:cNvSpPr txBox="1"/>
          <p:nvPr/>
        </p:nvSpPr>
        <p:spPr>
          <a:xfrm>
            <a:off x="127000" y="4301340"/>
            <a:ext cx="1295400" cy="261610"/>
          </a:xfrm>
          <a:prstGeom prst="rect">
            <a:avLst/>
          </a:prstGeom>
          <a:noFill/>
        </p:spPr>
        <p:txBody>
          <a:bodyPr wrap="square" rtlCol="0">
            <a:spAutoFit/>
          </a:bodyPr>
          <a:lstStyle>
            <a:defPPr>
              <a:defRPr lang="en-US"/>
            </a:defPPr>
            <a:lvl1pPr>
              <a:defRPr sz="1100">
                <a:solidFill>
                  <a:schemeClr val="bg1"/>
                </a:solidFill>
                <a:latin typeface="Arial" panose="020B0604020202020204" pitchFamily="34" charset="0"/>
                <a:cs typeface="Arial" panose="020B0604020202020204" pitchFamily="34" charset="0"/>
              </a:defRPr>
            </a:lvl1pPr>
          </a:lstStyle>
          <a:p>
            <a:r>
              <a:rPr lang="en-GB">
                <a:latin typeface="Tenorite" panose="00000500000000000000" pitchFamily="2" charset="0"/>
              </a:rPr>
              <a:t>Managing Supply</a:t>
            </a:r>
          </a:p>
        </p:txBody>
      </p:sp>
      <p:cxnSp>
        <p:nvCxnSpPr>
          <p:cNvPr id="20" name="Straight Connector 19">
            <a:extLst>
              <a:ext uri="{FF2B5EF4-FFF2-40B4-BE49-F238E27FC236}">
                <a16:creationId xmlns:a16="http://schemas.microsoft.com/office/drawing/2014/main" id="{309091BF-91DB-25C7-2CD0-32D52D716264}"/>
              </a:ext>
            </a:extLst>
          </p:cNvPr>
          <p:cNvCxnSpPr>
            <a:cxnSpLocks/>
          </p:cNvCxnSpPr>
          <p:nvPr/>
        </p:nvCxnSpPr>
        <p:spPr>
          <a:xfrm>
            <a:off x="127000" y="1380182"/>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A626B04-2B85-32D6-6AC0-5EAAD6FF9694}"/>
              </a:ext>
            </a:extLst>
          </p:cNvPr>
          <p:cNvCxnSpPr>
            <a:cxnSpLocks/>
          </p:cNvCxnSpPr>
          <p:nvPr/>
        </p:nvCxnSpPr>
        <p:spPr>
          <a:xfrm>
            <a:off x="126207" y="1899296"/>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TextBox 27">
            <a:hlinkClick r:id="rId11" action="ppaction://hlinksldjump"/>
            <a:extLst>
              <a:ext uri="{FF2B5EF4-FFF2-40B4-BE49-F238E27FC236}">
                <a16:creationId xmlns:a16="http://schemas.microsoft.com/office/drawing/2014/main" id="{1F347698-1438-4E12-21DC-CF906AE1F8A1}"/>
              </a:ext>
            </a:extLst>
          </p:cNvPr>
          <p:cNvSpPr txBox="1"/>
          <p:nvPr/>
        </p:nvSpPr>
        <p:spPr>
          <a:xfrm>
            <a:off x="126202" y="2199735"/>
            <a:ext cx="1295400" cy="261610"/>
          </a:xfrm>
          <a:prstGeom prst="rect">
            <a:avLst/>
          </a:prstGeom>
          <a:noFill/>
        </p:spPr>
        <p:txBody>
          <a:bodyPr wrap="square" rtlCol="0">
            <a:spAutoFit/>
          </a:bodyPr>
          <a:lstStyle/>
          <a:p>
            <a:r>
              <a:rPr lang="en-GB" sz="1100">
                <a:solidFill>
                  <a:schemeClr val="bg1"/>
                </a:solidFill>
                <a:latin typeface="Tenorite" panose="00000500000000000000" pitchFamily="2" charset="0"/>
                <a:cs typeface="Arial" panose="020B0604020202020204" pitchFamily="34" charset="0"/>
              </a:rPr>
              <a:t>NGSE Strategy</a:t>
            </a:r>
          </a:p>
        </p:txBody>
      </p:sp>
      <p:sp>
        <p:nvSpPr>
          <p:cNvPr id="10" name="TextBox 9">
            <a:extLst>
              <a:ext uri="{FF2B5EF4-FFF2-40B4-BE49-F238E27FC236}">
                <a16:creationId xmlns:a16="http://schemas.microsoft.com/office/drawing/2014/main" id="{E364B7F7-D30E-FB3C-1797-4197D1483D5C}"/>
              </a:ext>
            </a:extLst>
          </p:cNvPr>
          <p:cNvSpPr txBox="1"/>
          <p:nvPr/>
        </p:nvSpPr>
        <p:spPr>
          <a:xfrm>
            <a:off x="-8743" y="68468"/>
            <a:ext cx="1468322" cy="830997"/>
          </a:xfrm>
          <a:prstGeom prst="rect">
            <a:avLst/>
          </a:prstGeom>
          <a:noFill/>
        </p:spPr>
        <p:txBody>
          <a:bodyPr wrap="square" rtlCol="0">
            <a:spAutoFit/>
          </a:bodyPr>
          <a:lstStyle/>
          <a:p>
            <a:r>
              <a:rPr lang="en-GB" sz="1200" b="1">
                <a:solidFill>
                  <a:schemeClr val="bg1"/>
                </a:solidFill>
                <a:latin typeface="Tenorite" panose="00000500000000000000" pitchFamily="2" charset="0"/>
                <a:cs typeface="Arial" panose="020B0604020202020204" pitchFamily="34" charset="0"/>
              </a:rPr>
              <a:t>NEC Industry Exercise Fahrenheit </a:t>
            </a:r>
            <a:r>
              <a:rPr lang="en-GB" sz="1200" b="1">
                <a:solidFill>
                  <a:schemeClr val="bg1">
                    <a:lumMod val="75000"/>
                  </a:schemeClr>
                </a:solidFill>
                <a:latin typeface="Tenorite" panose="00000500000000000000" pitchFamily="2" charset="0"/>
                <a:cs typeface="Arial" panose="020B0604020202020204" pitchFamily="34" charset="0"/>
              </a:rPr>
              <a:t>2024 Post Exercise Report  </a:t>
            </a:r>
          </a:p>
        </p:txBody>
      </p:sp>
      <p:sp>
        <p:nvSpPr>
          <p:cNvPr id="12" name="TextBox 11">
            <a:hlinkClick r:id="rId12" action="ppaction://hlinksldjump"/>
            <a:extLst>
              <a:ext uri="{FF2B5EF4-FFF2-40B4-BE49-F238E27FC236}">
                <a16:creationId xmlns:a16="http://schemas.microsoft.com/office/drawing/2014/main" id="{949128E0-02FA-DB65-3679-189F071902EE}"/>
              </a:ext>
            </a:extLst>
          </p:cNvPr>
          <p:cNvSpPr txBox="1"/>
          <p:nvPr/>
        </p:nvSpPr>
        <p:spPr>
          <a:xfrm>
            <a:off x="38100" y="4639813"/>
            <a:ext cx="1193800" cy="461665"/>
          </a:xfrm>
          <a:prstGeom prst="rect">
            <a:avLst/>
          </a:prstGeom>
          <a:noFill/>
        </p:spPr>
        <p:txBody>
          <a:bodyPr wrap="square" rtlCol="0">
            <a:spAutoFit/>
          </a:bodyPr>
          <a:lstStyle>
            <a:defPPr>
              <a:defRPr lang="en-US"/>
            </a:defPPr>
            <a:lvl1pPr>
              <a:defRPr sz="1200">
                <a:solidFill>
                  <a:schemeClr val="bg1"/>
                </a:solidFill>
                <a:latin typeface="Tenorite" panose="00000500000000000000" pitchFamily="2" charset="0"/>
                <a:cs typeface="Arial" panose="020B0604020202020204" pitchFamily="34" charset="0"/>
              </a:defRPr>
            </a:lvl1pPr>
          </a:lstStyle>
          <a:p>
            <a:r>
              <a:rPr lang="en-GB"/>
              <a:t>Learning Points&gt;</a:t>
            </a:r>
          </a:p>
        </p:txBody>
      </p:sp>
      <p:sp>
        <p:nvSpPr>
          <p:cNvPr id="13" name="TextBox 12">
            <a:hlinkClick r:id="rId13" action="ppaction://hlinksldjump"/>
            <a:extLst>
              <a:ext uri="{FF2B5EF4-FFF2-40B4-BE49-F238E27FC236}">
                <a16:creationId xmlns:a16="http://schemas.microsoft.com/office/drawing/2014/main" id="{964E4C76-1233-A24B-5454-2FB1FDF83EA2}"/>
              </a:ext>
            </a:extLst>
          </p:cNvPr>
          <p:cNvSpPr txBox="1"/>
          <p:nvPr/>
        </p:nvSpPr>
        <p:spPr>
          <a:xfrm>
            <a:off x="38100" y="5606283"/>
            <a:ext cx="1193800" cy="276999"/>
          </a:xfrm>
          <a:prstGeom prst="rect">
            <a:avLst/>
          </a:prstGeom>
          <a:solidFill>
            <a:schemeClr val="accent6">
              <a:lumMod val="60000"/>
              <a:lumOff val="40000"/>
            </a:schemeClr>
          </a:solidFill>
        </p:spPr>
        <p:txBody>
          <a:bodyPr wrap="square" rtlCol="0">
            <a:spAutoFit/>
          </a:bodyPr>
          <a:lstStyle>
            <a:defPPr>
              <a:defRPr lang="en-US"/>
            </a:defPPr>
            <a:lvl1pPr>
              <a:defRPr sz="1200">
                <a:solidFill>
                  <a:schemeClr val="bg1"/>
                </a:solidFill>
                <a:latin typeface="Tenorite" panose="00000500000000000000" pitchFamily="2" charset="0"/>
                <a:cs typeface="Arial" panose="020B0604020202020204" pitchFamily="34" charset="0"/>
              </a:defRPr>
            </a:lvl1pPr>
          </a:lstStyle>
          <a:p>
            <a:r>
              <a:rPr lang="en-GB"/>
              <a:t>Appendices &gt;</a:t>
            </a:r>
          </a:p>
        </p:txBody>
      </p:sp>
      <p:cxnSp>
        <p:nvCxnSpPr>
          <p:cNvPr id="25" name="Straight Connector 24">
            <a:extLst>
              <a:ext uri="{FF2B5EF4-FFF2-40B4-BE49-F238E27FC236}">
                <a16:creationId xmlns:a16="http://schemas.microsoft.com/office/drawing/2014/main" id="{BB7B8CE9-E5CC-50FA-4D86-FAAAC1ACB4E8}"/>
              </a:ext>
            </a:extLst>
          </p:cNvPr>
          <p:cNvCxnSpPr>
            <a:cxnSpLocks/>
          </p:cNvCxnSpPr>
          <p:nvPr/>
        </p:nvCxnSpPr>
        <p:spPr>
          <a:xfrm>
            <a:off x="126203" y="4621660"/>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91D23AA-EDE8-4798-79A1-E91602642912}"/>
              </a:ext>
            </a:extLst>
          </p:cNvPr>
          <p:cNvCxnSpPr>
            <a:cxnSpLocks/>
          </p:cNvCxnSpPr>
          <p:nvPr/>
        </p:nvCxnSpPr>
        <p:spPr>
          <a:xfrm>
            <a:off x="111533" y="5595537"/>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4C0C9951-E019-A80A-8979-A66B9A9B135C}"/>
              </a:ext>
            </a:extLst>
          </p:cNvPr>
          <p:cNvCxnSpPr>
            <a:cxnSpLocks/>
          </p:cNvCxnSpPr>
          <p:nvPr/>
        </p:nvCxnSpPr>
        <p:spPr>
          <a:xfrm>
            <a:off x="126203" y="5886635"/>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TextBox 46">
            <a:hlinkClick r:id="rId14" action="ppaction://hlinksldjump"/>
            <a:extLst>
              <a:ext uri="{FF2B5EF4-FFF2-40B4-BE49-F238E27FC236}">
                <a16:creationId xmlns:a16="http://schemas.microsoft.com/office/drawing/2014/main" id="{37DEA577-6603-A9C1-EA68-80B0FF7C57CB}"/>
              </a:ext>
            </a:extLst>
          </p:cNvPr>
          <p:cNvSpPr txBox="1"/>
          <p:nvPr/>
        </p:nvSpPr>
        <p:spPr>
          <a:xfrm>
            <a:off x="38100" y="5127751"/>
            <a:ext cx="1375161" cy="461665"/>
          </a:xfrm>
          <a:prstGeom prst="rect">
            <a:avLst/>
          </a:prstGeom>
          <a:noFill/>
        </p:spPr>
        <p:txBody>
          <a:bodyPr wrap="square" rtlCol="0">
            <a:spAutoFit/>
          </a:bodyPr>
          <a:lstStyle>
            <a:defPPr>
              <a:defRPr lang="en-US"/>
            </a:defPPr>
            <a:lvl1pPr>
              <a:defRPr sz="1200">
                <a:solidFill>
                  <a:schemeClr val="bg1"/>
                </a:solidFill>
                <a:latin typeface="Tenorite" panose="00000500000000000000" pitchFamily="2" charset="0"/>
                <a:cs typeface="Arial" panose="020B0604020202020204" pitchFamily="34" charset="0"/>
              </a:defRPr>
            </a:lvl1pPr>
          </a:lstStyle>
          <a:p>
            <a:r>
              <a:rPr lang="en-GB"/>
              <a:t>Progress since 2023 Ex Everest &gt;  </a:t>
            </a:r>
          </a:p>
        </p:txBody>
      </p:sp>
      <p:cxnSp>
        <p:nvCxnSpPr>
          <p:cNvPr id="49" name="Straight Connector 48">
            <a:extLst>
              <a:ext uri="{FF2B5EF4-FFF2-40B4-BE49-F238E27FC236}">
                <a16:creationId xmlns:a16="http://schemas.microsoft.com/office/drawing/2014/main" id="{D1541433-1A6A-8B34-5E94-0377DF653E43}"/>
              </a:ext>
            </a:extLst>
          </p:cNvPr>
          <p:cNvCxnSpPr>
            <a:cxnSpLocks/>
          </p:cNvCxnSpPr>
          <p:nvPr/>
        </p:nvCxnSpPr>
        <p:spPr>
          <a:xfrm>
            <a:off x="107995" y="5111816"/>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B25B458-2FC6-275A-AA68-B659C5128BA3}"/>
              </a:ext>
            </a:extLst>
          </p:cNvPr>
          <p:cNvCxnSpPr>
            <a:cxnSpLocks/>
          </p:cNvCxnSpPr>
          <p:nvPr/>
        </p:nvCxnSpPr>
        <p:spPr>
          <a:xfrm>
            <a:off x="126203" y="5886635"/>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51" name="Graphic 50" descr="Books with solid fill">
            <a:hlinkClick r:id="rId15" action="ppaction://hlinksldjump"/>
            <a:extLst>
              <a:ext uri="{FF2B5EF4-FFF2-40B4-BE49-F238E27FC236}">
                <a16:creationId xmlns:a16="http://schemas.microsoft.com/office/drawing/2014/main" id="{C69A2348-2DDB-9782-8CE3-F4E6F103E9F3}"/>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404085" y="6483657"/>
            <a:ext cx="288000" cy="288000"/>
          </a:xfrm>
          <a:prstGeom prst="rect">
            <a:avLst/>
          </a:prstGeom>
        </p:spPr>
      </p:pic>
      <p:pic>
        <p:nvPicPr>
          <p:cNvPr id="54" name="Graphic 53" descr="Circle with left arrow outline">
            <a:hlinkClick r:id="" action="ppaction://hlinkshowjump?jump=nextslide"/>
            <a:extLst>
              <a:ext uri="{FF2B5EF4-FFF2-40B4-BE49-F238E27FC236}">
                <a16:creationId xmlns:a16="http://schemas.microsoft.com/office/drawing/2014/main" id="{C329966E-AB0E-3A76-8FF8-38A0368D1A34}"/>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079555" y="6477050"/>
            <a:ext cx="288000" cy="288000"/>
          </a:xfrm>
          <a:prstGeom prst="rect">
            <a:avLst/>
          </a:prstGeom>
        </p:spPr>
      </p:pic>
      <p:pic>
        <p:nvPicPr>
          <p:cNvPr id="55" name="Graphic 54" descr="Home with solid fill">
            <a:hlinkClick r:id="rId20" action="ppaction://hlinksldjump"/>
            <a:extLst>
              <a:ext uri="{FF2B5EF4-FFF2-40B4-BE49-F238E27FC236}">
                <a16:creationId xmlns:a16="http://schemas.microsoft.com/office/drawing/2014/main" id="{F744EA6A-4A11-27F5-A20B-35A77B74AE4D}"/>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69310" y="6483657"/>
            <a:ext cx="288000" cy="288000"/>
          </a:xfrm>
          <a:prstGeom prst="rect">
            <a:avLst/>
          </a:prstGeom>
        </p:spPr>
      </p:pic>
      <p:pic>
        <p:nvPicPr>
          <p:cNvPr id="56" name="Graphic 55" descr="Circle with left arrow outline">
            <a:hlinkClick r:id="" action="ppaction://hlinkshowjump?jump=previousslide"/>
            <a:extLst>
              <a:ext uri="{FF2B5EF4-FFF2-40B4-BE49-F238E27FC236}">
                <a16:creationId xmlns:a16="http://schemas.microsoft.com/office/drawing/2014/main" id="{37AD1FFF-68A9-11D8-F6B0-F6A41F080B95}"/>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rot="10800000">
            <a:off x="741098" y="6477151"/>
            <a:ext cx="288000" cy="288000"/>
          </a:xfrm>
          <a:prstGeom prst="rect">
            <a:avLst/>
          </a:prstGeom>
        </p:spPr>
      </p:pic>
    </p:spTree>
    <p:extLst>
      <p:ext uri="{BB962C8B-B14F-4D97-AF65-F5344CB8AC3E}">
        <p14:creationId xmlns:p14="http://schemas.microsoft.com/office/powerpoint/2010/main" val="1624180235"/>
      </p:ext>
    </p:extLst>
  </p:cSld>
  <p:clrMapOvr>
    <a:masterClrMapping/>
  </p:clrMapOvr>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9A08CEAE-DFF6-486E-5D01-C7182428825B}"/>
              </a:ext>
            </a:extLst>
          </p:cNvPr>
          <p:cNvSpPr/>
          <p:nvPr/>
        </p:nvSpPr>
        <p:spPr>
          <a:xfrm>
            <a:off x="2159971" y="3096059"/>
            <a:ext cx="2928077" cy="3245146"/>
          </a:xfrm>
          <a:prstGeom prst="roundRect">
            <a:avLst>
              <a:gd name="adj" fmla="val 5410"/>
            </a:avLst>
          </a:prstGeom>
          <a:solidFill>
            <a:schemeClr val="bg1"/>
          </a:solid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spcAft>
                <a:spcPts val="600"/>
              </a:spcAft>
            </a:pPr>
            <a:endParaRPr lang="en-GB" sz="1400">
              <a:solidFill>
                <a:schemeClr val="tx1">
                  <a:lumMod val="75000"/>
                  <a:lumOff val="25000"/>
                </a:schemeClr>
              </a:solidFill>
              <a:latin typeface="Tenorite" panose="00000500000000000000" pitchFamily="2" charset="0"/>
              <a:cs typeface="Arial" panose="020B0604020202020204" pitchFamily="34" charset="0"/>
            </a:endParaRPr>
          </a:p>
          <a:p>
            <a:pPr>
              <a:spcAft>
                <a:spcPts val="600"/>
              </a:spcAft>
            </a:pPr>
            <a:endParaRPr lang="en-GB" sz="1400">
              <a:solidFill>
                <a:schemeClr val="tx1">
                  <a:lumMod val="75000"/>
                  <a:lumOff val="25000"/>
                </a:schemeClr>
              </a:solidFill>
              <a:latin typeface="Tenorite" panose="00000500000000000000" pitchFamily="2" charset="0"/>
              <a:cs typeface="Arial" panose="020B0604020202020204" pitchFamily="34" charset="0"/>
            </a:endParaRPr>
          </a:p>
          <a:p>
            <a:pPr>
              <a:spcAft>
                <a:spcPts val="600"/>
              </a:spcAft>
            </a:pPr>
            <a:endParaRPr lang="en-GB" sz="1400">
              <a:solidFill>
                <a:schemeClr val="tx1">
                  <a:lumMod val="75000"/>
                  <a:lumOff val="25000"/>
                </a:schemeClr>
              </a:solidFill>
              <a:latin typeface="Tenorite" panose="00000500000000000000" pitchFamily="2" charset="0"/>
              <a:cs typeface="Arial" panose="020B0604020202020204" pitchFamily="34" charset="0"/>
            </a:endParaRPr>
          </a:p>
          <a:p>
            <a:pPr marL="285750" indent="-285750">
              <a:spcAft>
                <a:spcPts val="600"/>
              </a:spcAft>
              <a:buFont typeface="Arial" panose="020B0604020202020204" pitchFamily="34" charset="0"/>
              <a:buChar char="•"/>
            </a:pPr>
            <a:r>
              <a:rPr lang="en-GB" sz="1300">
                <a:solidFill>
                  <a:schemeClr val="tx1">
                    <a:lumMod val="75000"/>
                    <a:lumOff val="25000"/>
                  </a:schemeClr>
                </a:solidFill>
                <a:latin typeface="Tenorite"/>
                <a:cs typeface="Arial"/>
              </a:rPr>
              <a:t>Gas Balancing Notification </a:t>
            </a:r>
          </a:p>
          <a:p>
            <a:pPr marL="285750" indent="-285750">
              <a:spcAft>
                <a:spcPts val="600"/>
              </a:spcAft>
              <a:buFont typeface="Arial" panose="020B0604020202020204" pitchFamily="34" charset="0"/>
              <a:buChar char="•"/>
            </a:pPr>
            <a:r>
              <a:rPr lang="en-GB" sz="1300">
                <a:solidFill>
                  <a:schemeClr val="tx1">
                    <a:lumMod val="75000"/>
                    <a:lumOff val="25000"/>
                  </a:schemeClr>
                </a:solidFill>
                <a:latin typeface="Tenorite"/>
                <a:cs typeface="Arial"/>
              </a:rPr>
              <a:t>Gas Availability Status (GAS) report </a:t>
            </a:r>
          </a:p>
          <a:p>
            <a:pPr marL="285750" indent="-285750">
              <a:spcAft>
                <a:spcPts val="600"/>
              </a:spcAft>
              <a:buFont typeface="Arial" panose="020B0604020202020204" pitchFamily="34" charset="0"/>
              <a:buChar char="•"/>
            </a:pPr>
            <a:r>
              <a:rPr lang="en-GB" sz="1300">
                <a:solidFill>
                  <a:schemeClr val="tx1">
                    <a:lumMod val="75000"/>
                    <a:lumOff val="25000"/>
                  </a:schemeClr>
                </a:solidFill>
                <a:latin typeface="Tenorite"/>
                <a:cs typeface="Arial"/>
              </a:rPr>
              <a:t>Scale-back off-peak exit capacity</a:t>
            </a:r>
          </a:p>
          <a:p>
            <a:pPr marL="285750" indent="-285750">
              <a:spcAft>
                <a:spcPts val="600"/>
              </a:spcAft>
              <a:buFont typeface="Arial" panose="020B0604020202020204" pitchFamily="34" charset="0"/>
              <a:buChar char="•"/>
            </a:pPr>
            <a:r>
              <a:rPr lang="en-GB" sz="1300">
                <a:solidFill>
                  <a:schemeClr val="tx1">
                    <a:lumMod val="75000"/>
                    <a:lumOff val="25000"/>
                  </a:schemeClr>
                </a:solidFill>
                <a:latin typeface="Tenorite"/>
                <a:cs typeface="Arial"/>
              </a:rPr>
              <a:t>Activation of Operating Margins contracts </a:t>
            </a:r>
          </a:p>
          <a:p>
            <a:pPr marL="285750" indent="-285750">
              <a:spcAft>
                <a:spcPts val="600"/>
              </a:spcAft>
              <a:buFont typeface="Arial" panose="020B0604020202020204" pitchFamily="34" charset="0"/>
              <a:buChar char="•"/>
            </a:pPr>
            <a:r>
              <a:rPr lang="en-GB" sz="1300">
                <a:solidFill>
                  <a:schemeClr val="tx1">
                    <a:lumMod val="75000"/>
                    <a:lumOff val="25000"/>
                  </a:schemeClr>
                </a:solidFill>
                <a:latin typeface="Tenorite"/>
                <a:cs typeface="Arial"/>
              </a:rPr>
              <a:t>Stage 1: admission of ‘emergency specification gas'</a:t>
            </a:r>
            <a:endParaRPr lang="en-GB" sz="1300">
              <a:solidFill>
                <a:schemeClr val="tx1">
                  <a:lumMod val="75000"/>
                  <a:lumOff val="25000"/>
                </a:schemeClr>
              </a:solidFill>
              <a:latin typeface="Tenorite" panose="00000500000000000000" pitchFamily="2" charset="0"/>
              <a:cs typeface="Arial" panose="020B0604020202020204" pitchFamily="34" charset="0"/>
            </a:endParaRPr>
          </a:p>
        </p:txBody>
      </p:sp>
      <p:sp>
        <p:nvSpPr>
          <p:cNvPr id="4" name="Rectangle: Rounded Corners 3">
            <a:extLst>
              <a:ext uri="{FF2B5EF4-FFF2-40B4-BE49-F238E27FC236}">
                <a16:creationId xmlns:a16="http://schemas.microsoft.com/office/drawing/2014/main" id="{8FA80C17-7F5E-46CD-B374-811A33262658}"/>
              </a:ext>
            </a:extLst>
          </p:cNvPr>
          <p:cNvSpPr/>
          <p:nvPr/>
        </p:nvSpPr>
        <p:spPr>
          <a:xfrm>
            <a:off x="1753283" y="914401"/>
            <a:ext cx="10210796" cy="2082800"/>
          </a:xfrm>
          <a:prstGeom prst="roundRect">
            <a:avLst/>
          </a:prstGeom>
          <a:noFill/>
          <a:ln w="76200">
            <a:noFill/>
          </a:ln>
        </p:spPr>
        <p:txBody>
          <a:bodyPr wrap="square" lIns="180000" tIns="45720" rIns="180000" bIns="45720" anchor="ctr">
            <a:noAutofit/>
          </a:bodyPr>
          <a:lstStyle/>
          <a:p>
            <a:r>
              <a:rPr lang="en-GB" sz="1400" b="1">
                <a:solidFill>
                  <a:schemeClr val="tx1">
                    <a:lumMod val="65000"/>
                    <a:lumOff val="35000"/>
                  </a:schemeClr>
                </a:solidFill>
                <a:latin typeface="Tenorite"/>
              </a:rPr>
              <a:t>The NEC Safety Case requires the NEC to develop and deliver an annual exercise.</a:t>
            </a:r>
          </a:p>
          <a:p>
            <a:endParaRPr lang="en-GB" sz="1400" b="1">
              <a:solidFill>
                <a:srgbClr val="00B2A1"/>
              </a:solidFill>
              <a:latin typeface="Tenorite" panose="00000500000000000000" pitchFamily="2" charset="0"/>
            </a:endParaRPr>
          </a:p>
          <a:p>
            <a:pPr algn="just"/>
            <a:r>
              <a:rPr lang="en-GB" sz="1300">
                <a:solidFill>
                  <a:srgbClr val="66666A"/>
                </a:solidFill>
                <a:latin typeface="Tenorite"/>
                <a:ea typeface="Arial" panose="020B0604020202020204" pitchFamily="34" charset="0"/>
                <a:cs typeface="Arial"/>
              </a:rPr>
              <a:t>The overriding aim of the exercise is to demonstrate </a:t>
            </a:r>
            <a:r>
              <a:rPr lang="en-GB" sz="1300">
                <a:solidFill>
                  <a:srgbClr val="66666A"/>
                </a:solidFill>
                <a:latin typeface="Tenorite"/>
                <a:cs typeface="Arial"/>
              </a:rPr>
              <a:t>to the NEC that the Gas Industry is prepared and able to meet its obligations in the event of a NGSE. The NEC is obligated to review the industry exercise to: assure the objectives were met; outline any lessons identified; action areas for development; and publish the results of the review in a report to the Health and Safety Executive (HSE), which is then shared with industry. Full details of the exercise aim and objectives can be found in </a:t>
            </a:r>
            <a:r>
              <a:rPr lang="en-GB" sz="1300">
                <a:latin typeface="Tenorite"/>
                <a:cs typeface="Arial"/>
                <a:hlinkClick r:id="rId4" action="ppaction://hlinksldjump">
                  <a:extLst>
                    <a:ext uri="{A12FA001-AC4F-418D-AE19-62706E023703}">
                      <ahyp:hlinkClr xmlns:ahyp="http://schemas.microsoft.com/office/drawing/2018/hyperlinkcolor" val="tx"/>
                    </a:ext>
                  </a:extLst>
                </a:hlinkClick>
              </a:rPr>
              <a:t>Appendix 3</a:t>
            </a:r>
            <a:r>
              <a:rPr lang="en-GB" sz="1300">
                <a:latin typeface="Tenorite"/>
                <a:cs typeface="Arial"/>
              </a:rPr>
              <a:t>. </a:t>
            </a:r>
            <a:r>
              <a:rPr lang="en-GB" sz="1300">
                <a:solidFill>
                  <a:srgbClr val="66666A"/>
                </a:solidFill>
                <a:latin typeface="Tenorite"/>
                <a:cs typeface="Arial"/>
              </a:rPr>
              <a:t>This year’s exercise objectives were met, though learning points have been identified, which are summarised in the </a:t>
            </a:r>
            <a:r>
              <a:rPr lang="en-GB" sz="1300">
                <a:latin typeface="Tenorite"/>
                <a:cs typeface="Arial"/>
                <a:hlinkClick r:id="rId5" action="ppaction://hlinksldjump">
                  <a:extLst>
                    <a:ext uri="{A12FA001-AC4F-418D-AE19-62706E023703}">
                      <ahyp:hlinkClr xmlns:ahyp="http://schemas.microsoft.com/office/drawing/2018/hyperlinkcolor" val="tx"/>
                    </a:ext>
                  </a:extLst>
                </a:hlinkClick>
              </a:rPr>
              <a:t>Learning Points</a:t>
            </a:r>
            <a:r>
              <a:rPr lang="en-GB" sz="1300">
                <a:latin typeface="Tenorite"/>
                <a:cs typeface="Arial"/>
              </a:rPr>
              <a:t> </a:t>
            </a:r>
            <a:r>
              <a:rPr lang="en-GB" sz="1300">
                <a:solidFill>
                  <a:srgbClr val="66666A"/>
                </a:solidFill>
                <a:latin typeface="Tenorite"/>
                <a:cs typeface="Arial"/>
              </a:rPr>
              <a:t>section of this report. Exercise Fahrenheit took place over three days to the scope detailed below:</a:t>
            </a:r>
          </a:p>
        </p:txBody>
      </p:sp>
      <p:sp>
        <p:nvSpPr>
          <p:cNvPr id="2" name="Rectangle: Rounded Corners 1">
            <a:extLst>
              <a:ext uri="{FF2B5EF4-FFF2-40B4-BE49-F238E27FC236}">
                <a16:creationId xmlns:a16="http://schemas.microsoft.com/office/drawing/2014/main" id="{DB7DA0FC-0354-2404-2A9D-F47C79D260F8}"/>
              </a:ext>
            </a:extLst>
          </p:cNvPr>
          <p:cNvSpPr/>
          <p:nvPr/>
        </p:nvSpPr>
        <p:spPr>
          <a:xfrm>
            <a:off x="8560001" y="3096059"/>
            <a:ext cx="2928077" cy="3253941"/>
          </a:xfrm>
          <a:prstGeom prst="roundRect">
            <a:avLst>
              <a:gd name="adj" fmla="val 5410"/>
            </a:avLst>
          </a:prstGeom>
          <a:solidFill>
            <a:schemeClr val="bg1"/>
          </a:solid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endParaRPr lang="en-GB" sz="1400">
              <a:solidFill>
                <a:schemeClr val="tx1">
                  <a:lumMod val="75000"/>
                  <a:lumOff val="25000"/>
                </a:schemeClr>
              </a:solidFill>
              <a:latin typeface="Tenorite" panose="00000500000000000000" pitchFamily="2" charset="0"/>
              <a:cs typeface="Arial" panose="020B0604020202020204" pitchFamily="34" charset="0"/>
            </a:endParaRPr>
          </a:p>
          <a:p>
            <a:pPr>
              <a:spcAft>
                <a:spcPts val="600"/>
              </a:spcAft>
            </a:pPr>
            <a:endParaRPr lang="en-GB" sz="1400">
              <a:solidFill>
                <a:schemeClr val="tx1">
                  <a:lumMod val="75000"/>
                  <a:lumOff val="25000"/>
                </a:schemeClr>
              </a:solidFill>
              <a:latin typeface="Tenorite" panose="00000500000000000000" pitchFamily="2" charset="0"/>
              <a:cs typeface="Arial" panose="020B0604020202020204" pitchFamily="34" charset="0"/>
            </a:endParaRPr>
          </a:p>
          <a:p>
            <a:pPr>
              <a:spcAft>
                <a:spcPts val="600"/>
              </a:spcAft>
            </a:pPr>
            <a:r>
              <a:rPr lang="en-GB" sz="2000">
                <a:solidFill>
                  <a:schemeClr val="tx1">
                    <a:lumMod val="75000"/>
                    <a:lumOff val="25000"/>
                  </a:schemeClr>
                </a:solidFill>
                <a:latin typeface="Tenorite" panose="00000500000000000000" pitchFamily="2" charset="0"/>
                <a:cs typeface="Arial" panose="020B0604020202020204" pitchFamily="34" charset="0"/>
              </a:rPr>
              <a:t> </a:t>
            </a:r>
            <a:endParaRPr lang="en-GB" sz="1600">
              <a:solidFill>
                <a:schemeClr val="tx1">
                  <a:lumMod val="75000"/>
                  <a:lumOff val="25000"/>
                </a:schemeClr>
              </a:solidFill>
              <a:latin typeface="Tenorite" panose="00000500000000000000" pitchFamily="2" charset="0"/>
              <a:cs typeface="Arial" panose="020B0604020202020204" pitchFamily="34" charset="0"/>
            </a:endParaRPr>
          </a:p>
          <a:p>
            <a:pPr marL="285750" indent="-285750">
              <a:spcAft>
                <a:spcPts val="600"/>
              </a:spcAft>
              <a:buFont typeface="Arial" panose="020B0604020202020204" pitchFamily="34" charset="0"/>
              <a:buChar char="•"/>
            </a:pPr>
            <a:r>
              <a:rPr lang="en-GB" sz="1300">
                <a:solidFill>
                  <a:schemeClr val="tx1">
                    <a:lumMod val="75000"/>
                    <a:lumOff val="25000"/>
                  </a:schemeClr>
                </a:solidFill>
                <a:latin typeface="Tenorite" panose="00000500000000000000" pitchFamily="2" charset="0"/>
                <a:cs typeface="Arial" panose="020B0604020202020204" pitchFamily="34" charset="0"/>
              </a:rPr>
              <a:t>Stage 2: Priority customer load shedding directions</a:t>
            </a:r>
          </a:p>
          <a:p>
            <a:pPr marL="285750" indent="-285750">
              <a:spcAft>
                <a:spcPts val="600"/>
              </a:spcAft>
              <a:buFont typeface="Arial" panose="020B0604020202020204" pitchFamily="34" charset="0"/>
              <a:buChar char="•"/>
            </a:pPr>
            <a:r>
              <a:rPr lang="en-GB" sz="1300">
                <a:solidFill>
                  <a:schemeClr val="tx1">
                    <a:lumMod val="75000"/>
                    <a:lumOff val="25000"/>
                  </a:schemeClr>
                </a:solidFill>
                <a:latin typeface="Tenorite" panose="00000500000000000000" pitchFamily="2" charset="0"/>
                <a:cs typeface="Arial" panose="020B0604020202020204" pitchFamily="34" charset="0"/>
              </a:rPr>
              <a:t>Public Appeal Press Conference</a:t>
            </a:r>
          </a:p>
          <a:p>
            <a:pPr marL="285750" indent="-285750">
              <a:spcAft>
                <a:spcPts val="600"/>
              </a:spcAft>
              <a:buFont typeface="Arial" panose="020B0604020202020204" pitchFamily="34" charset="0"/>
              <a:buChar char="•"/>
            </a:pPr>
            <a:r>
              <a:rPr lang="en-GB" sz="1300">
                <a:solidFill>
                  <a:schemeClr val="tx1">
                    <a:lumMod val="75000"/>
                    <a:lumOff val="25000"/>
                  </a:schemeClr>
                </a:solidFill>
                <a:latin typeface="Tenorite" panose="00000500000000000000" pitchFamily="2" charset="0"/>
                <a:cs typeface="Arial" panose="020B0604020202020204" pitchFamily="34" charset="0"/>
              </a:rPr>
              <a:t>Stage 3: allocation and isolation</a:t>
            </a:r>
            <a:endParaRPr lang="en-GB" sz="1300">
              <a:solidFill>
                <a:schemeClr val="tx1"/>
              </a:solidFill>
              <a:latin typeface="Tenorite" panose="00000500000000000000" pitchFamily="2" charset="0"/>
            </a:endParaRPr>
          </a:p>
        </p:txBody>
      </p:sp>
      <p:sp>
        <p:nvSpPr>
          <p:cNvPr id="3" name="Rectangle: Rounded Corners 2">
            <a:extLst>
              <a:ext uri="{FF2B5EF4-FFF2-40B4-BE49-F238E27FC236}">
                <a16:creationId xmlns:a16="http://schemas.microsoft.com/office/drawing/2014/main" id="{413AB8AF-ACEC-B05C-44DB-70FC9903CA06}"/>
              </a:ext>
            </a:extLst>
          </p:cNvPr>
          <p:cNvSpPr/>
          <p:nvPr/>
        </p:nvSpPr>
        <p:spPr>
          <a:xfrm>
            <a:off x="5376923" y="3087265"/>
            <a:ext cx="2928077" cy="3253940"/>
          </a:xfrm>
          <a:prstGeom prst="roundRect">
            <a:avLst>
              <a:gd name="adj" fmla="val 5410"/>
            </a:avLst>
          </a:prstGeom>
          <a:solidFill>
            <a:schemeClr val="bg1"/>
          </a:solid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endParaRPr lang="en-GB" sz="1400">
              <a:solidFill>
                <a:schemeClr val="tx1"/>
              </a:solidFill>
              <a:latin typeface="Tenorite" panose="00000500000000000000" pitchFamily="2" charset="0"/>
              <a:cs typeface="Arial" panose="020B0604020202020204" pitchFamily="34" charset="0"/>
            </a:endParaRPr>
          </a:p>
          <a:p>
            <a:pPr>
              <a:spcAft>
                <a:spcPts val="600"/>
              </a:spcAft>
            </a:pPr>
            <a:endParaRPr lang="en-GB" sz="1400">
              <a:solidFill>
                <a:schemeClr val="tx1"/>
              </a:solidFill>
              <a:latin typeface="Tenorite" panose="00000500000000000000" pitchFamily="2" charset="0"/>
              <a:cs typeface="Arial" panose="020B0604020202020204" pitchFamily="34" charset="0"/>
            </a:endParaRPr>
          </a:p>
          <a:p>
            <a:pPr marL="285750" indent="-285750">
              <a:spcAft>
                <a:spcPts val="600"/>
              </a:spcAft>
              <a:buFont typeface="Arial" panose="020B0604020202020204" pitchFamily="34" charset="0"/>
              <a:buChar char="•"/>
            </a:pPr>
            <a:r>
              <a:rPr lang="en-GB" sz="1300">
                <a:solidFill>
                  <a:schemeClr val="tx1">
                    <a:lumMod val="75000"/>
                    <a:lumOff val="25000"/>
                  </a:schemeClr>
                </a:solidFill>
                <a:latin typeface="Tenorite" panose="00000500000000000000" pitchFamily="2" charset="0"/>
                <a:cs typeface="Arial" panose="020B0604020202020204" pitchFamily="34" charset="0"/>
              </a:rPr>
              <a:t>Stage 1: admission of ‘emergency specification gas’</a:t>
            </a:r>
          </a:p>
          <a:p>
            <a:pPr marL="285750" indent="-285750">
              <a:spcAft>
                <a:spcPts val="600"/>
              </a:spcAft>
              <a:buFont typeface="Arial" panose="020B0604020202020204" pitchFamily="34" charset="0"/>
              <a:buChar char="•"/>
            </a:pPr>
            <a:r>
              <a:rPr lang="en-GB" sz="1300">
                <a:solidFill>
                  <a:schemeClr val="tx1">
                    <a:lumMod val="75000"/>
                    <a:lumOff val="25000"/>
                  </a:schemeClr>
                </a:solidFill>
                <a:latin typeface="Tenorite" panose="00000500000000000000" pitchFamily="2" charset="0"/>
                <a:cs typeface="Arial" panose="020B0604020202020204" pitchFamily="34" charset="0"/>
              </a:rPr>
              <a:t>Stage 2: entry point flow directions</a:t>
            </a:r>
          </a:p>
          <a:p>
            <a:pPr marL="285750" indent="-285750">
              <a:spcAft>
                <a:spcPts val="600"/>
              </a:spcAft>
              <a:buFont typeface="Arial" panose="020B0604020202020204" pitchFamily="34" charset="0"/>
              <a:buChar char="•"/>
            </a:pPr>
            <a:r>
              <a:rPr lang="en-GB" sz="1300">
                <a:solidFill>
                  <a:schemeClr val="tx1">
                    <a:lumMod val="75000"/>
                    <a:lumOff val="25000"/>
                  </a:schemeClr>
                </a:solidFill>
                <a:latin typeface="Tenorite" panose="00000500000000000000" pitchFamily="2" charset="0"/>
                <a:cs typeface="Arial" panose="020B0604020202020204" pitchFamily="34" charset="0"/>
              </a:rPr>
              <a:t>Stage 2: load shedding directions</a:t>
            </a:r>
          </a:p>
          <a:p>
            <a:pPr marL="285750" indent="-285750">
              <a:spcAft>
                <a:spcPts val="600"/>
              </a:spcAft>
              <a:buFont typeface="Arial" panose="020B0604020202020204" pitchFamily="34" charset="0"/>
              <a:buChar char="•"/>
            </a:pPr>
            <a:r>
              <a:rPr lang="en-GB" sz="1300">
                <a:solidFill>
                  <a:schemeClr val="tx1">
                    <a:lumMod val="75000"/>
                    <a:lumOff val="25000"/>
                  </a:schemeClr>
                </a:solidFill>
                <a:latin typeface="Tenorite" panose="00000500000000000000" pitchFamily="2" charset="0"/>
                <a:cs typeface="Arial" panose="020B0604020202020204" pitchFamily="34" charset="0"/>
              </a:rPr>
              <a:t>Public Appeal</a:t>
            </a:r>
          </a:p>
        </p:txBody>
      </p:sp>
      <p:sp>
        <p:nvSpPr>
          <p:cNvPr id="11" name="Rectangle: Rounded Corners 10">
            <a:extLst>
              <a:ext uri="{FF2B5EF4-FFF2-40B4-BE49-F238E27FC236}">
                <a16:creationId xmlns:a16="http://schemas.microsoft.com/office/drawing/2014/main" id="{267E19E9-C3C9-26F1-B6E2-1284320D5846}"/>
              </a:ext>
            </a:extLst>
          </p:cNvPr>
          <p:cNvSpPr/>
          <p:nvPr/>
        </p:nvSpPr>
        <p:spPr>
          <a:xfrm>
            <a:off x="2159970" y="3096057"/>
            <a:ext cx="2928077" cy="846833"/>
          </a:xfrm>
          <a:prstGeom prst="roundRect">
            <a:avLst>
              <a:gd name="adj" fmla="val 14507"/>
            </a:avLst>
          </a:prstGeom>
          <a:solidFill>
            <a:schemeClr val="tx1">
              <a:lumMod val="65000"/>
              <a:lumOff val="35000"/>
            </a:schemeClr>
          </a:solid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latin typeface="Tenorite" panose="00000500000000000000" pitchFamily="2" charset="0"/>
              </a:rPr>
              <a:t>Thursday 10</a:t>
            </a:r>
            <a:r>
              <a:rPr lang="en-GB" b="1" baseline="30000">
                <a:latin typeface="Tenorite" panose="00000500000000000000" pitchFamily="2" charset="0"/>
              </a:rPr>
              <a:t>th</a:t>
            </a:r>
            <a:r>
              <a:rPr lang="en-GB" b="1">
                <a:latin typeface="Tenorite" panose="00000500000000000000" pitchFamily="2" charset="0"/>
              </a:rPr>
              <a:t> October </a:t>
            </a:r>
          </a:p>
          <a:p>
            <a:pPr algn="ctr"/>
            <a:r>
              <a:rPr lang="en-GB" b="1">
                <a:latin typeface="Tenorite" panose="00000500000000000000" pitchFamily="2" charset="0"/>
              </a:rPr>
              <a:t>Pre-Emergency</a:t>
            </a:r>
          </a:p>
        </p:txBody>
      </p:sp>
      <p:sp>
        <p:nvSpPr>
          <p:cNvPr id="13" name="Rectangle: Rounded Corners 12">
            <a:extLst>
              <a:ext uri="{FF2B5EF4-FFF2-40B4-BE49-F238E27FC236}">
                <a16:creationId xmlns:a16="http://schemas.microsoft.com/office/drawing/2014/main" id="{CCDE1B76-B4F3-641F-5008-52B0818059D2}"/>
              </a:ext>
            </a:extLst>
          </p:cNvPr>
          <p:cNvSpPr/>
          <p:nvPr/>
        </p:nvSpPr>
        <p:spPr>
          <a:xfrm>
            <a:off x="5376923" y="3088915"/>
            <a:ext cx="2928076" cy="853976"/>
          </a:xfrm>
          <a:prstGeom prst="roundRect">
            <a:avLst>
              <a:gd name="adj" fmla="val 14507"/>
            </a:avLst>
          </a:prstGeom>
          <a:solidFill>
            <a:schemeClr val="tx1">
              <a:lumMod val="65000"/>
              <a:lumOff val="35000"/>
            </a:schemeClr>
          </a:solid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latin typeface="Tenorite" panose="00000500000000000000" pitchFamily="2" charset="0"/>
              </a:rPr>
              <a:t>Friday 11</a:t>
            </a:r>
            <a:r>
              <a:rPr lang="en-GB" b="1" baseline="30000">
                <a:latin typeface="Tenorite" panose="00000500000000000000" pitchFamily="2" charset="0"/>
              </a:rPr>
              <a:t>th</a:t>
            </a:r>
            <a:r>
              <a:rPr lang="en-GB" b="1">
                <a:latin typeface="Tenorite" panose="00000500000000000000" pitchFamily="2" charset="0"/>
              </a:rPr>
              <a:t> October </a:t>
            </a:r>
          </a:p>
          <a:p>
            <a:pPr algn="ctr"/>
            <a:r>
              <a:rPr lang="en-GB" b="1">
                <a:latin typeface="Tenorite" panose="00000500000000000000" pitchFamily="2" charset="0"/>
              </a:rPr>
              <a:t>Emergency</a:t>
            </a:r>
          </a:p>
        </p:txBody>
      </p:sp>
      <p:sp>
        <p:nvSpPr>
          <p:cNvPr id="14" name="Rectangle: Rounded Corners 13">
            <a:extLst>
              <a:ext uri="{FF2B5EF4-FFF2-40B4-BE49-F238E27FC236}">
                <a16:creationId xmlns:a16="http://schemas.microsoft.com/office/drawing/2014/main" id="{81632ACD-0125-AE6D-37F4-0E88737E2BCA}"/>
              </a:ext>
            </a:extLst>
          </p:cNvPr>
          <p:cNvSpPr/>
          <p:nvPr/>
        </p:nvSpPr>
        <p:spPr>
          <a:xfrm>
            <a:off x="8560000" y="3096057"/>
            <a:ext cx="2928077" cy="853977"/>
          </a:xfrm>
          <a:prstGeom prst="roundRect">
            <a:avLst>
              <a:gd name="adj" fmla="val 14507"/>
            </a:avLst>
          </a:prstGeom>
          <a:solidFill>
            <a:schemeClr val="tx1">
              <a:lumMod val="65000"/>
              <a:lumOff val="35000"/>
            </a:schemeClr>
          </a:solid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latin typeface="Tenorite" panose="00000500000000000000" pitchFamily="2" charset="0"/>
              </a:rPr>
              <a:t>Wednesday 16</a:t>
            </a:r>
            <a:r>
              <a:rPr lang="en-GB" b="1" baseline="30000">
                <a:latin typeface="Tenorite" panose="00000500000000000000" pitchFamily="2" charset="0"/>
              </a:rPr>
              <a:t>th</a:t>
            </a:r>
            <a:r>
              <a:rPr lang="en-GB" b="1">
                <a:latin typeface="Tenorite" panose="00000500000000000000" pitchFamily="2" charset="0"/>
              </a:rPr>
              <a:t> October </a:t>
            </a:r>
          </a:p>
          <a:p>
            <a:pPr algn="ctr"/>
            <a:r>
              <a:rPr lang="en-GB" b="1">
                <a:latin typeface="Tenorite" panose="00000500000000000000" pitchFamily="2" charset="0"/>
              </a:rPr>
              <a:t>Isolation</a:t>
            </a:r>
          </a:p>
        </p:txBody>
      </p:sp>
      <p:sp>
        <p:nvSpPr>
          <p:cNvPr id="15" name="Footer Placeholder 2">
            <a:extLst>
              <a:ext uri="{FF2B5EF4-FFF2-40B4-BE49-F238E27FC236}">
                <a16:creationId xmlns:a16="http://schemas.microsoft.com/office/drawing/2014/main" id="{91CEF142-0854-C906-EA51-5F9717A8732D}"/>
              </a:ext>
            </a:extLst>
          </p:cNvPr>
          <p:cNvSpPr>
            <a:spLocks noGrp="1"/>
          </p:cNvSpPr>
          <p:nvPr>
            <p:ph type="ftr" sz="quarter" idx="11"/>
          </p:nvPr>
        </p:nvSpPr>
        <p:spPr>
          <a:xfrm>
            <a:off x="9142581" y="6559401"/>
            <a:ext cx="2573141" cy="213995"/>
          </a:xfrm>
        </p:spPr>
        <p:txBody>
          <a:bodyPr/>
          <a:lstStyle/>
          <a:p>
            <a:r>
              <a:rPr lang="en-GB" b="1">
                <a:solidFill>
                  <a:schemeClr val="tx2"/>
                </a:solidFill>
                <a:latin typeface="Tenorite" panose="00000500000000000000" pitchFamily="2" charset="0"/>
              </a:rPr>
              <a:t>NEC Industry Exercise Fahrenheit </a:t>
            </a:r>
            <a:r>
              <a:rPr lang="en-GB">
                <a:solidFill>
                  <a:schemeClr val="tx2"/>
                </a:solidFill>
                <a:latin typeface="Tenorite" panose="00000500000000000000" pitchFamily="2" charset="0"/>
              </a:rPr>
              <a:t>│ 2024</a:t>
            </a:r>
          </a:p>
        </p:txBody>
      </p:sp>
      <p:sp>
        <p:nvSpPr>
          <p:cNvPr id="16" name="Slide Number Placeholder 3">
            <a:extLst>
              <a:ext uri="{FF2B5EF4-FFF2-40B4-BE49-F238E27FC236}">
                <a16:creationId xmlns:a16="http://schemas.microsoft.com/office/drawing/2014/main" id="{629D79E4-70B1-1FEB-2250-BAEFD87095A2}"/>
              </a:ext>
            </a:extLst>
          </p:cNvPr>
          <p:cNvSpPr>
            <a:spLocks noGrp="1"/>
          </p:cNvSpPr>
          <p:nvPr>
            <p:ph type="sldNum" sz="quarter" idx="12"/>
          </p:nvPr>
        </p:nvSpPr>
        <p:spPr>
          <a:xfrm>
            <a:off x="11683825" y="6564592"/>
            <a:ext cx="468000" cy="213995"/>
          </a:xfrm>
        </p:spPr>
        <p:txBody>
          <a:bodyPr/>
          <a:lstStyle/>
          <a:p>
            <a:r>
              <a:rPr lang="en-GB">
                <a:solidFill>
                  <a:schemeClr val="tx2"/>
                </a:solidFill>
                <a:latin typeface="Tenorite" panose="00000500000000000000" pitchFamily="2" charset="0"/>
                <a:cs typeface="Arial" panose="020B0604020202020204" pitchFamily="34" charset="0"/>
              </a:rPr>
              <a:t>P.</a:t>
            </a:r>
            <a:fld id="{2167D5C0-EA37-43FD-A9A7-0CAAFD84DAC3}" type="slidenum">
              <a:rPr lang="en-GB" smtClean="0">
                <a:solidFill>
                  <a:schemeClr val="tx2"/>
                </a:solidFill>
                <a:latin typeface="Tenorite" panose="00000500000000000000" pitchFamily="2" charset="0"/>
                <a:cs typeface="Arial" panose="020B0604020202020204" pitchFamily="34" charset="0"/>
              </a:rPr>
              <a:pPr/>
              <a:t>3</a:t>
            </a:fld>
            <a:endParaRPr lang="en-GB">
              <a:solidFill>
                <a:schemeClr val="tx2"/>
              </a:solidFill>
              <a:latin typeface="Tenorite" panose="00000500000000000000" pitchFamily="2" charset="0"/>
              <a:cs typeface="Arial" panose="020B0604020202020204" pitchFamily="34" charset="0"/>
            </a:endParaRPr>
          </a:p>
        </p:txBody>
      </p:sp>
      <p:sp>
        <p:nvSpPr>
          <p:cNvPr id="10" name="TextBox 9">
            <a:extLst>
              <a:ext uri="{FF2B5EF4-FFF2-40B4-BE49-F238E27FC236}">
                <a16:creationId xmlns:a16="http://schemas.microsoft.com/office/drawing/2014/main" id="{E844AA6B-DA95-ADCE-BE28-7791E0816676}"/>
              </a:ext>
            </a:extLst>
          </p:cNvPr>
          <p:cNvSpPr txBox="1"/>
          <p:nvPr/>
        </p:nvSpPr>
        <p:spPr>
          <a:xfrm>
            <a:off x="1819275" y="331635"/>
            <a:ext cx="5143500" cy="535531"/>
          </a:xfrm>
          <a:prstGeom prst="rect">
            <a:avLst/>
          </a:prstGeom>
          <a:noFill/>
        </p:spPr>
        <p:txBody>
          <a:bodyPr wrap="square" rtlCol="0">
            <a:spAutoFit/>
          </a:bodyPr>
          <a:lstStyle/>
          <a:p>
            <a:pPr fontAlgn="base">
              <a:lnSpc>
                <a:spcPct val="90000"/>
              </a:lnSpc>
              <a:spcBef>
                <a:spcPct val="0"/>
              </a:spcBef>
              <a:spcAft>
                <a:spcPct val="0"/>
              </a:spcAft>
            </a:pPr>
            <a:r>
              <a:rPr lang="en-GB" sz="3200" b="1">
                <a:solidFill>
                  <a:schemeClr val="tx1">
                    <a:lumMod val="65000"/>
                    <a:lumOff val="35000"/>
                  </a:schemeClr>
                </a:solidFill>
                <a:latin typeface="Tenorite" panose="00000500000000000000" pitchFamily="2" charset="0"/>
                <a:ea typeface="+mj-ea"/>
                <a:cs typeface="Arial" panose="020B0604020202020204" pitchFamily="34" charset="0"/>
              </a:rPr>
              <a:t>Exercise Scope</a:t>
            </a:r>
          </a:p>
        </p:txBody>
      </p:sp>
      <p:sp>
        <p:nvSpPr>
          <p:cNvPr id="6" name="Rectangle 5">
            <a:extLst>
              <a:ext uri="{FF2B5EF4-FFF2-40B4-BE49-F238E27FC236}">
                <a16:creationId xmlns:a16="http://schemas.microsoft.com/office/drawing/2014/main" id="{D31D5210-111A-2893-365D-CD98A1AF662D}"/>
              </a:ext>
            </a:extLst>
          </p:cNvPr>
          <p:cNvSpPr/>
          <p:nvPr/>
        </p:nvSpPr>
        <p:spPr>
          <a:xfrm>
            <a:off x="0" y="0"/>
            <a:ext cx="1422400" cy="6858000"/>
          </a:xfrm>
          <a:prstGeom prst="rect">
            <a:avLst/>
          </a:prstGeom>
          <a:solidFill>
            <a:srgbClr val="5555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enorite" panose="00000500000000000000" pitchFamily="2" charset="0"/>
            </a:endParaRPr>
          </a:p>
        </p:txBody>
      </p:sp>
      <p:sp>
        <p:nvSpPr>
          <p:cNvPr id="7" name="TextBox 6">
            <a:hlinkClick r:id="rId6" action="ppaction://hlinksldjump"/>
            <a:extLst>
              <a:ext uri="{FF2B5EF4-FFF2-40B4-BE49-F238E27FC236}">
                <a16:creationId xmlns:a16="http://schemas.microsoft.com/office/drawing/2014/main" id="{4E614918-FAC1-2936-F769-DC4631A8B2C3}"/>
              </a:ext>
            </a:extLst>
          </p:cNvPr>
          <p:cNvSpPr txBox="1"/>
          <p:nvPr/>
        </p:nvSpPr>
        <p:spPr>
          <a:xfrm>
            <a:off x="25400" y="899467"/>
            <a:ext cx="1130300" cy="461665"/>
          </a:xfrm>
          <a:prstGeom prst="rect">
            <a:avLst/>
          </a:prstGeom>
          <a:solidFill>
            <a:schemeClr val="accent6">
              <a:lumMod val="60000"/>
              <a:lumOff val="40000"/>
            </a:schemeClr>
          </a:solidFill>
        </p:spPr>
        <p:txBody>
          <a:bodyPr wrap="square" rtlCol="0">
            <a:spAutoFit/>
          </a:bodyPr>
          <a:lstStyle>
            <a:defPPr>
              <a:defRPr lang="en-US"/>
            </a:defPPr>
            <a:lvl1pPr>
              <a:defRPr sz="1200">
                <a:solidFill>
                  <a:schemeClr val="bg1"/>
                </a:solidFill>
                <a:latin typeface="Tenorite" panose="00000500000000000000" pitchFamily="2" charset="0"/>
                <a:cs typeface="Arial" panose="020B0604020202020204" pitchFamily="34" charset="0"/>
              </a:defRPr>
            </a:lvl1pPr>
          </a:lstStyle>
          <a:p>
            <a:r>
              <a:rPr lang="en-GB"/>
              <a:t>Exercise Scope &gt;</a:t>
            </a:r>
          </a:p>
        </p:txBody>
      </p:sp>
      <p:sp>
        <p:nvSpPr>
          <p:cNvPr id="8" name="TextBox 7">
            <a:hlinkClick r:id="rId7" action="ppaction://hlinksldjump"/>
            <a:extLst>
              <a:ext uri="{FF2B5EF4-FFF2-40B4-BE49-F238E27FC236}">
                <a16:creationId xmlns:a16="http://schemas.microsoft.com/office/drawing/2014/main" id="{21FDD13C-4783-0D89-25A1-3411F5DCFBDF}"/>
              </a:ext>
            </a:extLst>
          </p:cNvPr>
          <p:cNvSpPr txBox="1"/>
          <p:nvPr/>
        </p:nvSpPr>
        <p:spPr>
          <a:xfrm>
            <a:off x="38100" y="1411931"/>
            <a:ext cx="1193800" cy="461665"/>
          </a:xfrm>
          <a:prstGeom prst="rect">
            <a:avLst/>
          </a:prstGeom>
          <a:noFill/>
        </p:spPr>
        <p:txBody>
          <a:bodyPr wrap="square" rtlCol="0">
            <a:spAutoFit/>
          </a:bodyPr>
          <a:lstStyle/>
          <a:p>
            <a:r>
              <a:rPr lang="en-GB" sz="1200">
                <a:solidFill>
                  <a:schemeClr val="bg1"/>
                </a:solidFill>
                <a:latin typeface="Tenorite" panose="00000500000000000000" pitchFamily="2" charset="0"/>
                <a:cs typeface="Arial" panose="020B0604020202020204" pitchFamily="34" charset="0"/>
              </a:rPr>
              <a:t>Executive Summary &gt;</a:t>
            </a:r>
          </a:p>
        </p:txBody>
      </p:sp>
      <p:sp>
        <p:nvSpPr>
          <p:cNvPr id="9" name="TextBox 8">
            <a:extLst>
              <a:ext uri="{FF2B5EF4-FFF2-40B4-BE49-F238E27FC236}">
                <a16:creationId xmlns:a16="http://schemas.microsoft.com/office/drawing/2014/main" id="{683D7241-4846-775F-C6DE-D9C1313896BA}"/>
              </a:ext>
            </a:extLst>
          </p:cNvPr>
          <p:cNvSpPr txBox="1"/>
          <p:nvPr/>
        </p:nvSpPr>
        <p:spPr>
          <a:xfrm>
            <a:off x="38100" y="1924395"/>
            <a:ext cx="1193800" cy="276999"/>
          </a:xfrm>
          <a:prstGeom prst="rect">
            <a:avLst/>
          </a:prstGeom>
          <a:noFill/>
        </p:spPr>
        <p:txBody>
          <a:bodyPr wrap="square" rtlCol="0">
            <a:spAutoFit/>
          </a:bodyPr>
          <a:lstStyle/>
          <a:p>
            <a:r>
              <a:rPr lang="en-GB" sz="1200">
                <a:solidFill>
                  <a:schemeClr val="bg1"/>
                </a:solidFill>
                <a:latin typeface="Tenorite" panose="00000500000000000000" pitchFamily="2" charset="0"/>
                <a:cs typeface="Arial" panose="020B0604020202020204" pitchFamily="34" charset="0"/>
              </a:rPr>
              <a:t>Key Areas:</a:t>
            </a:r>
          </a:p>
        </p:txBody>
      </p:sp>
      <p:sp>
        <p:nvSpPr>
          <p:cNvPr id="20" name="TextBox 19">
            <a:hlinkClick r:id="rId8" action="ppaction://hlinksldjump"/>
            <a:extLst>
              <a:ext uri="{FF2B5EF4-FFF2-40B4-BE49-F238E27FC236}">
                <a16:creationId xmlns:a16="http://schemas.microsoft.com/office/drawing/2014/main" id="{7444377C-0B18-FBC8-878A-3AE582CC75A2}"/>
              </a:ext>
            </a:extLst>
          </p:cNvPr>
          <p:cNvSpPr txBox="1"/>
          <p:nvPr/>
        </p:nvSpPr>
        <p:spPr>
          <a:xfrm>
            <a:off x="127000" y="2502612"/>
            <a:ext cx="1295400" cy="430887"/>
          </a:xfrm>
          <a:prstGeom prst="rect">
            <a:avLst/>
          </a:prstGeom>
          <a:noFill/>
        </p:spPr>
        <p:txBody>
          <a:bodyPr wrap="square" rtlCol="0">
            <a:spAutoFit/>
          </a:bodyPr>
          <a:lstStyle/>
          <a:p>
            <a:r>
              <a:rPr lang="en-GB" sz="1100">
                <a:solidFill>
                  <a:schemeClr val="bg1"/>
                </a:solidFill>
                <a:latin typeface="Tenorite" panose="00000500000000000000" pitchFamily="2" charset="0"/>
                <a:cs typeface="Arial" panose="020B0604020202020204" pitchFamily="34" charset="0"/>
              </a:rPr>
              <a:t>Gas Transporter Interactions </a:t>
            </a:r>
          </a:p>
        </p:txBody>
      </p:sp>
      <p:sp>
        <p:nvSpPr>
          <p:cNvPr id="21" name="TextBox 20">
            <a:hlinkClick r:id="rId9" action="ppaction://hlinksldjump"/>
            <a:extLst>
              <a:ext uri="{FF2B5EF4-FFF2-40B4-BE49-F238E27FC236}">
                <a16:creationId xmlns:a16="http://schemas.microsoft.com/office/drawing/2014/main" id="{3716C4BC-11E3-377F-D321-F0C33C6CE240}"/>
              </a:ext>
            </a:extLst>
          </p:cNvPr>
          <p:cNvSpPr txBox="1"/>
          <p:nvPr/>
        </p:nvSpPr>
        <p:spPr>
          <a:xfrm>
            <a:off x="127000" y="3260970"/>
            <a:ext cx="1295400" cy="600164"/>
          </a:xfrm>
          <a:prstGeom prst="rect">
            <a:avLst/>
          </a:prstGeom>
          <a:noFill/>
        </p:spPr>
        <p:txBody>
          <a:bodyPr wrap="square" rtlCol="0">
            <a:spAutoFit/>
          </a:bodyPr>
          <a:lstStyle>
            <a:defPPr>
              <a:defRPr lang="en-US"/>
            </a:defPPr>
            <a:lvl1pPr>
              <a:defRPr sz="1100">
                <a:solidFill>
                  <a:schemeClr val="bg1"/>
                </a:solidFill>
                <a:latin typeface="Arial" panose="020B0604020202020204" pitchFamily="34" charset="0"/>
                <a:cs typeface="Arial" panose="020B0604020202020204" pitchFamily="34" charset="0"/>
              </a:defRPr>
            </a:lvl1pPr>
          </a:lstStyle>
          <a:p>
            <a:r>
              <a:rPr lang="en-GB">
                <a:latin typeface="Tenorite" panose="00000500000000000000" pitchFamily="2" charset="0"/>
              </a:rPr>
              <a:t>Gas and Electricity Interactions </a:t>
            </a:r>
          </a:p>
        </p:txBody>
      </p:sp>
      <p:sp>
        <p:nvSpPr>
          <p:cNvPr id="22" name="TextBox 21">
            <a:hlinkClick r:id="rId10" action="ppaction://hlinksldjump"/>
            <a:extLst>
              <a:ext uri="{FF2B5EF4-FFF2-40B4-BE49-F238E27FC236}">
                <a16:creationId xmlns:a16="http://schemas.microsoft.com/office/drawing/2014/main" id="{8A77712D-9077-7E14-0F93-72CE754DF7A1}"/>
              </a:ext>
            </a:extLst>
          </p:cNvPr>
          <p:cNvSpPr txBox="1"/>
          <p:nvPr/>
        </p:nvSpPr>
        <p:spPr>
          <a:xfrm>
            <a:off x="127000" y="3845573"/>
            <a:ext cx="1235782" cy="430887"/>
          </a:xfrm>
          <a:prstGeom prst="rect">
            <a:avLst/>
          </a:prstGeom>
          <a:noFill/>
        </p:spPr>
        <p:txBody>
          <a:bodyPr wrap="square" rtlCol="0">
            <a:spAutoFit/>
          </a:bodyPr>
          <a:lstStyle/>
          <a:p>
            <a:r>
              <a:rPr lang="en-GB" sz="1100">
                <a:solidFill>
                  <a:schemeClr val="bg1"/>
                </a:solidFill>
                <a:latin typeface="Tenorite" panose="00000500000000000000" pitchFamily="2" charset="0"/>
                <a:cs typeface="Arial" panose="020B0604020202020204" pitchFamily="34" charset="0"/>
              </a:rPr>
              <a:t>Public Communications </a:t>
            </a:r>
          </a:p>
        </p:txBody>
      </p:sp>
      <p:sp>
        <p:nvSpPr>
          <p:cNvPr id="23" name="TextBox 22">
            <a:hlinkClick r:id="rId11" action="ppaction://hlinksldjump"/>
            <a:extLst>
              <a:ext uri="{FF2B5EF4-FFF2-40B4-BE49-F238E27FC236}">
                <a16:creationId xmlns:a16="http://schemas.microsoft.com/office/drawing/2014/main" id="{07D64EBC-8426-17A9-14B5-84DC6E891BFE}"/>
              </a:ext>
            </a:extLst>
          </p:cNvPr>
          <p:cNvSpPr txBox="1"/>
          <p:nvPr/>
        </p:nvSpPr>
        <p:spPr>
          <a:xfrm>
            <a:off x="127000" y="2983091"/>
            <a:ext cx="1295400" cy="261610"/>
          </a:xfrm>
          <a:prstGeom prst="rect">
            <a:avLst/>
          </a:prstGeom>
          <a:noFill/>
        </p:spPr>
        <p:txBody>
          <a:bodyPr wrap="square" rtlCol="0">
            <a:spAutoFit/>
          </a:bodyPr>
          <a:lstStyle/>
          <a:p>
            <a:r>
              <a:rPr lang="en-GB" sz="1100">
                <a:solidFill>
                  <a:schemeClr val="bg1"/>
                </a:solidFill>
                <a:latin typeface="Tenorite" panose="00000500000000000000" pitchFamily="2" charset="0"/>
                <a:cs typeface="Arial" panose="020B0604020202020204" pitchFamily="34" charset="0"/>
              </a:rPr>
              <a:t>Load Shedding</a:t>
            </a:r>
          </a:p>
        </p:txBody>
      </p:sp>
      <p:sp>
        <p:nvSpPr>
          <p:cNvPr id="24" name="TextBox 23">
            <a:hlinkClick r:id="rId12" action="ppaction://hlinksldjump"/>
            <a:extLst>
              <a:ext uri="{FF2B5EF4-FFF2-40B4-BE49-F238E27FC236}">
                <a16:creationId xmlns:a16="http://schemas.microsoft.com/office/drawing/2014/main" id="{F0AFBF5C-EBCC-E269-B4BC-92C8AB915592}"/>
              </a:ext>
            </a:extLst>
          </p:cNvPr>
          <p:cNvSpPr txBox="1"/>
          <p:nvPr/>
        </p:nvSpPr>
        <p:spPr>
          <a:xfrm>
            <a:off x="127000" y="4301340"/>
            <a:ext cx="1295400" cy="261610"/>
          </a:xfrm>
          <a:prstGeom prst="rect">
            <a:avLst/>
          </a:prstGeom>
          <a:noFill/>
        </p:spPr>
        <p:txBody>
          <a:bodyPr wrap="square" rtlCol="0">
            <a:spAutoFit/>
          </a:bodyPr>
          <a:lstStyle>
            <a:defPPr>
              <a:defRPr lang="en-US"/>
            </a:defPPr>
            <a:lvl1pPr>
              <a:defRPr sz="1100">
                <a:solidFill>
                  <a:schemeClr val="bg1"/>
                </a:solidFill>
                <a:latin typeface="Arial" panose="020B0604020202020204" pitchFamily="34" charset="0"/>
                <a:cs typeface="Arial" panose="020B0604020202020204" pitchFamily="34" charset="0"/>
              </a:defRPr>
            </a:lvl1pPr>
          </a:lstStyle>
          <a:p>
            <a:r>
              <a:rPr lang="en-GB">
                <a:latin typeface="Tenorite" panose="00000500000000000000" pitchFamily="2" charset="0"/>
              </a:rPr>
              <a:t>Managing Supply</a:t>
            </a:r>
          </a:p>
        </p:txBody>
      </p:sp>
      <p:sp>
        <p:nvSpPr>
          <p:cNvPr id="25" name="TextBox 24">
            <a:hlinkClick r:id="rId5" action="ppaction://hlinksldjump"/>
            <a:extLst>
              <a:ext uri="{FF2B5EF4-FFF2-40B4-BE49-F238E27FC236}">
                <a16:creationId xmlns:a16="http://schemas.microsoft.com/office/drawing/2014/main" id="{B2A7820D-636D-CE4C-1054-16591AC51989}"/>
              </a:ext>
            </a:extLst>
          </p:cNvPr>
          <p:cNvSpPr txBox="1"/>
          <p:nvPr/>
        </p:nvSpPr>
        <p:spPr>
          <a:xfrm>
            <a:off x="38100" y="4639813"/>
            <a:ext cx="1193800" cy="461665"/>
          </a:xfrm>
          <a:prstGeom prst="rect">
            <a:avLst/>
          </a:prstGeom>
          <a:noFill/>
        </p:spPr>
        <p:txBody>
          <a:bodyPr wrap="square" rtlCol="0">
            <a:spAutoFit/>
          </a:bodyPr>
          <a:lstStyle/>
          <a:p>
            <a:r>
              <a:rPr lang="en-GB" sz="1200">
                <a:solidFill>
                  <a:schemeClr val="bg1"/>
                </a:solidFill>
                <a:latin typeface="Tenorite" panose="00000500000000000000" pitchFamily="2" charset="0"/>
                <a:cs typeface="Arial" panose="020B0604020202020204" pitchFamily="34" charset="0"/>
              </a:rPr>
              <a:t>Learning Points&gt;</a:t>
            </a:r>
          </a:p>
        </p:txBody>
      </p:sp>
      <p:sp>
        <p:nvSpPr>
          <p:cNvPr id="26" name="TextBox 25">
            <a:hlinkClick r:id="rId13" action="ppaction://hlinksldjump"/>
            <a:extLst>
              <a:ext uri="{FF2B5EF4-FFF2-40B4-BE49-F238E27FC236}">
                <a16:creationId xmlns:a16="http://schemas.microsoft.com/office/drawing/2014/main" id="{CE0F08B2-4A90-408F-B8AF-F8DF59CD4C54}"/>
              </a:ext>
            </a:extLst>
          </p:cNvPr>
          <p:cNvSpPr txBox="1"/>
          <p:nvPr/>
        </p:nvSpPr>
        <p:spPr>
          <a:xfrm>
            <a:off x="38100" y="5606283"/>
            <a:ext cx="1193800" cy="276999"/>
          </a:xfrm>
          <a:prstGeom prst="rect">
            <a:avLst/>
          </a:prstGeom>
          <a:noFill/>
        </p:spPr>
        <p:txBody>
          <a:bodyPr wrap="square" rtlCol="0">
            <a:spAutoFit/>
          </a:bodyPr>
          <a:lstStyle/>
          <a:p>
            <a:r>
              <a:rPr lang="en-GB" sz="1200">
                <a:solidFill>
                  <a:schemeClr val="bg1"/>
                </a:solidFill>
                <a:latin typeface="Tenorite" panose="00000500000000000000" pitchFamily="2" charset="0"/>
                <a:cs typeface="Arial" panose="020B0604020202020204" pitchFamily="34" charset="0"/>
              </a:rPr>
              <a:t>Appendices &gt;</a:t>
            </a:r>
          </a:p>
        </p:txBody>
      </p:sp>
      <p:cxnSp>
        <p:nvCxnSpPr>
          <p:cNvPr id="27" name="Straight Connector 26">
            <a:extLst>
              <a:ext uri="{FF2B5EF4-FFF2-40B4-BE49-F238E27FC236}">
                <a16:creationId xmlns:a16="http://schemas.microsoft.com/office/drawing/2014/main" id="{D7A02684-51F8-CD3E-928D-AB4F52272219}"/>
              </a:ext>
            </a:extLst>
          </p:cNvPr>
          <p:cNvCxnSpPr>
            <a:cxnSpLocks/>
          </p:cNvCxnSpPr>
          <p:nvPr/>
        </p:nvCxnSpPr>
        <p:spPr>
          <a:xfrm>
            <a:off x="127000" y="1380182"/>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FF80642-E26E-36F8-E063-C73CCF8D2AFA}"/>
              </a:ext>
            </a:extLst>
          </p:cNvPr>
          <p:cNvCxnSpPr>
            <a:cxnSpLocks/>
          </p:cNvCxnSpPr>
          <p:nvPr/>
        </p:nvCxnSpPr>
        <p:spPr>
          <a:xfrm>
            <a:off x="126207" y="1899296"/>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41A3DBD-F17B-4F12-F9FD-86977EDA1065}"/>
              </a:ext>
            </a:extLst>
          </p:cNvPr>
          <p:cNvCxnSpPr>
            <a:cxnSpLocks/>
          </p:cNvCxnSpPr>
          <p:nvPr/>
        </p:nvCxnSpPr>
        <p:spPr>
          <a:xfrm>
            <a:off x="126203" y="4621660"/>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97D9D28-03A0-4FE9-8176-D23ACDABC12E}"/>
              </a:ext>
            </a:extLst>
          </p:cNvPr>
          <p:cNvCxnSpPr>
            <a:cxnSpLocks/>
          </p:cNvCxnSpPr>
          <p:nvPr/>
        </p:nvCxnSpPr>
        <p:spPr>
          <a:xfrm>
            <a:off x="111533" y="5595537"/>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8EB8CD8-1C90-C7FE-648A-8D64D4121792}"/>
              </a:ext>
            </a:extLst>
          </p:cNvPr>
          <p:cNvCxnSpPr>
            <a:cxnSpLocks/>
          </p:cNvCxnSpPr>
          <p:nvPr/>
        </p:nvCxnSpPr>
        <p:spPr>
          <a:xfrm>
            <a:off x="126203" y="5886635"/>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5" name="TextBox 64">
            <a:hlinkClick r:id="rId14" action="ppaction://hlinksldjump"/>
            <a:extLst>
              <a:ext uri="{FF2B5EF4-FFF2-40B4-BE49-F238E27FC236}">
                <a16:creationId xmlns:a16="http://schemas.microsoft.com/office/drawing/2014/main" id="{464DC065-8615-5C61-8D39-3B23ABC255B6}"/>
              </a:ext>
            </a:extLst>
          </p:cNvPr>
          <p:cNvSpPr txBox="1"/>
          <p:nvPr/>
        </p:nvSpPr>
        <p:spPr>
          <a:xfrm>
            <a:off x="38100" y="5127751"/>
            <a:ext cx="1375161" cy="461665"/>
          </a:xfrm>
          <a:prstGeom prst="rect">
            <a:avLst/>
          </a:prstGeom>
          <a:noFill/>
        </p:spPr>
        <p:txBody>
          <a:bodyPr wrap="square" rtlCol="0">
            <a:spAutoFit/>
          </a:bodyPr>
          <a:lstStyle/>
          <a:p>
            <a:r>
              <a:rPr lang="en-GB" sz="1200">
                <a:solidFill>
                  <a:schemeClr val="bg1"/>
                </a:solidFill>
                <a:latin typeface="Tenorite" panose="00000500000000000000" pitchFamily="2" charset="0"/>
                <a:cs typeface="Arial" panose="020B0604020202020204" pitchFamily="34" charset="0"/>
              </a:rPr>
              <a:t>Progress since 2023 Ex Everest &gt;  </a:t>
            </a:r>
          </a:p>
        </p:txBody>
      </p:sp>
      <p:cxnSp>
        <p:nvCxnSpPr>
          <p:cNvPr id="66" name="Straight Connector 65">
            <a:extLst>
              <a:ext uri="{FF2B5EF4-FFF2-40B4-BE49-F238E27FC236}">
                <a16:creationId xmlns:a16="http://schemas.microsoft.com/office/drawing/2014/main" id="{1D1316AC-A8BE-7148-DFF9-424B5F03E5C6}"/>
              </a:ext>
            </a:extLst>
          </p:cNvPr>
          <p:cNvCxnSpPr>
            <a:cxnSpLocks/>
          </p:cNvCxnSpPr>
          <p:nvPr/>
        </p:nvCxnSpPr>
        <p:spPr>
          <a:xfrm>
            <a:off x="107995" y="5111816"/>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7" name="TextBox 66">
            <a:hlinkClick r:id="rId15" action="ppaction://hlinksldjump"/>
            <a:extLst>
              <a:ext uri="{FF2B5EF4-FFF2-40B4-BE49-F238E27FC236}">
                <a16:creationId xmlns:a16="http://schemas.microsoft.com/office/drawing/2014/main" id="{8174B6B5-E6DC-EC14-79F1-2F67B7574C83}"/>
              </a:ext>
            </a:extLst>
          </p:cNvPr>
          <p:cNvSpPr txBox="1"/>
          <p:nvPr/>
        </p:nvSpPr>
        <p:spPr>
          <a:xfrm>
            <a:off x="126202" y="2199735"/>
            <a:ext cx="1295400" cy="261610"/>
          </a:xfrm>
          <a:prstGeom prst="rect">
            <a:avLst/>
          </a:prstGeom>
          <a:noFill/>
        </p:spPr>
        <p:txBody>
          <a:bodyPr wrap="square" rtlCol="0">
            <a:spAutoFit/>
          </a:bodyPr>
          <a:lstStyle/>
          <a:p>
            <a:r>
              <a:rPr lang="en-GB" sz="1100">
                <a:solidFill>
                  <a:schemeClr val="bg1"/>
                </a:solidFill>
                <a:latin typeface="Tenorite" panose="00000500000000000000" pitchFamily="2" charset="0"/>
                <a:cs typeface="Arial" panose="020B0604020202020204" pitchFamily="34" charset="0"/>
              </a:rPr>
              <a:t>NGSE Strategy</a:t>
            </a:r>
          </a:p>
        </p:txBody>
      </p:sp>
      <p:cxnSp>
        <p:nvCxnSpPr>
          <p:cNvPr id="68" name="Straight Connector 67">
            <a:extLst>
              <a:ext uri="{FF2B5EF4-FFF2-40B4-BE49-F238E27FC236}">
                <a16:creationId xmlns:a16="http://schemas.microsoft.com/office/drawing/2014/main" id="{9A35FBDB-CF15-E28C-8809-55524A16B0CD}"/>
              </a:ext>
            </a:extLst>
          </p:cNvPr>
          <p:cNvCxnSpPr>
            <a:cxnSpLocks/>
          </p:cNvCxnSpPr>
          <p:nvPr/>
        </p:nvCxnSpPr>
        <p:spPr>
          <a:xfrm>
            <a:off x="126203" y="5886635"/>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D80B11F9-EBD8-2A87-F9CB-4189DCFDEF13}"/>
              </a:ext>
            </a:extLst>
          </p:cNvPr>
          <p:cNvSpPr txBox="1"/>
          <p:nvPr/>
        </p:nvSpPr>
        <p:spPr>
          <a:xfrm>
            <a:off x="-8743" y="68468"/>
            <a:ext cx="1468322" cy="830997"/>
          </a:xfrm>
          <a:prstGeom prst="rect">
            <a:avLst/>
          </a:prstGeom>
          <a:noFill/>
        </p:spPr>
        <p:txBody>
          <a:bodyPr wrap="square" rtlCol="0">
            <a:spAutoFit/>
          </a:bodyPr>
          <a:lstStyle/>
          <a:p>
            <a:r>
              <a:rPr lang="en-GB" sz="1200" b="1">
                <a:solidFill>
                  <a:schemeClr val="bg1"/>
                </a:solidFill>
                <a:latin typeface="Tenorite" panose="00000500000000000000" pitchFamily="2" charset="0"/>
                <a:cs typeface="Arial" panose="020B0604020202020204" pitchFamily="34" charset="0"/>
              </a:rPr>
              <a:t>NEC Industry Exercise Fahrenheit </a:t>
            </a:r>
            <a:r>
              <a:rPr lang="en-GB" sz="1200" b="1">
                <a:solidFill>
                  <a:schemeClr val="bg1">
                    <a:lumMod val="75000"/>
                  </a:schemeClr>
                </a:solidFill>
                <a:latin typeface="Tenorite" panose="00000500000000000000" pitchFamily="2" charset="0"/>
                <a:cs typeface="Arial" panose="020B0604020202020204" pitchFamily="34" charset="0"/>
              </a:rPr>
              <a:t>2024 Post Exercise Report  </a:t>
            </a:r>
          </a:p>
        </p:txBody>
      </p:sp>
      <p:pic>
        <p:nvPicPr>
          <p:cNvPr id="18" name="Graphic 17" descr="Books with solid fill">
            <a:hlinkClick r:id="rId16" action="ppaction://hlinksldjump"/>
            <a:extLst>
              <a:ext uri="{FF2B5EF4-FFF2-40B4-BE49-F238E27FC236}">
                <a16:creationId xmlns:a16="http://schemas.microsoft.com/office/drawing/2014/main" id="{393CF68D-DCBF-CAAA-8F13-D93B06BA744E}"/>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04085" y="6483657"/>
            <a:ext cx="288000" cy="288000"/>
          </a:xfrm>
          <a:prstGeom prst="rect">
            <a:avLst/>
          </a:prstGeom>
        </p:spPr>
      </p:pic>
      <p:pic>
        <p:nvPicPr>
          <p:cNvPr id="19" name="Graphic 18" descr="Circle with left arrow outline">
            <a:hlinkClick r:id="" action="ppaction://hlinkshowjump?jump=nextslide"/>
            <a:extLst>
              <a:ext uri="{FF2B5EF4-FFF2-40B4-BE49-F238E27FC236}">
                <a16:creationId xmlns:a16="http://schemas.microsoft.com/office/drawing/2014/main" id="{E5A3881E-70E8-8FAB-C9E0-33B343BF5EF9}"/>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079555" y="6477050"/>
            <a:ext cx="288000" cy="288000"/>
          </a:xfrm>
          <a:prstGeom prst="rect">
            <a:avLst/>
          </a:prstGeom>
        </p:spPr>
      </p:pic>
      <p:pic>
        <p:nvPicPr>
          <p:cNvPr id="64" name="Graphic 63" descr="Home with solid fill">
            <a:hlinkClick r:id="rId21" action="ppaction://hlinksldjump"/>
            <a:extLst>
              <a:ext uri="{FF2B5EF4-FFF2-40B4-BE49-F238E27FC236}">
                <a16:creationId xmlns:a16="http://schemas.microsoft.com/office/drawing/2014/main" id="{3F742545-49AE-6FB9-9907-353F8CF9B2A3}"/>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69310" y="6483657"/>
            <a:ext cx="288000" cy="288000"/>
          </a:xfrm>
          <a:prstGeom prst="rect">
            <a:avLst/>
          </a:prstGeom>
        </p:spPr>
      </p:pic>
      <p:pic>
        <p:nvPicPr>
          <p:cNvPr id="74" name="Graphic 73" descr="Circle with left arrow outline">
            <a:hlinkClick r:id="" action="ppaction://hlinkshowjump?jump=previousslide"/>
            <a:extLst>
              <a:ext uri="{FF2B5EF4-FFF2-40B4-BE49-F238E27FC236}">
                <a16:creationId xmlns:a16="http://schemas.microsoft.com/office/drawing/2014/main" id="{CD7806F9-7EC4-5496-CC7F-48398F00669E}"/>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rot="10800000">
            <a:off x="741098" y="6477151"/>
            <a:ext cx="288000" cy="288000"/>
          </a:xfrm>
          <a:prstGeom prst="rect">
            <a:avLst/>
          </a:prstGeom>
        </p:spPr>
      </p:pic>
    </p:spTree>
    <p:extLst>
      <p:ext uri="{BB962C8B-B14F-4D97-AF65-F5344CB8AC3E}">
        <p14:creationId xmlns:p14="http://schemas.microsoft.com/office/powerpoint/2010/main" val="3198631358"/>
      </p:ext>
    </p:extLst>
  </p:cSld>
  <p:clrMapOvr>
    <a:masterClrMapping/>
  </p:clrMapOvr>
  <p:extLst>
    <p:ext uri="{6950BFC3-D8DA-4A85-94F7-54DA5524770B}">
      <p188:commentRel xmlns:p188="http://schemas.microsoft.com/office/powerpoint/2018/8/main" r:id="rId3"/>
    </p:ext>
  </p:extLs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Rounded Corners 18">
            <a:extLst>
              <a:ext uri="{FF2B5EF4-FFF2-40B4-BE49-F238E27FC236}">
                <a16:creationId xmlns:a16="http://schemas.microsoft.com/office/drawing/2014/main" id="{448768FD-D1F3-F669-8BC8-8380285E00D0}"/>
              </a:ext>
            </a:extLst>
          </p:cNvPr>
          <p:cNvSpPr/>
          <p:nvPr/>
        </p:nvSpPr>
        <p:spPr>
          <a:xfrm>
            <a:off x="4114292" y="5217256"/>
            <a:ext cx="5560728" cy="834010"/>
          </a:xfrm>
          <a:prstGeom prst="roundRect">
            <a:avLst/>
          </a:prstGeom>
          <a:solidFill>
            <a:srgbClr val="FFFFFF">
              <a:alpha val="89804"/>
            </a:srgbClr>
          </a:solidFill>
          <a:ln w="76200">
            <a:solidFill>
              <a:schemeClr val="bg1">
                <a:lumMod val="85000"/>
              </a:schemeClr>
            </a:solidFill>
          </a:ln>
        </p:spPr>
        <p:txBody>
          <a:bodyPr wrap="square" lIns="180000" rIns="180000" anchor="ctr">
            <a:noAutofit/>
          </a:bodyPr>
          <a:lstStyle/>
          <a:p>
            <a:endParaRPr lang="en-GB" sz="1400">
              <a:solidFill>
                <a:srgbClr val="66666A"/>
              </a:solidFill>
              <a:latin typeface="Tenorite" panose="00000500000000000000" pitchFamily="2" charset="0"/>
              <a:ea typeface="Arial" panose="020B0604020202020204" pitchFamily="34" charset="0"/>
              <a:cs typeface="Arial" panose="020B0604020202020204" pitchFamily="34" charset="0"/>
            </a:endParaRPr>
          </a:p>
        </p:txBody>
      </p:sp>
      <p:sp>
        <p:nvSpPr>
          <p:cNvPr id="16" name="Rectangle: Rounded Corners 15">
            <a:extLst>
              <a:ext uri="{FF2B5EF4-FFF2-40B4-BE49-F238E27FC236}">
                <a16:creationId xmlns:a16="http://schemas.microsoft.com/office/drawing/2014/main" id="{DFCD376E-4C23-65D4-90CD-28DCFBDFCE96}"/>
              </a:ext>
            </a:extLst>
          </p:cNvPr>
          <p:cNvSpPr/>
          <p:nvPr/>
        </p:nvSpPr>
        <p:spPr>
          <a:xfrm>
            <a:off x="4101070" y="4117362"/>
            <a:ext cx="5573950" cy="994453"/>
          </a:xfrm>
          <a:prstGeom prst="roundRect">
            <a:avLst/>
          </a:prstGeom>
          <a:solidFill>
            <a:srgbClr val="FFFFFF">
              <a:alpha val="89804"/>
            </a:srgbClr>
          </a:solidFill>
          <a:ln w="76200">
            <a:solidFill>
              <a:schemeClr val="bg1">
                <a:lumMod val="85000"/>
              </a:schemeClr>
            </a:solidFill>
          </a:ln>
        </p:spPr>
        <p:txBody>
          <a:bodyPr wrap="square" lIns="180000" rIns="180000" anchor="ctr">
            <a:noAutofit/>
          </a:bodyPr>
          <a:lstStyle/>
          <a:p>
            <a:endParaRPr lang="en-GB" sz="1400">
              <a:solidFill>
                <a:srgbClr val="66666A"/>
              </a:solidFill>
              <a:latin typeface="Tenorite" panose="00000500000000000000" pitchFamily="2" charset="0"/>
              <a:ea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6894DF9C-1B4F-EC5F-9723-9A14CFBBB2EB}"/>
              </a:ext>
            </a:extLst>
          </p:cNvPr>
          <p:cNvSpPr/>
          <p:nvPr/>
        </p:nvSpPr>
        <p:spPr>
          <a:xfrm>
            <a:off x="4081281" y="3275595"/>
            <a:ext cx="5584503" cy="740643"/>
          </a:xfrm>
          <a:prstGeom prst="roundRect">
            <a:avLst/>
          </a:prstGeom>
          <a:solidFill>
            <a:srgbClr val="FFFFFF">
              <a:alpha val="89804"/>
            </a:srgbClr>
          </a:solidFill>
          <a:ln w="76200">
            <a:solidFill>
              <a:schemeClr val="bg1">
                <a:lumMod val="85000"/>
              </a:schemeClr>
            </a:solidFill>
          </a:ln>
        </p:spPr>
        <p:txBody>
          <a:bodyPr wrap="square" lIns="180000" rIns="180000" anchor="ctr">
            <a:noAutofit/>
          </a:bodyPr>
          <a:lstStyle/>
          <a:p>
            <a:endParaRPr lang="en-GB" sz="1400">
              <a:solidFill>
                <a:srgbClr val="66666A"/>
              </a:solidFill>
              <a:latin typeface="Tenorite" panose="00000500000000000000" pitchFamily="2" charset="0"/>
              <a:ea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74CA84AF-8832-6D41-3644-A320682810AD}"/>
              </a:ext>
            </a:extLst>
          </p:cNvPr>
          <p:cNvSpPr/>
          <p:nvPr/>
        </p:nvSpPr>
        <p:spPr>
          <a:xfrm>
            <a:off x="5063428" y="4163217"/>
            <a:ext cx="4602356" cy="8458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algn="just"/>
            <a:r>
              <a:rPr lang="en-GB" sz="1200">
                <a:solidFill>
                  <a:srgbClr val="66666A"/>
                </a:solidFill>
                <a:latin typeface="Tenorite" panose="00000500000000000000" pitchFamily="2" charset="0"/>
                <a:cs typeface="Arial" panose="020B0604020202020204" pitchFamily="34" charset="0"/>
              </a:rPr>
              <a:t>Relevant customers for which the sudden loss of gas causes, or threatens to cause, serious damage, for an unacceptably prolonged period, to human welfare, the environment or the security of the United Kingdom that cannot be reasonably mitigated</a:t>
            </a:r>
          </a:p>
        </p:txBody>
      </p:sp>
      <p:sp>
        <p:nvSpPr>
          <p:cNvPr id="21" name="Rectangle 20">
            <a:extLst>
              <a:ext uri="{FF2B5EF4-FFF2-40B4-BE49-F238E27FC236}">
                <a16:creationId xmlns:a16="http://schemas.microsoft.com/office/drawing/2014/main" id="{A85BD16A-61C3-9A2B-3A24-3F3DA75DCCC4}"/>
              </a:ext>
            </a:extLst>
          </p:cNvPr>
          <p:cNvSpPr/>
          <p:nvPr/>
        </p:nvSpPr>
        <p:spPr>
          <a:xfrm>
            <a:off x="5085886" y="5202131"/>
            <a:ext cx="4579898" cy="8340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algn="just"/>
            <a:r>
              <a:rPr lang="en-GB" sz="1200">
                <a:solidFill>
                  <a:srgbClr val="66666A"/>
                </a:solidFill>
                <a:latin typeface="Tenorite" panose="00000500000000000000" pitchFamily="2" charset="0"/>
                <a:cs typeface="Arial" panose="020B0604020202020204" pitchFamily="34" charset="0"/>
              </a:rPr>
              <a:t>Relevant customers taking over 2 million </a:t>
            </a:r>
            <a:r>
              <a:rPr lang="en-GB" sz="1200" err="1">
                <a:solidFill>
                  <a:srgbClr val="66666A"/>
                </a:solidFill>
                <a:latin typeface="Tenorite" panose="00000500000000000000" pitchFamily="2" charset="0"/>
                <a:cs typeface="Arial" panose="020B0604020202020204" pitchFamily="34" charset="0"/>
              </a:rPr>
              <a:t>therms</a:t>
            </a:r>
            <a:r>
              <a:rPr lang="en-GB" sz="1200">
                <a:solidFill>
                  <a:srgbClr val="66666A"/>
                </a:solidFill>
                <a:latin typeface="Tenorite" panose="00000500000000000000" pitchFamily="2" charset="0"/>
                <a:cs typeface="Arial" panose="020B0604020202020204" pitchFamily="34" charset="0"/>
              </a:rPr>
              <a:t> per annum for which the sudden loss of gas would result in repair or replacement costs amounting to 10% or more of the Site Fixed Tangible Asset Value</a:t>
            </a:r>
          </a:p>
        </p:txBody>
      </p:sp>
      <p:sp>
        <p:nvSpPr>
          <p:cNvPr id="2" name="Title 1">
            <a:extLst>
              <a:ext uri="{FF2B5EF4-FFF2-40B4-BE49-F238E27FC236}">
                <a16:creationId xmlns:a16="http://schemas.microsoft.com/office/drawing/2014/main" id="{825D6E1D-28A8-4015-8CBB-1A73349B26B9}"/>
              </a:ext>
            </a:extLst>
          </p:cNvPr>
          <p:cNvSpPr>
            <a:spLocks noGrp="1"/>
          </p:cNvSpPr>
          <p:nvPr>
            <p:ph type="title" idx="4294967295"/>
          </p:nvPr>
        </p:nvSpPr>
        <p:spPr>
          <a:xfrm>
            <a:off x="1676400" y="322263"/>
            <a:ext cx="10515600" cy="574675"/>
          </a:xfrm>
        </p:spPr>
        <p:txBody>
          <a:bodyPr>
            <a:normAutofit/>
          </a:bodyPr>
          <a:lstStyle/>
          <a:p>
            <a:r>
              <a:rPr lang="en-GB" sz="3200" b="1">
                <a:solidFill>
                  <a:schemeClr val="tx1">
                    <a:lumMod val="65000"/>
                    <a:lumOff val="35000"/>
                  </a:schemeClr>
                </a:solidFill>
                <a:latin typeface="Tenorite" panose="00000500000000000000" pitchFamily="2" charset="0"/>
                <a:cs typeface="Arial" panose="020B0604020202020204" pitchFamily="34" charset="0"/>
              </a:rPr>
              <a:t>Appendix 6 – Priority Customers</a:t>
            </a:r>
          </a:p>
        </p:txBody>
      </p:sp>
      <p:sp>
        <p:nvSpPr>
          <p:cNvPr id="30" name="Rectangle 29">
            <a:extLst>
              <a:ext uri="{FF2B5EF4-FFF2-40B4-BE49-F238E27FC236}">
                <a16:creationId xmlns:a16="http://schemas.microsoft.com/office/drawing/2014/main" id="{A732F514-83C0-415D-8BB6-1A6A777069E3}"/>
              </a:ext>
            </a:extLst>
          </p:cNvPr>
          <p:cNvSpPr/>
          <p:nvPr/>
        </p:nvSpPr>
        <p:spPr>
          <a:xfrm>
            <a:off x="1672100" y="1375945"/>
            <a:ext cx="10245725" cy="1446550"/>
          </a:xfrm>
          <a:prstGeom prst="rect">
            <a:avLst/>
          </a:prstGeom>
        </p:spPr>
        <p:txBody>
          <a:bodyPr wrap="square">
            <a:spAutoFit/>
          </a:bodyPr>
          <a:lstStyle/>
          <a:p>
            <a:pPr algn="just">
              <a:spcBef>
                <a:spcPts val="600"/>
              </a:spcBef>
              <a:spcAft>
                <a:spcPts val="600"/>
              </a:spcAft>
            </a:pPr>
            <a:r>
              <a:rPr lang="en-GB" sz="1300">
                <a:solidFill>
                  <a:srgbClr val="55555A"/>
                </a:solidFill>
                <a:latin typeface="Tenorite" panose="00000500000000000000" pitchFamily="2" charset="0"/>
                <a:cs typeface="Arial" panose="020B0604020202020204" pitchFamily="34" charset="0"/>
              </a:rPr>
              <a:t>Under Condition 6, Paragraph 15 of the Gas Transporters Standard Licence Conditions, Gas Transporters are obliged to establish, amend and review a list of Priority Customers who should be the last to be directed to cease taking gas in the load shedding hierarchy, where this is necessary for safety reasons.</a:t>
            </a:r>
          </a:p>
          <a:p>
            <a:pPr algn="just">
              <a:spcBef>
                <a:spcPts val="600"/>
              </a:spcBef>
              <a:spcAft>
                <a:spcPts val="600"/>
              </a:spcAft>
            </a:pPr>
            <a:r>
              <a:rPr lang="en-GB" sz="1300">
                <a:solidFill>
                  <a:srgbClr val="55555A"/>
                </a:solidFill>
                <a:latin typeface="Tenorite" panose="00000500000000000000" pitchFamily="2" charset="0"/>
                <a:cs typeface="Arial" panose="020B0604020202020204" pitchFamily="34" charset="0"/>
              </a:rPr>
              <a:t>In accordance with Condition 6, Paragraph 16 and 17 of the Gas Transporters Standard Licence Conditions, the Secretary of State for Business, Energy, and Industrial Strategy (BEIS) (now referred to as DESNZ) has directed the Gas Transporters to base their lists on the following classes of relevant customers:</a:t>
            </a:r>
          </a:p>
        </p:txBody>
      </p:sp>
      <p:sp>
        <p:nvSpPr>
          <p:cNvPr id="9" name="Footer Placeholder 2">
            <a:extLst>
              <a:ext uri="{FF2B5EF4-FFF2-40B4-BE49-F238E27FC236}">
                <a16:creationId xmlns:a16="http://schemas.microsoft.com/office/drawing/2014/main" id="{26005F99-C872-975E-6BAC-8FC38AAA3204}"/>
              </a:ext>
            </a:extLst>
          </p:cNvPr>
          <p:cNvSpPr>
            <a:spLocks noGrp="1"/>
          </p:cNvSpPr>
          <p:nvPr>
            <p:ph type="ftr" sz="quarter" idx="11"/>
          </p:nvPr>
        </p:nvSpPr>
        <p:spPr>
          <a:xfrm>
            <a:off x="9142581" y="6559401"/>
            <a:ext cx="2573141" cy="213995"/>
          </a:xfrm>
        </p:spPr>
        <p:txBody>
          <a:bodyPr/>
          <a:lstStyle/>
          <a:p>
            <a:r>
              <a:rPr lang="en-GB" b="1">
                <a:solidFill>
                  <a:schemeClr val="tx2"/>
                </a:solidFill>
                <a:latin typeface="Tenorite" panose="00000500000000000000" pitchFamily="2" charset="0"/>
              </a:rPr>
              <a:t>NEC Industry Exercise Fahrenheit </a:t>
            </a:r>
            <a:r>
              <a:rPr lang="en-GB">
                <a:solidFill>
                  <a:schemeClr val="tx2"/>
                </a:solidFill>
                <a:latin typeface="Tenorite" panose="00000500000000000000" pitchFamily="2" charset="0"/>
              </a:rPr>
              <a:t>│ 2024</a:t>
            </a:r>
          </a:p>
        </p:txBody>
      </p:sp>
      <p:sp>
        <p:nvSpPr>
          <p:cNvPr id="10" name="Slide Number Placeholder 3">
            <a:extLst>
              <a:ext uri="{FF2B5EF4-FFF2-40B4-BE49-F238E27FC236}">
                <a16:creationId xmlns:a16="http://schemas.microsoft.com/office/drawing/2014/main" id="{1DD65445-A951-B2B0-028C-AC6DA496DA4E}"/>
              </a:ext>
            </a:extLst>
          </p:cNvPr>
          <p:cNvSpPr>
            <a:spLocks noGrp="1"/>
          </p:cNvSpPr>
          <p:nvPr>
            <p:ph type="sldNum" sz="quarter" idx="12"/>
          </p:nvPr>
        </p:nvSpPr>
        <p:spPr>
          <a:xfrm>
            <a:off x="11683825" y="6564592"/>
            <a:ext cx="468000" cy="213995"/>
          </a:xfrm>
        </p:spPr>
        <p:txBody>
          <a:bodyPr/>
          <a:lstStyle/>
          <a:p>
            <a:r>
              <a:rPr lang="en-GB">
                <a:solidFill>
                  <a:schemeClr val="tx2"/>
                </a:solidFill>
                <a:latin typeface="Tenorite" panose="00000500000000000000" pitchFamily="2" charset="0"/>
                <a:cs typeface="Arial" panose="020B0604020202020204" pitchFamily="34" charset="0"/>
              </a:rPr>
              <a:t>P.</a:t>
            </a:r>
            <a:fld id="{2167D5C0-EA37-43FD-A9A7-0CAAFD84DAC3}" type="slidenum">
              <a:rPr lang="en-GB" smtClean="0">
                <a:solidFill>
                  <a:schemeClr val="tx2"/>
                </a:solidFill>
                <a:latin typeface="Tenorite" panose="00000500000000000000" pitchFamily="2" charset="0"/>
                <a:cs typeface="Arial" panose="020B0604020202020204" pitchFamily="34" charset="0"/>
              </a:rPr>
              <a:pPr/>
              <a:t>30</a:t>
            </a:fld>
            <a:endParaRPr lang="en-GB">
              <a:solidFill>
                <a:schemeClr val="tx2"/>
              </a:solidFill>
              <a:latin typeface="Tenorite" panose="00000500000000000000" pitchFamily="2" charset="0"/>
              <a:cs typeface="Arial" panose="020B0604020202020204" pitchFamily="34" charset="0"/>
            </a:endParaRPr>
          </a:p>
        </p:txBody>
      </p:sp>
      <p:sp>
        <p:nvSpPr>
          <p:cNvPr id="6" name="Rectangle: Rounded Corners 5">
            <a:extLst>
              <a:ext uri="{FF2B5EF4-FFF2-40B4-BE49-F238E27FC236}">
                <a16:creationId xmlns:a16="http://schemas.microsoft.com/office/drawing/2014/main" id="{1040146E-E759-696B-4551-B1E6A44736A2}"/>
              </a:ext>
            </a:extLst>
          </p:cNvPr>
          <p:cNvSpPr/>
          <p:nvPr/>
        </p:nvSpPr>
        <p:spPr>
          <a:xfrm>
            <a:off x="3996970" y="3275595"/>
            <a:ext cx="1044000" cy="740643"/>
          </a:xfrm>
          <a:prstGeom prst="roundRect">
            <a:avLst/>
          </a:prstGeom>
          <a:solidFill>
            <a:schemeClr val="tx1">
              <a:lumMod val="65000"/>
              <a:lumOff val="35000"/>
            </a:schemeClr>
          </a:solidFill>
          <a:ln w="76200">
            <a:solidFill>
              <a:schemeClr val="bg1">
                <a:lumMod val="85000"/>
              </a:schemeClr>
            </a:solidFill>
          </a:ln>
        </p:spPr>
        <p:txBody>
          <a:bodyPr wrap="square" lIns="0" rIns="0" anchor="ctr">
            <a:noAutofit/>
          </a:bodyPr>
          <a:lstStyle/>
          <a:p>
            <a:pPr lvl="0" algn="ctr"/>
            <a:r>
              <a:rPr lang="en-GB" sz="1400" b="1">
                <a:solidFill>
                  <a:prstClr val="white"/>
                </a:solidFill>
                <a:latin typeface="Tenorite" panose="00000500000000000000" pitchFamily="2" charset="0"/>
              </a:rPr>
              <a:t>Category A</a:t>
            </a:r>
          </a:p>
        </p:txBody>
      </p:sp>
      <p:sp>
        <p:nvSpPr>
          <p:cNvPr id="7" name="Rectangle 6">
            <a:extLst>
              <a:ext uri="{FF2B5EF4-FFF2-40B4-BE49-F238E27FC236}">
                <a16:creationId xmlns:a16="http://schemas.microsoft.com/office/drawing/2014/main" id="{C7BA43D0-5517-AD8C-7A0B-363B21BBE567}"/>
              </a:ext>
            </a:extLst>
          </p:cNvPr>
          <p:cNvSpPr/>
          <p:nvPr/>
        </p:nvSpPr>
        <p:spPr>
          <a:xfrm>
            <a:off x="5063428" y="3275594"/>
            <a:ext cx="4624814" cy="7406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algn="just"/>
            <a:r>
              <a:rPr lang="en-GB" sz="1200">
                <a:solidFill>
                  <a:srgbClr val="66666A"/>
                </a:solidFill>
                <a:latin typeface="Tenorite" panose="00000500000000000000" pitchFamily="2" charset="0"/>
                <a:cs typeface="Arial" panose="020B0604020202020204" pitchFamily="34" charset="0"/>
              </a:rPr>
              <a:t>Consumers where a failure in the supply to their premises could put lives at risk.</a:t>
            </a:r>
          </a:p>
        </p:txBody>
      </p:sp>
      <p:sp>
        <p:nvSpPr>
          <p:cNvPr id="17" name="Rectangle: Rounded Corners 16">
            <a:hlinkClick r:id="rId2" action="ppaction://hlinksldjump"/>
            <a:extLst>
              <a:ext uri="{FF2B5EF4-FFF2-40B4-BE49-F238E27FC236}">
                <a16:creationId xmlns:a16="http://schemas.microsoft.com/office/drawing/2014/main" id="{23E03DD9-E9BB-CAA3-49F5-9670DE15E84E}"/>
              </a:ext>
            </a:extLst>
          </p:cNvPr>
          <p:cNvSpPr/>
          <p:nvPr/>
        </p:nvSpPr>
        <p:spPr>
          <a:xfrm>
            <a:off x="4006206" y="4117362"/>
            <a:ext cx="1044000" cy="984115"/>
          </a:xfrm>
          <a:prstGeom prst="roundRect">
            <a:avLst/>
          </a:prstGeom>
          <a:solidFill>
            <a:schemeClr val="tx1">
              <a:lumMod val="65000"/>
              <a:lumOff val="35000"/>
            </a:schemeClr>
          </a:solidFill>
          <a:ln w="76200">
            <a:solidFill>
              <a:schemeClr val="bg1">
                <a:lumMod val="85000"/>
              </a:schemeClr>
            </a:solidFill>
          </a:ln>
        </p:spPr>
        <p:txBody>
          <a:bodyPr wrap="square" lIns="0" rIns="0" anchor="ctr">
            <a:noAutofit/>
          </a:bodyPr>
          <a:lstStyle/>
          <a:p>
            <a:pPr lvl="0" algn="ctr"/>
            <a:r>
              <a:rPr lang="en-GB" sz="1400" b="1">
                <a:solidFill>
                  <a:prstClr val="white"/>
                </a:solidFill>
                <a:latin typeface="Tenorite" panose="00000500000000000000" pitchFamily="2" charset="0"/>
              </a:rPr>
              <a:t>Category B</a:t>
            </a:r>
          </a:p>
        </p:txBody>
      </p:sp>
      <p:sp>
        <p:nvSpPr>
          <p:cNvPr id="20" name="Rectangle: Rounded Corners 19">
            <a:extLst>
              <a:ext uri="{FF2B5EF4-FFF2-40B4-BE49-F238E27FC236}">
                <a16:creationId xmlns:a16="http://schemas.microsoft.com/office/drawing/2014/main" id="{EB055409-4295-4570-8F0F-B5E53F5AC1D9}"/>
              </a:ext>
            </a:extLst>
          </p:cNvPr>
          <p:cNvSpPr/>
          <p:nvPr/>
        </p:nvSpPr>
        <p:spPr>
          <a:xfrm>
            <a:off x="4019428" y="5217256"/>
            <a:ext cx="1044000" cy="834010"/>
          </a:xfrm>
          <a:prstGeom prst="roundRect">
            <a:avLst/>
          </a:prstGeom>
          <a:solidFill>
            <a:schemeClr val="tx1">
              <a:lumMod val="65000"/>
              <a:lumOff val="35000"/>
            </a:schemeClr>
          </a:solidFill>
          <a:ln w="76200">
            <a:solidFill>
              <a:schemeClr val="bg1">
                <a:lumMod val="85000"/>
              </a:schemeClr>
            </a:solidFill>
          </a:ln>
        </p:spPr>
        <p:txBody>
          <a:bodyPr wrap="square" lIns="0" rIns="0" anchor="ctr">
            <a:noAutofit/>
          </a:bodyPr>
          <a:lstStyle/>
          <a:p>
            <a:pPr lvl="0" algn="ctr"/>
            <a:r>
              <a:rPr lang="en-GB" sz="1400" b="1">
                <a:solidFill>
                  <a:prstClr val="white"/>
                </a:solidFill>
                <a:latin typeface="Tenorite" panose="00000500000000000000" pitchFamily="2" charset="0"/>
              </a:rPr>
              <a:t>Category C</a:t>
            </a:r>
          </a:p>
        </p:txBody>
      </p:sp>
      <p:sp>
        <p:nvSpPr>
          <p:cNvPr id="3" name="Rectangle 2">
            <a:extLst>
              <a:ext uri="{FF2B5EF4-FFF2-40B4-BE49-F238E27FC236}">
                <a16:creationId xmlns:a16="http://schemas.microsoft.com/office/drawing/2014/main" id="{524BF23F-E502-C14C-D0CA-A0014C7E60BD}"/>
              </a:ext>
            </a:extLst>
          </p:cNvPr>
          <p:cNvSpPr/>
          <p:nvPr/>
        </p:nvSpPr>
        <p:spPr>
          <a:xfrm>
            <a:off x="0" y="0"/>
            <a:ext cx="1422400" cy="6858000"/>
          </a:xfrm>
          <a:prstGeom prst="rect">
            <a:avLst/>
          </a:prstGeom>
          <a:solidFill>
            <a:srgbClr val="5555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enorite" panose="00000500000000000000" pitchFamily="2" charset="0"/>
            </a:endParaRPr>
          </a:p>
        </p:txBody>
      </p:sp>
      <p:sp>
        <p:nvSpPr>
          <p:cNvPr id="4" name="TextBox 3">
            <a:hlinkClick r:id="rId3" action="ppaction://hlinksldjump"/>
            <a:extLst>
              <a:ext uri="{FF2B5EF4-FFF2-40B4-BE49-F238E27FC236}">
                <a16:creationId xmlns:a16="http://schemas.microsoft.com/office/drawing/2014/main" id="{F5143B0C-254A-B074-0892-A2E94A01BEC4}"/>
              </a:ext>
            </a:extLst>
          </p:cNvPr>
          <p:cNvSpPr txBox="1"/>
          <p:nvPr/>
        </p:nvSpPr>
        <p:spPr>
          <a:xfrm>
            <a:off x="25400" y="899467"/>
            <a:ext cx="1130300" cy="461665"/>
          </a:xfrm>
          <a:prstGeom prst="rect">
            <a:avLst/>
          </a:prstGeom>
          <a:noFill/>
        </p:spPr>
        <p:txBody>
          <a:bodyPr wrap="square" rtlCol="0">
            <a:spAutoFit/>
          </a:bodyPr>
          <a:lstStyle>
            <a:defPPr>
              <a:defRPr lang="en-US"/>
            </a:defPPr>
            <a:lvl1pPr>
              <a:defRPr sz="1200">
                <a:solidFill>
                  <a:schemeClr val="bg1"/>
                </a:solidFill>
                <a:latin typeface="Tenorite" panose="00000500000000000000" pitchFamily="2" charset="0"/>
                <a:cs typeface="Arial" panose="020B0604020202020204" pitchFamily="34" charset="0"/>
              </a:defRPr>
            </a:lvl1pPr>
          </a:lstStyle>
          <a:p>
            <a:r>
              <a:rPr lang="en-GB"/>
              <a:t>Exercise Scope &gt;</a:t>
            </a:r>
          </a:p>
        </p:txBody>
      </p:sp>
      <p:sp>
        <p:nvSpPr>
          <p:cNvPr id="14" name="TextBox 13">
            <a:hlinkClick r:id="rId4" action="ppaction://hlinksldjump"/>
            <a:extLst>
              <a:ext uri="{FF2B5EF4-FFF2-40B4-BE49-F238E27FC236}">
                <a16:creationId xmlns:a16="http://schemas.microsoft.com/office/drawing/2014/main" id="{CBBAE5BA-E7B0-AE89-F16D-2128FB679681}"/>
              </a:ext>
            </a:extLst>
          </p:cNvPr>
          <p:cNvSpPr txBox="1"/>
          <p:nvPr/>
        </p:nvSpPr>
        <p:spPr>
          <a:xfrm>
            <a:off x="38100" y="1411931"/>
            <a:ext cx="1193800" cy="461665"/>
          </a:xfrm>
          <a:prstGeom prst="rect">
            <a:avLst/>
          </a:prstGeom>
          <a:noFill/>
        </p:spPr>
        <p:txBody>
          <a:bodyPr wrap="square" rtlCol="0">
            <a:spAutoFit/>
          </a:bodyPr>
          <a:lstStyle/>
          <a:p>
            <a:r>
              <a:rPr lang="en-GB" sz="1200">
                <a:solidFill>
                  <a:schemeClr val="bg1"/>
                </a:solidFill>
                <a:latin typeface="Tenorite" panose="00000500000000000000" pitchFamily="2" charset="0"/>
                <a:cs typeface="Arial" panose="020B0604020202020204" pitchFamily="34" charset="0"/>
              </a:rPr>
              <a:t>Executive Summary &gt;</a:t>
            </a:r>
          </a:p>
        </p:txBody>
      </p:sp>
      <p:sp>
        <p:nvSpPr>
          <p:cNvPr id="15" name="TextBox 14">
            <a:extLst>
              <a:ext uri="{FF2B5EF4-FFF2-40B4-BE49-F238E27FC236}">
                <a16:creationId xmlns:a16="http://schemas.microsoft.com/office/drawing/2014/main" id="{16783366-0C50-8A63-65BB-53F604A15DAA}"/>
              </a:ext>
            </a:extLst>
          </p:cNvPr>
          <p:cNvSpPr txBox="1"/>
          <p:nvPr/>
        </p:nvSpPr>
        <p:spPr>
          <a:xfrm>
            <a:off x="38100" y="1924395"/>
            <a:ext cx="1193800" cy="276999"/>
          </a:xfrm>
          <a:prstGeom prst="rect">
            <a:avLst/>
          </a:prstGeom>
          <a:noFill/>
        </p:spPr>
        <p:txBody>
          <a:bodyPr wrap="square" rtlCol="0">
            <a:spAutoFit/>
          </a:bodyPr>
          <a:lstStyle/>
          <a:p>
            <a:r>
              <a:rPr lang="en-GB" sz="1200">
                <a:solidFill>
                  <a:schemeClr val="bg1"/>
                </a:solidFill>
                <a:latin typeface="Tenorite" panose="00000500000000000000" pitchFamily="2" charset="0"/>
                <a:cs typeface="Arial" panose="020B0604020202020204" pitchFamily="34" charset="0"/>
              </a:rPr>
              <a:t>Key Areas:</a:t>
            </a:r>
          </a:p>
        </p:txBody>
      </p:sp>
      <p:sp>
        <p:nvSpPr>
          <p:cNvPr id="22" name="TextBox 21">
            <a:hlinkClick r:id="rId5" action="ppaction://hlinksldjump"/>
            <a:extLst>
              <a:ext uri="{FF2B5EF4-FFF2-40B4-BE49-F238E27FC236}">
                <a16:creationId xmlns:a16="http://schemas.microsoft.com/office/drawing/2014/main" id="{FF54E5C9-C7FE-7230-2478-ADB7424C2667}"/>
              </a:ext>
            </a:extLst>
          </p:cNvPr>
          <p:cNvSpPr txBox="1"/>
          <p:nvPr/>
        </p:nvSpPr>
        <p:spPr>
          <a:xfrm>
            <a:off x="127000" y="2502612"/>
            <a:ext cx="1295400" cy="430887"/>
          </a:xfrm>
          <a:prstGeom prst="rect">
            <a:avLst/>
          </a:prstGeom>
          <a:noFill/>
        </p:spPr>
        <p:txBody>
          <a:bodyPr wrap="square" rtlCol="0">
            <a:spAutoFit/>
          </a:bodyPr>
          <a:lstStyle/>
          <a:p>
            <a:r>
              <a:rPr lang="en-GB" sz="1100">
                <a:solidFill>
                  <a:schemeClr val="bg1"/>
                </a:solidFill>
                <a:latin typeface="Tenorite" panose="00000500000000000000" pitchFamily="2" charset="0"/>
                <a:cs typeface="Arial" panose="020B0604020202020204" pitchFamily="34" charset="0"/>
              </a:rPr>
              <a:t>Gas Transporter Interactions </a:t>
            </a:r>
          </a:p>
        </p:txBody>
      </p:sp>
      <p:sp>
        <p:nvSpPr>
          <p:cNvPr id="23" name="TextBox 22">
            <a:hlinkClick r:id="rId2" action="ppaction://hlinksldjump"/>
            <a:extLst>
              <a:ext uri="{FF2B5EF4-FFF2-40B4-BE49-F238E27FC236}">
                <a16:creationId xmlns:a16="http://schemas.microsoft.com/office/drawing/2014/main" id="{948AD4D8-F8CD-9E22-2C62-DAA3F0F34A18}"/>
              </a:ext>
            </a:extLst>
          </p:cNvPr>
          <p:cNvSpPr txBox="1"/>
          <p:nvPr/>
        </p:nvSpPr>
        <p:spPr>
          <a:xfrm>
            <a:off x="127000" y="3260970"/>
            <a:ext cx="1295400" cy="600164"/>
          </a:xfrm>
          <a:prstGeom prst="rect">
            <a:avLst/>
          </a:prstGeom>
          <a:noFill/>
        </p:spPr>
        <p:txBody>
          <a:bodyPr wrap="square" rtlCol="0">
            <a:spAutoFit/>
          </a:bodyPr>
          <a:lstStyle>
            <a:defPPr>
              <a:defRPr lang="en-US"/>
            </a:defPPr>
            <a:lvl1pPr>
              <a:defRPr sz="1100">
                <a:solidFill>
                  <a:schemeClr val="bg1"/>
                </a:solidFill>
                <a:latin typeface="Arial" panose="020B0604020202020204" pitchFamily="34" charset="0"/>
                <a:cs typeface="Arial" panose="020B0604020202020204" pitchFamily="34" charset="0"/>
              </a:defRPr>
            </a:lvl1pPr>
          </a:lstStyle>
          <a:p>
            <a:r>
              <a:rPr lang="en-GB">
                <a:latin typeface="Tenorite" panose="00000500000000000000" pitchFamily="2" charset="0"/>
              </a:rPr>
              <a:t>Gas and Electricity Interactions </a:t>
            </a:r>
          </a:p>
        </p:txBody>
      </p:sp>
      <p:sp>
        <p:nvSpPr>
          <p:cNvPr id="24" name="TextBox 23">
            <a:hlinkClick r:id="rId6" action="ppaction://hlinksldjump"/>
            <a:extLst>
              <a:ext uri="{FF2B5EF4-FFF2-40B4-BE49-F238E27FC236}">
                <a16:creationId xmlns:a16="http://schemas.microsoft.com/office/drawing/2014/main" id="{7C06CD40-8A92-C0AC-C3B6-E3D41AF2CA6D}"/>
              </a:ext>
            </a:extLst>
          </p:cNvPr>
          <p:cNvSpPr txBox="1"/>
          <p:nvPr/>
        </p:nvSpPr>
        <p:spPr>
          <a:xfrm>
            <a:off x="127000" y="3845573"/>
            <a:ext cx="1235782" cy="430887"/>
          </a:xfrm>
          <a:prstGeom prst="rect">
            <a:avLst/>
          </a:prstGeom>
          <a:noFill/>
        </p:spPr>
        <p:txBody>
          <a:bodyPr wrap="square" rtlCol="0">
            <a:spAutoFit/>
          </a:bodyPr>
          <a:lstStyle/>
          <a:p>
            <a:r>
              <a:rPr lang="en-GB" sz="1100">
                <a:solidFill>
                  <a:schemeClr val="bg1"/>
                </a:solidFill>
                <a:latin typeface="Tenorite" panose="00000500000000000000" pitchFamily="2" charset="0"/>
                <a:cs typeface="Arial" panose="020B0604020202020204" pitchFamily="34" charset="0"/>
              </a:rPr>
              <a:t>Public Communications </a:t>
            </a:r>
          </a:p>
        </p:txBody>
      </p:sp>
      <p:sp>
        <p:nvSpPr>
          <p:cNvPr id="25" name="TextBox 24">
            <a:hlinkClick r:id="rId7" action="ppaction://hlinksldjump"/>
            <a:extLst>
              <a:ext uri="{FF2B5EF4-FFF2-40B4-BE49-F238E27FC236}">
                <a16:creationId xmlns:a16="http://schemas.microsoft.com/office/drawing/2014/main" id="{42F1EB5E-2E88-7573-34F2-755DC802A81B}"/>
              </a:ext>
            </a:extLst>
          </p:cNvPr>
          <p:cNvSpPr txBox="1"/>
          <p:nvPr/>
        </p:nvSpPr>
        <p:spPr>
          <a:xfrm>
            <a:off x="127000" y="2983091"/>
            <a:ext cx="1295400" cy="261610"/>
          </a:xfrm>
          <a:prstGeom prst="rect">
            <a:avLst/>
          </a:prstGeom>
          <a:noFill/>
        </p:spPr>
        <p:txBody>
          <a:bodyPr wrap="square" rtlCol="0">
            <a:spAutoFit/>
          </a:bodyPr>
          <a:lstStyle/>
          <a:p>
            <a:r>
              <a:rPr lang="en-GB" sz="1100">
                <a:solidFill>
                  <a:schemeClr val="bg1"/>
                </a:solidFill>
                <a:latin typeface="Tenorite" panose="00000500000000000000" pitchFamily="2" charset="0"/>
                <a:cs typeface="Arial" panose="020B0604020202020204" pitchFamily="34" charset="0"/>
              </a:rPr>
              <a:t>Load Shedding</a:t>
            </a:r>
          </a:p>
        </p:txBody>
      </p:sp>
      <p:sp>
        <p:nvSpPr>
          <p:cNvPr id="26" name="TextBox 25">
            <a:hlinkClick r:id="rId8" action="ppaction://hlinksldjump"/>
            <a:extLst>
              <a:ext uri="{FF2B5EF4-FFF2-40B4-BE49-F238E27FC236}">
                <a16:creationId xmlns:a16="http://schemas.microsoft.com/office/drawing/2014/main" id="{91362AA3-F8C5-D6FD-9AC7-8D6506D56C75}"/>
              </a:ext>
            </a:extLst>
          </p:cNvPr>
          <p:cNvSpPr txBox="1"/>
          <p:nvPr/>
        </p:nvSpPr>
        <p:spPr>
          <a:xfrm>
            <a:off x="127000" y="4301340"/>
            <a:ext cx="1295400" cy="261610"/>
          </a:xfrm>
          <a:prstGeom prst="rect">
            <a:avLst/>
          </a:prstGeom>
          <a:noFill/>
        </p:spPr>
        <p:txBody>
          <a:bodyPr wrap="square" rtlCol="0">
            <a:spAutoFit/>
          </a:bodyPr>
          <a:lstStyle>
            <a:defPPr>
              <a:defRPr lang="en-US"/>
            </a:defPPr>
            <a:lvl1pPr>
              <a:defRPr sz="1100">
                <a:solidFill>
                  <a:schemeClr val="bg1"/>
                </a:solidFill>
                <a:latin typeface="Arial" panose="020B0604020202020204" pitchFamily="34" charset="0"/>
                <a:cs typeface="Arial" panose="020B0604020202020204" pitchFamily="34" charset="0"/>
              </a:defRPr>
            </a:lvl1pPr>
          </a:lstStyle>
          <a:p>
            <a:r>
              <a:rPr lang="en-GB">
                <a:latin typeface="Tenorite" panose="00000500000000000000" pitchFamily="2" charset="0"/>
              </a:rPr>
              <a:t>Managing Supply</a:t>
            </a:r>
          </a:p>
        </p:txBody>
      </p:sp>
      <p:cxnSp>
        <p:nvCxnSpPr>
          <p:cNvPr id="29" name="Straight Connector 28">
            <a:extLst>
              <a:ext uri="{FF2B5EF4-FFF2-40B4-BE49-F238E27FC236}">
                <a16:creationId xmlns:a16="http://schemas.microsoft.com/office/drawing/2014/main" id="{B75DD9F5-2096-85AA-CCAB-446B1CA88EA9}"/>
              </a:ext>
            </a:extLst>
          </p:cNvPr>
          <p:cNvCxnSpPr>
            <a:cxnSpLocks/>
          </p:cNvCxnSpPr>
          <p:nvPr/>
        </p:nvCxnSpPr>
        <p:spPr>
          <a:xfrm>
            <a:off x="127000" y="1380182"/>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F35D60D-9707-3EA2-5FBD-3E5F14CDFC73}"/>
              </a:ext>
            </a:extLst>
          </p:cNvPr>
          <p:cNvCxnSpPr>
            <a:cxnSpLocks/>
          </p:cNvCxnSpPr>
          <p:nvPr/>
        </p:nvCxnSpPr>
        <p:spPr>
          <a:xfrm>
            <a:off x="126207" y="1899296"/>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0" name="TextBox 69">
            <a:hlinkClick r:id="rId9" action="ppaction://hlinksldjump"/>
            <a:extLst>
              <a:ext uri="{FF2B5EF4-FFF2-40B4-BE49-F238E27FC236}">
                <a16:creationId xmlns:a16="http://schemas.microsoft.com/office/drawing/2014/main" id="{3F2205C3-6F20-E2E6-8F80-5AA6E84F50F9}"/>
              </a:ext>
            </a:extLst>
          </p:cNvPr>
          <p:cNvSpPr txBox="1"/>
          <p:nvPr/>
        </p:nvSpPr>
        <p:spPr>
          <a:xfrm>
            <a:off x="126202" y="2199735"/>
            <a:ext cx="1295400" cy="261610"/>
          </a:xfrm>
          <a:prstGeom prst="rect">
            <a:avLst/>
          </a:prstGeom>
          <a:noFill/>
        </p:spPr>
        <p:txBody>
          <a:bodyPr wrap="square" rtlCol="0">
            <a:spAutoFit/>
          </a:bodyPr>
          <a:lstStyle/>
          <a:p>
            <a:r>
              <a:rPr lang="en-GB" sz="1100">
                <a:solidFill>
                  <a:schemeClr val="bg1"/>
                </a:solidFill>
                <a:latin typeface="Tenorite" panose="00000500000000000000" pitchFamily="2" charset="0"/>
                <a:cs typeface="Arial" panose="020B0604020202020204" pitchFamily="34" charset="0"/>
              </a:rPr>
              <a:t>NGSE Strategy</a:t>
            </a:r>
          </a:p>
        </p:txBody>
      </p:sp>
      <p:sp>
        <p:nvSpPr>
          <p:cNvPr id="8" name="TextBox 7">
            <a:extLst>
              <a:ext uri="{FF2B5EF4-FFF2-40B4-BE49-F238E27FC236}">
                <a16:creationId xmlns:a16="http://schemas.microsoft.com/office/drawing/2014/main" id="{4A6186D6-36A9-2B9B-1CEA-D040973881DF}"/>
              </a:ext>
            </a:extLst>
          </p:cNvPr>
          <p:cNvSpPr txBox="1"/>
          <p:nvPr/>
        </p:nvSpPr>
        <p:spPr>
          <a:xfrm>
            <a:off x="-8743" y="68468"/>
            <a:ext cx="1468322" cy="830997"/>
          </a:xfrm>
          <a:prstGeom prst="rect">
            <a:avLst/>
          </a:prstGeom>
          <a:noFill/>
        </p:spPr>
        <p:txBody>
          <a:bodyPr wrap="square" rtlCol="0">
            <a:spAutoFit/>
          </a:bodyPr>
          <a:lstStyle/>
          <a:p>
            <a:r>
              <a:rPr lang="en-GB" sz="1200" b="1">
                <a:solidFill>
                  <a:schemeClr val="bg1"/>
                </a:solidFill>
                <a:latin typeface="Tenorite" panose="00000500000000000000" pitchFamily="2" charset="0"/>
                <a:cs typeface="Arial" panose="020B0604020202020204" pitchFamily="34" charset="0"/>
              </a:rPr>
              <a:t>NEC Industry Exercise Fahrenheit </a:t>
            </a:r>
            <a:r>
              <a:rPr lang="en-GB" sz="1200" b="1">
                <a:solidFill>
                  <a:schemeClr val="bg1">
                    <a:lumMod val="75000"/>
                  </a:schemeClr>
                </a:solidFill>
                <a:latin typeface="Tenorite" panose="00000500000000000000" pitchFamily="2" charset="0"/>
                <a:cs typeface="Arial" panose="020B0604020202020204" pitchFamily="34" charset="0"/>
              </a:rPr>
              <a:t>2024 Post Exercise Report  </a:t>
            </a:r>
          </a:p>
        </p:txBody>
      </p:sp>
      <p:sp>
        <p:nvSpPr>
          <p:cNvPr id="12" name="TextBox 11">
            <a:hlinkClick r:id="rId10" action="ppaction://hlinksldjump"/>
            <a:extLst>
              <a:ext uri="{FF2B5EF4-FFF2-40B4-BE49-F238E27FC236}">
                <a16:creationId xmlns:a16="http://schemas.microsoft.com/office/drawing/2014/main" id="{9A07747E-0050-C970-8050-B850F9722135}"/>
              </a:ext>
            </a:extLst>
          </p:cNvPr>
          <p:cNvSpPr txBox="1"/>
          <p:nvPr/>
        </p:nvSpPr>
        <p:spPr>
          <a:xfrm>
            <a:off x="38100" y="4639813"/>
            <a:ext cx="1193800" cy="461665"/>
          </a:xfrm>
          <a:prstGeom prst="rect">
            <a:avLst/>
          </a:prstGeom>
          <a:noFill/>
        </p:spPr>
        <p:txBody>
          <a:bodyPr wrap="square" rtlCol="0">
            <a:spAutoFit/>
          </a:bodyPr>
          <a:lstStyle>
            <a:defPPr>
              <a:defRPr lang="en-US"/>
            </a:defPPr>
            <a:lvl1pPr>
              <a:defRPr sz="1200">
                <a:solidFill>
                  <a:schemeClr val="bg1"/>
                </a:solidFill>
                <a:latin typeface="Tenorite" panose="00000500000000000000" pitchFamily="2" charset="0"/>
                <a:cs typeface="Arial" panose="020B0604020202020204" pitchFamily="34" charset="0"/>
              </a:defRPr>
            </a:lvl1pPr>
          </a:lstStyle>
          <a:p>
            <a:r>
              <a:rPr lang="en-GB"/>
              <a:t>Learning Points&gt;</a:t>
            </a:r>
          </a:p>
        </p:txBody>
      </p:sp>
      <p:sp>
        <p:nvSpPr>
          <p:cNvPr id="13" name="TextBox 12">
            <a:hlinkClick r:id="rId11" action="ppaction://hlinksldjump"/>
            <a:extLst>
              <a:ext uri="{FF2B5EF4-FFF2-40B4-BE49-F238E27FC236}">
                <a16:creationId xmlns:a16="http://schemas.microsoft.com/office/drawing/2014/main" id="{9BED840B-F718-08D5-5A4A-E6502368ECC0}"/>
              </a:ext>
            </a:extLst>
          </p:cNvPr>
          <p:cNvSpPr txBox="1"/>
          <p:nvPr/>
        </p:nvSpPr>
        <p:spPr>
          <a:xfrm>
            <a:off x="38100" y="5606283"/>
            <a:ext cx="1193800" cy="276999"/>
          </a:xfrm>
          <a:prstGeom prst="rect">
            <a:avLst/>
          </a:prstGeom>
          <a:solidFill>
            <a:schemeClr val="accent6">
              <a:lumMod val="60000"/>
              <a:lumOff val="40000"/>
            </a:schemeClr>
          </a:solidFill>
        </p:spPr>
        <p:txBody>
          <a:bodyPr wrap="square" rtlCol="0">
            <a:spAutoFit/>
          </a:bodyPr>
          <a:lstStyle>
            <a:defPPr>
              <a:defRPr lang="en-US"/>
            </a:defPPr>
            <a:lvl1pPr>
              <a:defRPr sz="1200">
                <a:solidFill>
                  <a:schemeClr val="bg1"/>
                </a:solidFill>
                <a:latin typeface="Tenorite" panose="00000500000000000000" pitchFamily="2" charset="0"/>
                <a:cs typeface="Arial" panose="020B0604020202020204" pitchFamily="34" charset="0"/>
              </a:defRPr>
            </a:lvl1pPr>
          </a:lstStyle>
          <a:p>
            <a:r>
              <a:rPr lang="en-GB"/>
              <a:t>Appendices &gt;</a:t>
            </a:r>
          </a:p>
        </p:txBody>
      </p:sp>
      <p:cxnSp>
        <p:nvCxnSpPr>
          <p:cNvPr id="67" name="Straight Connector 66">
            <a:extLst>
              <a:ext uri="{FF2B5EF4-FFF2-40B4-BE49-F238E27FC236}">
                <a16:creationId xmlns:a16="http://schemas.microsoft.com/office/drawing/2014/main" id="{C514D171-73BD-74EE-C41C-F231CC815D1F}"/>
              </a:ext>
            </a:extLst>
          </p:cNvPr>
          <p:cNvCxnSpPr>
            <a:cxnSpLocks/>
          </p:cNvCxnSpPr>
          <p:nvPr/>
        </p:nvCxnSpPr>
        <p:spPr>
          <a:xfrm>
            <a:off x="126203" y="4621660"/>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160EB4C8-0F1D-8304-784C-57D0BDA51BB9}"/>
              </a:ext>
            </a:extLst>
          </p:cNvPr>
          <p:cNvCxnSpPr>
            <a:cxnSpLocks/>
          </p:cNvCxnSpPr>
          <p:nvPr/>
        </p:nvCxnSpPr>
        <p:spPr>
          <a:xfrm>
            <a:off x="111533" y="5595537"/>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4A830D25-9921-8B31-FDC7-B5459CFBDBF9}"/>
              </a:ext>
            </a:extLst>
          </p:cNvPr>
          <p:cNvCxnSpPr>
            <a:cxnSpLocks/>
          </p:cNvCxnSpPr>
          <p:nvPr/>
        </p:nvCxnSpPr>
        <p:spPr>
          <a:xfrm>
            <a:off x="126203" y="5886635"/>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hlinkClick r:id="rId12" action="ppaction://hlinksldjump"/>
            <a:extLst>
              <a:ext uri="{FF2B5EF4-FFF2-40B4-BE49-F238E27FC236}">
                <a16:creationId xmlns:a16="http://schemas.microsoft.com/office/drawing/2014/main" id="{CA3FF43F-31C3-62F3-AE56-F19F69836100}"/>
              </a:ext>
            </a:extLst>
          </p:cNvPr>
          <p:cNvSpPr txBox="1"/>
          <p:nvPr/>
        </p:nvSpPr>
        <p:spPr>
          <a:xfrm>
            <a:off x="38100" y="5127751"/>
            <a:ext cx="1375161" cy="461665"/>
          </a:xfrm>
          <a:prstGeom prst="rect">
            <a:avLst/>
          </a:prstGeom>
          <a:noFill/>
        </p:spPr>
        <p:txBody>
          <a:bodyPr wrap="square" rtlCol="0">
            <a:spAutoFit/>
          </a:bodyPr>
          <a:lstStyle>
            <a:defPPr>
              <a:defRPr lang="en-US"/>
            </a:defPPr>
            <a:lvl1pPr>
              <a:defRPr sz="1200">
                <a:solidFill>
                  <a:schemeClr val="bg1"/>
                </a:solidFill>
                <a:latin typeface="Tenorite" panose="00000500000000000000" pitchFamily="2" charset="0"/>
                <a:cs typeface="Arial" panose="020B0604020202020204" pitchFamily="34" charset="0"/>
              </a:defRPr>
            </a:lvl1pPr>
          </a:lstStyle>
          <a:p>
            <a:r>
              <a:rPr lang="en-GB"/>
              <a:t>Progress since 2023 Ex Everest &gt;  </a:t>
            </a:r>
          </a:p>
        </p:txBody>
      </p:sp>
      <p:cxnSp>
        <p:nvCxnSpPr>
          <p:cNvPr id="80" name="Straight Connector 79">
            <a:extLst>
              <a:ext uri="{FF2B5EF4-FFF2-40B4-BE49-F238E27FC236}">
                <a16:creationId xmlns:a16="http://schemas.microsoft.com/office/drawing/2014/main" id="{600D97AF-B75C-0334-3C4C-7F6FFAD55374}"/>
              </a:ext>
            </a:extLst>
          </p:cNvPr>
          <p:cNvCxnSpPr>
            <a:cxnSpLocks/>
          </p:cNvCxnSpPr>
          <p:nvPr/>
        </p:nvCxnSpPr>
        <p:spPr>
          <a:xfrm>
            <a:off x="107995" y="5111816"/>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43DFD124-2E27-9316-4AC5-4407F3FC82AB}"/>
              </a:ext>
            </a:extLst>
          </p:cNvPr>
          <p:cNvCxnSpPr>
            <a:cxnSpLocks/>
          </p:cNvCxnSpPr>
          <p:nvPr/>
        </p:nvCxnSpPr>
        <p:spPr>
          <a:xfrm>
            <a:off x="126203" y="5886635"/>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82" name="Graphic 81" descr="Books with solid fill">
            <a:hlinkClick r:id="rId13" action="ppaction://hlinksldjump"/>
            <a:extLst>
              <a:ext uri="{FF2B5EF4-FFF2-40B4-BE49-F238E27FC236}">
                <a16:creationId xmlns:a16="http://schemas.microsoft.com/office/drawing/2014/main" id="{512C76E1-BCDE-A700-A2C3-38327AC8292E}"/>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404085" y="6483657"/>
            <a:ext cx="288000" cy="288000"/>
          </a:xfrm>
          <a:prstGeom prst="rect">
            <a:avLst/>
          </a:prstGeom>
        </p:spPr>
      </p:pic>
      <p:pic>
        <p:nvPicPr>
          <p:cNvPr id="83" name="Graphic 82" descr="Circle with left arrow outline">
            <a:hlinkClick r:id="" action="ppaction://hlinkshowjump?jump=nextslide"/>
            <a:extLst>
              <a:ext uri="{FF2B5EF4-FFF2-40B4-BE49-F238E27FC236}">
                <a16:creationId xmlns:a16="http://schemas.microsoft.com/office/drawing/2014/main" id="{8CB2211C-FBC1-02EA-2D56-37322DB3A3E5}"/>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079555" y="6477050"/>
            <a:ext cx="288000" cy="288000"/>
          </a:xfrm>
          <a:prstGeom prst="rect">
            <a:avLst/>
          </a:prstGeom>
        </p:spPr>
      </p:pic>
      <p:pic>
        <p:nvPicPr>
          <p:cNvPr id="84" name="Graphic 83" descr="Home with solid fill">
            <a:hlinkClick r:id="rId18" action="ppaction://hlinksldjump"/>
            <a:extLst>
              <a:ext uri="{FF2B5EF4-FFF2-40B4-BE49-F238E27FC236}">
                <a16:creationId xmlns:a16="http://schemas.microsoft.com/office/drawing/2014/main" id="{E1EFCAE1-5C05-D40E-05E6-C67ACFAC560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69310" y="6483657"/>
            <a:ext cx="288000" cy="288000"/>
          </a:xfrm>
          <a:prstGeom prst="rect">
            <a:avLst/>
          </a:prstGeom>
        </p:spPr>
      </p:pic>
      <p:pic>
        <p:nvPicPr>
          <p:cNvPr id="85" name="Graphic 84" descr="Circle with left arrow outline">
            <a:hlinkClick r:id="" action="ppaction://hlinkshowjump?jump=previousslide"/>
            <a:extLst>
              <a:ext uri="{FF2B5EF4-FFF2-40B4-BE49-F238E27FC236}">
                <a16:creationId xmlns:a16="http://schemas.microsoft.com/office/drawing/2014/main" id="{A80375AE-2E98-43C2-0F78-262A96A2BBFC}"/>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rot="10800000">
            <a:off x="741098" y="6477151"/>
            <a:ext cx="288000" cy="288000"/>
          </a:xfrm>
          <a:prstGeom prst="rect">
            <a:avLst/>
          </a:prstGeom>
        </p:spPr>
      </p:pic>
    </p:spTree>
    <p:extLst>
      <p:ext uri="{BB962C8B-B14F-4D97-AF65-F5344CB8AC3E}">
        <p14:creationId xmlns:p14="http://schemas.microsoft.com/office/powerpoint/2010/main" val="34929764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55555A"/>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1F78394-95B2-4C20-9336-9C82342B2297}"/>
              </a:ext>
            </a:extLst>
          </p:cNvPr>
          <p:cNvGrpSpPr/>
          <p:nvPr/>
        </p:nvGrpSpPr>
        <p:grpSpPr>
          <a:xfrm>
            <a:off x="347541" y="406488"/>
            <a:ext cx="4149347" cy="1014039"/>
            <a:chOff x="1093838" y="5212266"/>
            <a:chExt cx="4149347" cy="1014039"/>
          </a:xfrm>
        </p:grpSpPr>
        <p:sp>
          <p:nvSpPr>
            <p:cNvPr id="6" name="Rectangle 5">
              <a:extLst>
                <a:ext uri="{FF2B5EF4-FFF2-40B4-BE49-F238E27FC236}">
                  <a16:creationId xmlns:a16="http://schemas.microsoft.com/office/drawing/2014/main" id="{E0409FA0-9B10-4BFF-A447-6396AAE3BD0E}"/>
                </a:ext>
              </a:extLst>
            </p:cNvPr>
            <p:cNvSpPr/>
            <p:nvPr/>
          </p:nvSpPr>
          <p:spPr>
            <a:xfrm>
              <a:off x="1096487" y="5212266"/>
              <a:ext cx="4146698" cy="4496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400" b="1">
                  <a:latin typeface="Arial" panose="020B0604020202020204" pitchFamily="34" charset="0"/>
                  <a:cs typeface="Arial" panose="020B0604020202020204" pitchFamily="34" charset="0"/>
                </a:rPr>
                <a:t>N</a:t>
              </a:r>
              <a:r>
                <a:rPr lang="en-GB" sz="2400">
                  <a:latin typeface="Arial Nova Light" panose="020B0604020202020204" pitchFamily="34" charset="0"/>
                  <a:cs typeface="Arial" panose="020B0604020202020204" pitchFamily="34" charset="0"/>
                </a:rPr>
                <a:t>etwork</a:t>
              </a:r>
            </a:p>
          </p:txBody>
        </p:sp>
        <p:sp>
          <p:nvSpPr>
            <p:cNvPr id="17" name="Rectangle 16">
              <a:extLst>
                <a:ext uri="{FF2B5EF4-FFF2-40B4-BE49-F238E27FC236}">
                  <a16:creationId xmlns:a16="http://schemas.microsoft.com/office/drawing/2014/main" id="{67245B9F-727F-4C6E-A6A4-3361165FF8CA}"/>
                </a:ext>
              </a:extLst>
            </p:cNvPr>
            <p:cNvSpPr/>
            <p:nvPr/>
          </p:nvSpPr>
          <p:spPr>
            <a:xfrm>
              <a:off x="1093838" y="5811828"/>
              <a:ext cx="4146698" cy="4144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a:latin typeface="Arial" panose="020B0604020202020204" pitchFamily="34" charset="0"/>
                  <a:cs typeface="Arial" panose="020B0604020202020204" pitchFamily="34" charset="0"/>
                </a:rPr>
                <a:t>C</a:t>
              </a:r>
              <a:r>
                <a:rPr lang="en-GB" sz="2400">
                  <a:latin typeface="Arial Nova Light" panose="020B0604020202020204" pitchFamily="34" charset="0"/>
                  <a:cs typeface="Arial" panose="020B0604020202020204" pitchFamily="34" charset="0"/>
                </a:rPr>
                <a:t>o-ordinator</a:t>
              </a:r>
            </a:p>
          </p:txBody>
        </p:sp>
        <p:sp>
          <p:nvSpPr>
            <p:cNvPr id="21" name="Rectangle 20">
              <a:extLst>
                <a:ext uri="{FF2B5EF4-FFF2-40B4-BE49-F238E27FC236}">
                  <a16:creationId xmlns:a16="http://schemas.microsoft.com/office/drawing/2014/main" id="{3F5F6872-07A2-47FA-BBB5-422F47ED78EA}"/>
                </a:ext>
              </a:extLst>
            </p:cNvPr>
            <p:cNvSpPr/>
            <p:nvPr/>
          </p:nvSpPr>
          <p:spPr>
            <a:xfrm>
              <a:off x="1094946" y="5509757"/>
              <a:ext cx="4146698" cy="4423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a:latin typeface="Arial" panose="020B0604020202020204" pitchFamily="34" charset="0"/>
                  <a:cs typeface="Arial" panose="020B0604020202020204" pitchFamily="34" charset="0"/>
                </a:rPr>
                <a:t>E</a:t>
              </a:r>
              <a:r>
                <a:rPr lang="en-GB" sz="2400">
                  <a:latin typeface="Arial Nova Light" panose="020B0604020202020204" pitchFamily="34" charset="0"/>
                  <a:cs typeface="Arial" panose="020B0604020202020204" pitchFamily="34" charset="0"/>
                </a:rPr>
                <a:t>mergency</a:t>
              </a:r>
            </a:p>
          </p:txBody>
        </p:sp>
      </p:grpSp>
      <p:pic>
        <p:nvPicPr>
          <p:cNvPr id="3" name="Graphic 2" descr="Home with solid fill">
            <a:hlinkClick r:id="rId3" action="ppaction://hlinksldjump"/>
            <a:extLst>
              <a:ext uri="{FF2B5EF4-FFF2-40B4-BE49-F238E27FC236}">
                <a16:creationId xmlns:a16="http://schemas.microsoft.com/office/drawing/2014/main" id="{6B595C7B-805D-0931-8026-020ECB2AC9D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477500" y="304047"/>
            <a:ext cx="1364310" cy="1364310"/>
          </a:xfrm>
          <a:prstGeom prst="rect">
            <a:avLst/>
          </a:prstGeom>
        </p:spPr>
      </p:pic>
    </p:spTree>
    <p:extLst>
      <p:ext uri="{BB962C8B-B14F-4D97-AF65-F5344CB8AC3E}">
        <p14:creationId xmlns:p14="http://schemas.microsoft.com/office/powerpoint/2010/main" val="2168744518"/>
      </p:ext>
    </p:extLst>
  </p:cSld>
  <p:clrMapOvr>
    <a:masterClrMapping/>
  </p:clrMapOvr>
  <p:extLst>
    <p:ext uri="{6950BFC3-D8DA-4A85-94F7-54DA5524770B}">
      <p188:commentRel xmlns:p188="http://schemas.microsoft.com/office/powerpoint/2018/8/main" r:id="rId2"/>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Rounded Corners 18">
            <a:extLst>
              <a:ext uri="{FF2B5EF4-FFF2-40B4-BE49-F238E27FC236}">
                <a16:creationId xmlns:a16="http://schemas.microsoft.com/office/drawing/2014/main" id="{D37FA193-0BEF-3511-DE7C-5B7F3D745BED}"/>
              </a:ext>
            </a:extLst>
          </p:cNvPr>
          <p:cNvSpPr/>
          <p:nvPr/>
        </p:nvSpPr>
        <p:spPr>
          <a:xfrm>
            <a:off x="1839939" y="1738974"/>
            <a:ext cx="4904109" cy="1368000"/>
          </a:xfrm>
          <a:prstGeom prst="roundRect">
            <a:avLst/>
          </a:prstGeom>
          <a:solidFill>
            <a:srgbClr val="FFFFFF">
              <a:alpha val="89804"/>
            </a:srgbClr>
          </a:solidFill>
          <a:ln w="76200">
            <a:solidFill>
              <a:schemeClr val="bg1">
                <a:lumMod val="85000"/>
              </a:schemeClr>
            </a:solidFill>
          </a:ln>
        </p:spPr>
        <p:txBody>
          <a:bodyPr wrap="square" lIns="180000" rIns="180000" anchor="ctr">
            <a:noAutofit/>
          </a:bodyPr>
          <a:lstStyle/>
          <a:p>
            <a:endParaRPr lang="en-GB" sz="1400">
              <a:solidFill>
                <a:srgbClr val="66666A"/>
              </a:solidFill>
              <a:latin typeface="Tenorite" panose="00000500000000000000" pitchFamily="2" charset="0"/>
              <a:ea typeface="Arial" panose="020B0604020202020204" pitchFamily="34" charset="0"/>
              <a:cs typeface="Arial" panose="020B0604020202020204" pitchFamily="34" charset="0"/>
            </a:endParaRPr>
          </a:p>
        </p:txBody>
      </p:sp>
      <p:sp>
        <p:nvSpPr>
          <p:cNvPr id="49" name="Rectangle 48">
            <a:hlinkClick r:id="rId4" action="ppaction://hlinksldjump"/>
            <a:extLst>
              <a:ext uri="{FF2B5EF4-FFF2-40B4-BE49-F238E27FC236}">
                <a16:creationId xmlns:a16="http://schemas.microsoft.com/office/drawing/2014/main" id="{A984D2F5-5F7D-4467-A1A8-63DBDC9912DD}"/>
              </a:ext>
            </a:extLst>
          </p:cNvPr>
          <p:cNvSpPr/>
          <p:nvPr/>
        </p:nvSpPr>
        <p:spPr>
          <a:xfrm>
            <a:off x="2851653" y="1738976"/>
            <a:ext cx="3720598" cy="136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just"/>
            <a:r>
              <a:rPr lang="en-GB" sz="1100" dirty="0">
                <a:solidFill>
                  <a:schemeClr val="tx1">
                    <a:lumMod val="75000"/>
                    <a:lumOff val="25000"/>
                  </a:schemeClr>
                </a:solidFill>
                <a:latin typeface="Tenorite"/>
                <a:cs typeface="Arial"/>
              </a:rPr>
              <a:t>The complexity of developing an NGSE strategy continues to grow, however, significant improvements to the NGSE framework have strengthened the ability to manage the strategy effectively. Collaboration and shared understanding are now more crucial than ever for ensuring a safe and efficient response. </a:t>
            </a:r>
          </a:p>
        </p:txBody>
      </p:sp>
      <p:sp>
        <p:nvSpPr>
          <p:cNvPr id="6" name="Footer Placeholder 2">
            <a:extLst>
              <a:ext uri="{FF2B5EF4-FFF2-40B4-BE49-F238E27FC236}">
                <a16:creationId xmlns:a16="http://schemas.microsoft.com/office/drawing/2014/main" id="{B17CE95F-B05D-A324-CE99-56A5AB86FE60}"/>
              </a:ext>
            </a:extLst>
          </p:cNvPr>
          <p:cNvSpPr>
            <a:spLocks noGrp="1"/>
          </p:cNvSpPr>
          <p:nvPr>
            <p:ph type="ftr" sz="quarter" idx="11"/>
          </p:nvPr>
        </p:nvSpPr>
        <p:spPr>
          <a:xfrm>
            <a:off x="9142581" y="6559401"/>
            <a:ext cx="2573141" cy="213995"/>
          </a:xfrm>
        </p:spPr>
        <p:txBody>
          <a:bodyPr/>
          <a:lstStyle/>
          <a:p>
            <a:r>
              <a:rPr lang="en-GB" b="1">
                <a:solidFill>
                  <a:schemeClr val="tx2"/>
                </a:solidFill>
                <a:latin typeface="Tenorite" panose="00000500000000000000" pitchFamily="2" charset="0"/>
              </a:rPr>
              <a:t>NEC Industry Exercise Fahrenheit </a:t>
            </a:r>
            <a:r>
              <a:rPr lang="en-GB">
                <a:solidFill>
                  <a:schemeClr val="tx2"/>
                </a:solidFill>
                <a:latin typeface="Tenorite" panose="00000500000000000000" pitchFamily="2" charset="0"/>
              </a:rPr>
              <a:t>│ 2024</a:t>
            </a:r>
          </a:p>
        </p:txBody>
      </p:sp>
      <p:sp>
        <p:nvSpPr>
          <p:cNvPr id="9" name="Slide Number Placeholder 3">
            <a:extLst>
              <a:ext uri="{FF2B5EF4-FFF2-40B4-BE49-F238E27FC236}">
                <a16:creationId xmlns:a16="http://schemas.microsoft.com/office/drawing/2014/main" id="{0483C601-2A6F-F742-4583-5037286E1447}"/>
              </a:ext>
            </a:extLst>
          </p:cNvPr>
          <p:cNvSpPr>
            <a:spLocks noGrp="1"/>
          </p:cNvSpPr>
          <p:nvPr>
            <p:ph type="sldNum" sz="quarter" idx="12"/>
          </p:nvPr>
        </p:nvSpPr>
        <p:spPr>
          <a:xfrm>
            <a:off x="11683825" y="6564592"/>
            <a:ext cx="468000" cy="213995"/>
          </a:xfrm>
        </p:spPr>
        <p:txBody>
          <a:bodyPr/>
          <a:lstStyle/>
          <a:p>
            <a:r>
              <a:rPr lang="en-GB">
                <a:solidFill>
                  <a:schemeClr val="tx2"/>
                </a:solidFill>
                <a:latin typeface="Tenorite" panose="00000500000000000000" pitchFamily="2" charset="0"/>
                <a:cs typeface="Arial" panose="020B0604020202020204" pitchFamily="34" charset="0"/>
              </a:rPr>
              <a:t>P.</a:t>
            </a:r>
            <a:fld id="{2167D5C0-EA37-43FD-A9A7-0CAAFD84DAC3}" type="slidenum">
              <a:rPr lang="en-GB" smtClean="0">
                <a:solidFill>
                  <a:schemeClr val="tx2"/>
                </a:solidFill>
                <a:latin typeface="Tenorite" panose="00000500000000000000" pitchFamily="2" charset="0"/>
                <a:cs typeface="Arial" panose="020B0604020202020204" pitchFamily="34" charset="0"/>
              </a:rPr>
              <a:pPr/>
              <a:t>4</a:t>
            </a:fld>
            <a:endParaRPr lang="en-GB">
              <a:solidFill>
                <a:schemeClr val="tx2"/>
              </a:solidFill>
              <a:latin typeface="Tenorite" panose="00000500000000000000" pitchFamily="2" charset="0"/>
              <a:cs typeface="Arial" panose="020B0604020202020204" pitchFamily="34" charset="0"/>
            </a:endParaRPr>
          </a:p>
        </p:txBody>
      </p:sp>
      <p:sp>
        <p:nvSpPr>
          <p:cNvPr id="18" name="Rectangle: Rounded Corners 17">
            <a:extLst>
              <a:ext uri="{FF2B5EF4-FFF2-40B4-BE49-F238E27FC236}">
                <a16:creationId xmlns:a16="http://schemas.microsoft.com/office/drawing/2014/main" id="{080C7CB0-F0DC-B4E3-6F4F-D062DCEB22ED}"/>
              </a:ext>
            </a:extLst>
          </p:cNvPr>
          <p:cNvSpPr/>
          <p:nvPr/>
        </p:nvSpPr>
        <p:spPr>
          <a:xfrm>
            <a:off x="1548608" y="294814"/>
            <a:ext cx="10516392" cy="1197226"/>
          </a:xfrm>
          <a:prstGeom prst="roundRect">
            <a:avLst/>
          </a:prstGeom>
          <a:noFill/>
          <a:ln w="76200">
            <a:noFill/>
          </a:ln>
        </p:spPr>
        <p:txBody>
          <a:bodyPr wrap="square" lIns="180000" tIns="45720" rIns="180000" bIns="45720" anchor="t">
            <a:noAutofit/>
          </a:bodyPr>
          <a:lstStyle/>
          <a:p>
            <a:r>
              <a:rPr lang="en-GB" sz="1400" b="1">
                <a:solidFill>
                  <a:schemeClr val="tx1">
                    <a:lumMod val="65000"/>
                    <a:lumOff val="35000"/>
                  </a:schemeClr>
                </a:solidFill>
                <a:latin typeface="Tenorite"/>
              </a:rPr>
              <a:t>The overriding aim of the exercise was to demonstrate to the NEC that the Gas Industry is prepared and able to meet its obligations in the event of a NGSE.</a:t>
            </a:r>
          </a:p>
          <a:p>
            <a:endParaRPr lang="en-GB" sz="400" b="1">
              <a:solidFill>
                <a:srgbClr val="00B2A1"/>
              </a:solidFill>
              <a:latin typeface="Tenorite" panose="00000500000000000000" pitchFamily="2" charset="0"/>
            </a:endParaRPr>
          </a:p>
          <a:p>
            <a:endParaRPr lang="en-GB" sz="400" b="1">
              <a:solidFill>
                <a:srgbClr val="00B2A1"/>
              </a:solidFill>
              <a:latin typeface="Tenorite" panose="00000500000000000000" pitchFamily="2" charset="0"/>
            </a:endParaRPr>
          </a:p>
          <a:p>
            <a:pPr algn="just"/>
            <a:r>
              <a:rPr lang="en-GB" sz="1300">
                <a:solidFill>
                  <a:srgbClr val="66666A"/>
                </a:solidFill>
                <a:latin typeface="Tenorite"/>
                <a:ea typeface="Arial" panose="020B0604020202020204" pitchFamily="34" charset="0"/>
                <a:cs typeface="Arial"/>
              </a:rPr>
              <a:t>Exercise Fahrenheit continued improving levels of participation across the Gas Industry. Over 400 individuals across more than 50 organisations took part, which allowed the opportunity to exercise processes and interactions across the energy sector. This level of participation also allowed for increased realism and provided opportunities for the responders to work through the challenges this can bring.</a:t>
            </a:r>
          </a:p>
        </p:txBody>
      </p:sp>
      <p:sp>
        <p:nvSpPr>
          <p:cNvPr id="20" name="Rectangle: Rounded Corners 19">
            <a:hlinkClick r:id="rId4" action="ppaction://hlinksldjump"/>
            <a:extLst>
              <a:ext uri="{FF2B5EF4-FFF2-40B4-BE49-F238E27FC236}">
                <a16:creationId xmlns:a16="http://schemas.microsoft.com/office/drawing/2014/main" id="{6F9C3A91-54A6-A48F-2453-B2A769BBDF43}"/>
              </a:ext>
            </a:extLst>
          </p:cNvPr>
          <p:cNvSpPr/>
          <p:nvPr/>
        </p:nvSpPr>
        <p:spPr>
          <a:xfrm>
            <a:off x="1753283" y="1738975"/>
            <a:ext cx="1044000" cy="1368000"/>
          </a:xfrm>
          <a:prstGeom prst="roundRect">
            <a:avLst/>
          </a:prstGeom>
          <a:solidFill>
            <a:srgbClr val="9DC3E6"/>
          </a:solidFill>
          <a:ln w="76200">
            <a:solidFill>
              <a:schemeClr val="accent5">
                <a:lumMod val="60000"/>
                <a:lumOff val="40000"/>
              </a:schemeClr>
            </a:solidFill>
          </a:ln>
        </p:spPr>
        <p:txBody>
          <a:bodyPr wrap="square" lIns="72000" rIns="72000" anchor="ctr">
            <a:noAutofit/>
          </a:bodyPr>
          <a:lstStyle/>
          <a:p>
            <a:pPr algn="ctr"/>
            <a:r>
              <a:rPr lang="en-GB" sz="1400" b="1">
                <a:solidFill>
                  <a:prstClr val="white"/>
                </a:solidFill>
                <a:latin typeface="Tenorite" panose="00000500000000000000" pitchFamily="2" charset="0"/>
              </a:rPr>
              <a:t>NGSE Strategy</a:t>
            </a:r>
          </a:p>
        </p:txBody>
      </p:sp>
      <p:sp>
        <p:nvSpPr>
          <p:cNvPr id="23" name="Rectangle 22">
            <a:extLst>
              <a:ext uri="{FF2B5EF4-FFF2-40B4-BE49-F238E27FC236}">
                <a16:creationId xmlns:a16="http://schemas.microsoft.com/office/drawing/2014/main" id="{3B28EBD6-CF63-3180-CEBC-07DDC8AA656B}"/>
              </a:ext>
            </a:extLst>
          </p:cNvPr>
          <p:cNvSpPr/>
          <p:nvPr/>
        </p:nvSpPr>
        <p:spPr>
          <a:xfrm>
            <a:off x="2819740" y="4907153"/>
            <a:ext cx="3752511" cy="13547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GB" sz="1100">
              <a:solidFill>
                <a:schemeClr val="tx1">
                  <a:lumMod val="75000"/>
                  <a:lumOff val="25000"/>
                </a:schemeClr>
              </a:solidFill>
              <a:latin typeface="Tenorite" panose="00000500000000000000" pitchFamily="2" charset="0"/>
              <a:cs typeface="Arial" panose="020B0604020202020204" pitchFamily="34" charset="0"/>
            </a:endParaRPr>
          </a:p>
        </p:txBody>
      </p:sp>
      <p:sp>
        <p:nvSpPr>
          <p:cNvPr id="24" name="Rectangle: Rounded Corners 23">
            <a:hlinkClick r:id="rId5" action="ppaction://hlinksldjump"/>
            <a:extLst>
              <a:ext uri="{FF2B5EF4-FFF2-40B4-BE49-F238E27FC236}">
                <a16:creationId xmlns:a16="http://schemas.microsoft.com/office/drawing/2014/main" id="{B75D563E-6347-BDDF-C933-FD995622E09A}"/>
              </a:ext>
            </a:extLst>
          </p:cNvPr>
          <p:cNvSpPr/>
          <p:nvPr/>
        </p:nvSpPr>
        <p:spPr>
          <a:xfrm>
            <a:off x="7062317" y="3325230"/>
            <a:ext cx="4904109" cy="1368000"/>
          </a:xfrm>
          <a:prstGeom prst="roundRect">
            <a:avLst/>
          </a:prstGeom>
          <a:solidFill>
            <a:srgbClr val="FFFFFF">
              <a:alpha val="89804"/>
            </a:srgbClr>
          </a:solidFill>
          <a:ln w="76200">
            <a:solidFill>
              <a:schemeClr val="bg1">
                <a:lumMod val="85000"/>
              </a:schemeClr>
            </a:solidFill>
          </a:ln>
        </p:spPr>
        <p:txBody>
          <a:bodyPr wrap="square" lIns="180000" rIns="180000" anchor="ctr">
            <a:noAutofit/>
          </a:bodyPr>
          <a:lstStyle/>
          <a:p>
            <a:endParaRPr lang="en-GB" sz="1400">
              <a:solidFill>
                <a:srgbClr val="66666A"/>
              </a:solidFill>
              <a:latin typeface="Tenorite" panose="00000500000000000000" pitchFamily="2" charset="0"/>
              <a:ea typeface="Arial" panose="020B0604020202020204" pitchFamily="34" charset="0"/>
              <a:cs typeface="Arial" panose="020B0604020202020204" pitchFamily="34" charset="0"/>
            </a:endParaRPr>
          </a:p>
        </p:txBody>
      </p:sp>
      <p:sp>
        <p:nvSpPr>
          <p:cNvPr id="25" name="Rectangle: Rounded Corners 24">
            <a:hlinkClick r:id="rId5" action="ppaction://hlinksldjump"/>
            <a:extLst>
              <a:ext uri="{FF2B5EF4-FFF2-40B4-BE49-F238E27FC236}">
                <a16:creationId xmlns:a16="http://schemas.microsoft.com/office/drawing/2014/main" id="{D9DCE699-A48F-FB83-9D6F-9D9CE1D61191}"/>
              </a:ext>
            </a:extLst>
          </p:cNvPr>
          <p:cNvSpPr/>
          <p:nvPr/>
        </p:nvSpPr>
        <p:spPr>
          <a:xfrm>
            <a:off x="6967453" y="3325230"/>
            <a:ext cx="1066458" cy="1368000"/>
          </a:xfrm>
          <a:prstGeom prst="roundRect">
            <a:avLst/>
          </a:prstGeom>
          <a:solidFill>
            <a:srgbClr val="AF96DC"/>
          </a:solidFill>
          <a:ln w="76200">
            <a:solidFill>
              <a:srgbClr val="AF96DC"/>
            </a:solidFill>
          </a:ln>
        </p:spPr>
        <p:txBody>
          <a:bodyPr wrap="square" lIns="0" rIns="0" anchor="ctr">
            <a:noAutofit/>
          </a:bodyPr>
          <a:lstStyle/>
          <a:p>
            <a:pPr lvl="0" algn="ctr"/>
            <a:r>
              <a:rPr lang="en-GB" sz="1400" b="1" dirty="0">
                <a:solidFill>
                  <a:prstClr val="white"/>
                </a:solidFill>
                <a:latin typeface="Tenorite" panose="00000500000000000000" pitchFamily="2" charset="0"/>
              </a:rPr>
              <a:t>Public Comms</a:t>
            </a:r>
          </a:p>
        </p:txBody>
      </p:sp>
      <p:sp>
        <p:nvSpPr>
          <p:cNvPr id="26" name="Rectangle 25">
            <a:hlinkClick r:id="rId4" action="ppaction://hlinksldjump"/>
            <a:extLst>
              <a:ext uri="{FF2B5EF4-FFF2-40B4-BE49-F238E27FC236}">
                <a16:creationId xmlns:a16="http://schemas.microsoft.com/office/drawing/2014/main" id="{A0FC9806-EC56-5202-F17A-12E830506A0B}"/>
              </a:ext>
            </a:extLst>
          </p:cNvPr>
          <p:cNvSpPr/>
          <p:nvPr/>
        </p:nvSpPr>
        <p:spPr>
          <a:xfrm>
            <a:off x="8033911" y="3325228"/>
            <a:ext cx="3752511" cy="136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just"/>
            <a:r>
              <a:rPr lang="en-GB" sz="1100" dirty="0">
                <a:solidFill>
                  <a:schemeClr val="tx1">
                    <a:lumMod val="75000"/>
                    <a:lumOff val="25000"/>
                  </a:schemeClr>
                </a:solidFill>
                <a:latin typeface="Tenorite"/>
                <a:cs typeface="Arial"/>
              </a:rPr>
              <a:t>The process for the issue of an NEC Public Appeal has been modernised and embedded. Communications teams have made good progress against long standing learning points. New arrangements for communications coordination must be tested before the move of Gas Transporters from the ENA to FEN in January ‘25.</a:t>
            </a:r>
            <a:endParaRPr lang="en-GB" sz="1100" dirty="0">
              <a:solidFill>
                <a:schemeClr val="tx1">
                  <a:lumMod val="75000"/>
                  <a:lumOff val="25000"/>
                </a:schemeClr>
              </a:solidFill>
              <a:latin typeface="Tenorite" panose="00000500000000000000" pitchFamily="2" charset="0"/>
              <a:cs typeface="Arial" panose="020B0604020202020204" pitchFamily="34" charset="0"/>
            </a:endParaRPr>
          </a:p>
        </p:txBody>
      </p:sp>
      <p:sp>
        <p:nvSpPr>
          <p:cNvPr id="47" name="Rectangle: Rounded Corners 46">
            <a:hlinkClick r:id="rId6" action="ppaction://hlinksldjump"/>
            <a:extLst>
              <a:ext uri="{FF2B5EF4-FFF2-40B4-BE49-F238E27FC236}">
                <a16:creationId xmlns:a16="http://schemas.microsoft.com/office/drawing/2014/main" id="{F8E7B09E-EF13-9F7A-1E66-9A21BBACAFB4}"/>
              </a:ext>
            </a:extLst>
          </p:cNvPr>
          <p:cNvSpPr/>
          <p:nvPr/>
        </p:nvSpPr>
        <p:spPr>
          <a:xfrm>
            <a:off x="1871534" y="3329431"/>
            <a:ext cx="4904109" cy="1368000"/>
          </a:xfrm>
          <a:prstGeom prst="roundRect">
            <a:avLst/>
          </a:prstGeom>
          <a:solidFill>
            <a:srgbClr val="FFFFFF">
              <a:alpha val="89804"/>
            </a:srgbClr>
          </a:solidFill>
          <a:ln w="76200">
            <a:solidFill>
              <a:schemeClr val="bg1">
                <a:lumMod val="85000"/>
              </a:schemeClr>
            </a:solidFill>
          </a:ln>
        </p:spPr>
        <p:txBody>
          <a:bodyPr wrap="square" lIns="180000" rIns="180000" anchor="ctr">
            <a:noAutofit/>
          </a:bodyPr>
          <a:lstStyle/>
          <a:p>
            <a:endParaRPr lang="en-GB" sz="1400">
              <a:solidFill>
                <a:srgbClr val="66666A"/>
              </a:solidFill>
              <a:latin typeface="Tenorite" panose="00000500000000000000" pitchFamily="2" charset="0"/>
              <a:ea typeface="Arial" panose="020B0604020202020204" pitchFamily="34" charset="0"/>
              <a:cs typeface="Arial" panose="020B0604020202020204" pitchFamily="34" charset="0"/>
            </a:endParaRPr>
          </a:p>
        </p:txBody>
      </p:sp>
      <p:sp>
        <p:nvSpPr>
          <p:cNvPr id="50" name="Rectangle 49">
            <a:hlinkClick r:id="rId6" action="ppaction://hlinksldjump"/>
            <a:extLst>
              <a:ext uri="{FF2B5EF4-FFF2-40B4-BE49-F238E27FC236}">
                <a16:creationId xmlns:a16="http://schemas.microsoft.com/office/drawing/2014/main" id="{0E6F6C0A-7E6E-9C41-AAFB-3CAC434C916B}"/>
              </a:ext>
            </a:extLst>
          </p:cNvPr>
          <p:cNvSpPr/>
          <p:nvPr/>
        </p:nvSpPr>
        <p:spPr>
          <a:xfrm>
            <a:off x="2860791" y="3324239"/>
            <a:ext cx="3735993" cy="136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just"/>
            <a:r>
              <a:rPr lang="en-GB" sz="1100" dirty="0">
                <a:solidFill>
                  <a:schemeClr val="tx1">
                    <a:lumMod val="75000"/>
                    <a:lumOff val="25000"/>
                  </a:schemeClr>
                </a:solidFill>
                <a:latin typeface="Tenorite"/>
                <a:cs typeface="Arial"/>
              </a:rPr>
              <a:t>The modernisation of information sharing and ongoing efforts to collaborate on process improvements have accelerated response times in key interactions between Gas Transporters. Modern technologies are now required to analyse the whole system implications of a shortage of gas.</a:t>
            </a:r>
          </a:p>
        </p:txBody>
      </p:sp>
      <p:sp>
        <p:nvSpPr>
          <p:cNvPr id="51" name="Rectangle: Rounded Corners 50">
            <a:hlinkClick r:id="rId6" action="ppaction://hlinksldjump"/>
            <a:extLst>
              <a:ext uri="{FF2B5EF4-FFF2-40B4-BE49-F238E27FC236}">
                <a16:creationId xmlns:a16="http://schemas.microsoft.com/office/drawing/2014/main" id="{6ADDEF24-5FCD-F001-BB1B-85C123506139}"/>
              </a:ext>
            </a:extLst>
          </p:cNvPr>
          <p:cNvSpPr/>
          <p:nvPr/>
        </p:nvSpPr>
        <p:spPr>
          <a:xfrm>
            <a:off x="1784878" y="3333237"/>
            <a:ext cx="1044000" cy="1368000"/>
          </a:xfrm>
          <a:prstGeom prst="roundRect">
            <a:avLst/>
          </a:prstGeom>
          <a:solidFill>
            <a:srgbClr val="500A78"/>
          </a:solidFill>
          <a:ln w="76200">
            <a:solidFill>
              <a:srgbClr val="500A78"/>
            </a:solidFill>
          </a:ln>
        </p:spPr>
        <p:txBody>
          <a:bodyPr wrap="square" lIns="0" rIns="0" anchor="ctr">
            <a:noAutofit/>
          </a:bodyPr>
          <a:lstStyle/>
          <a:p>
            <a:pPr algn="ctr"/>
            <a:r>
              <a:rPr lang="en-GB" sz="1400" b="1">
                <a:solidFill>
                  <a:prstClr val="white"/>
                </a:solidFill>
                <a:latin typeface="Tenorite" panose="00000500000000000000" pitchFamily="2" charset="0"/>
              </a:rPr>
              <a:t>Gas Transporter Interactions</a:t>
            </a:r>
          </a:p>
        </p:txBody>
      </p:sp>
      <p:sp>
        <p:nvSpPr>
          <p:cNvPr id="52" name="Rectangle: Rounded Corners 51">
            <a:hlinkClick r:id="rId7" action="ppaction://hlinksldjump"/>
            <a:extLst>
              <a:ext uri="{FF2B5EF4-FFF2-40B4-BE49-F238E27FC236}">
                <a16:creationId xmlns:a16="http://schemas.microsoft.com/office/drawing/2014/main" id="{FBF6F4B5-683F-07A4-1300-7EA3D0BF2B75}"/>
              </a:ext>
            </a:extLst>
          </p:cNvPr>
          <p:cNvSpPr/>
          <p:nvPr/>
        </p:nvSpPr>
        <p:spPr>
          <a:xfrm>
            <a:off x="7062317" y="1747182"/>
            <a:ext cx="4904109" cy="1368000"/>
          </a:xfrm>
          <a:prstGeom prst="roundRect">
            <a:avLst/>
          </a:prstGeom>
          <a:solidFill>
            <a:srgbClr val="FFFFFF">
              <a:alpha val="89804"/>
            </a:srgbClr>
          </a:solidFill>
          <a:ln w="76200">
            <a:solidFill>
              <a:schemeClr val="bg1">
                <a:lumMod val="85000"/>
              </a:schemeClr>
            </a:solidFill>
          </a:ln>
        </p:spPr>
        <p:txBody>
          <a:bodyPr wrap="square" lIns="180000" rIns="180000" anchor="ctr">
            <a:noAutofit/>
          </a:bodyPr>
          <a:lstStyle/>
          <a:p>
            <a:endParaRPr lang="en-GB" sz="1400">
              <a:solidFill>
                <a:srgbClr val="66666A"/>
              </a:solidFill>
              <a:latin typeface="Tenorite" panose="00000500000000000000" pitchFamily="2" charset="0"/>
              <a:ea typeface="Arial" panose="020B0604020202020204" pitchFamily="34" charset="0"/>
              <a:cs typeface="Arial" panose="020B0604020202020204" pitchFamily="34" charset="0"/>
            </a:endParaRPr>
          </a:p>
        </p:txBody>
      </p:sp>
      <p:sp>
        <p:nvSpPr>
          <p:cNvPr id="53" name="Rectangle: Rounded Corners 52">
            <a:hlinkClick r:id="rId7" action="ppaction://hlinksldjump"/>
            <a:extLst>
              <a:ext uri="{FF2B5EF4-FFF2-40B4-BE49-F238E27FC236}">
                <a16:creationId xmlns:a16="http://schemas.microsoft.com/office/drawing/2014/main" id="{9588234D-FEF0-2DB0-0AA4-0127D527F884}"/>
              </a:ext>
            </a:extLst>
          </p:cNvPr>
          <p:cNvSpPr/>
          <p:nvPr/>
        </p:nvSpPr>
        <p:spPr>
          <a:xfrm>
            <a:off x="6967453" y="1747182"/>
            <a:ext cx="1044000" cy="1368000"/>
          </a:xfrm>
          <a:prstGeom prst="roundRect">
            <a:avLst/>
          </a:prstGeom>
          <a:solidFill>
            <a:srgbClr val="00BEB4"/>
          </a:solidFill>
          <a:ln w="76200">
            <a:solidFill>
              <a:srgbClr val="00BEB4"/>
            </a:solidFill>
          </a:ln>
        </p:spPr>
        <p:txBody>
          <a:bodyPr wrap="square" lIns="0" rIns="0" anchor="ctr">
            <a:noAutofit/>
          </a:bodyPr>
          <a:lstStyle/>
          <a:p>
            <a:pPr lvl="0" algn="ctr"/>
            <a:r>
              <a:rPr lang="en-GB" sz="1400" b="1" dirty="0">
                <a:solidFill>
                  <a:prstClr val="white"/>
                </a:solidFill>
                <a:latin typeface="Tenorite" panose="00000500000000000000" pitchFamily="2" charset="0"/>
              </a:rPr>
              <a:t>Gas and Electricity Interactions</a:t>
            </a:r>
          </a:p>
        </p:txBody>
      </p:sp>
      <p:sp>
        <p:nvSpPr>
          <p:cNvPr id="54" name="Rectangle 53">
            <a:hlinkClick r:id="rId7" action="ppaction://hlinksldjump"/>
            <a:extLst>
              <a:ext uri="{FF2B5EF4-FFF2-40B4-BE49-F238E27FC236}">
                <a16:creationId xmlns:a16="http://schemas.microsoft.com/office/drawing/2014/main" id="{976E8AD1-A621-F7C8-70E3-A66AB679150D}"/>
              </a:ext>
            </a:extLst>
          </p:cNvPr>
          <p:cNvSpPr/>
          <p:nvPr/>
        </p:nvSpPr>
        <p:spPr>
          <a:xfrm>
            <a:off x="8033911" y="1738976"/>
            <a:ext cx="3930168" cy="136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1100" dirty="0">
                <a:solidFill>
                  <a:schemeClr val="tx1">
                    <a:lumMod val="75000"/>
                    <a:lumOff val="25000"/>
                  </a:schemeClr>
                </a:solidFill>
                <a:latin typeface="Tenorite" panose="00000500000000000000" pitchFamily="2" charset="0"/>
                <a:cs typeface="Arial" panose="020B0604020202020204" pitchFamily="34" charset="0"/>
              </a:rPr>
              <a:t>Substantial progress has been made to further embed the processes for interaction between GSO and NESO. Further effort is now required to fully assure that load shedding does not trigger electricity system instability. </a:t>
            </a:r>
          </a:p>
        </p:txBody>
      </p:sp>
      <p:sp>
        <p:nvSpPr>
          <p:cNvPr id="55" name="Rectangle: Rounded Corners 54">
            <a:hlinkClick r:id="rId8" action="ppaction://hlinksldjump"/>
            <a:extLst>
              <a:ext uri="{FF2B5EF4-FFF2-40B4-BE49-F238E27FC236}">
                <a16:creationId xmlns:a16="http://schemas.microsoft.com/office/drawing/2014/main" id="{128EE6B5-3BE3-EE8C-71E4-35EE9B8692E2}"/>
              </a:ext>
            </a:extLst>
          </p:cNvPr>
          <p:cNvSpPr/>
          <p:nvPr/>
        </p:nvSpPr>
        <p:spPr>
          <a:xfrm>
            <a:off x="7062317" y="4900651"/>
            <a:ext cx="4904109" cy="1368000"/>
          </a:xfrm>
          <a:prstGeom prst="roundRect">
            <a:avLst/>
          </a:prstGeom>
          <a:solidFill>
            <a:srgbClr val="FFFFFF">
              <a:alpha val="89804"/>
            </a:srgbClr>
          </a:solidFill>
          <a:ln w="76200">
            <a:solidFill>
              <a:schemeClr val="bg1">
                <a:lumMod val="85000"/>
              </a:schemeClr>
            </a:solidFill>
          </a:ln>
        </p:spPr>
        <p:txBody>
          <a:bodyPr wrap="square" lIns="180000" rIns="180000" anchor="ctr">
            <a:noAutofit/>
          </a:bodyPr>
          <a:lstStyle/>
          <a:p>
            <a:endParaRPr lang="en-GB" sz="1400">
              <a:solidFill>
                <a:srgbClr val="66666A"/>
              </a:solidFill>
              <a:latin typeface="Tenorite" panose="00000500000000000000" pitchFamily="2" charset="0"/>
              <a:ea typeface="Arial" panose="020B0604020202020204" pitchFamily="34" charset="0"/>
              <a:cs typeface="Arial" panose="020B0604020202020204" pitchFamily="34" charset="0"/>
            </a:endParaRPr>
          </a:p>
        </p:txBody>
      </p:sp>
      <p:sp>
        <p:nvSpPr>
          <p:cNvPr id="56" name="Rectangle: Rounded Corners 55">
            <a:hlinkClick r:id="rId8" action="ppaction://hlinksldjump"/>
            <a:extLst>
              <a:ext uri="{FF2B5EF4-FFF2-40B4-BE49-F238E27FC236}">
                <a16:creationId xmlns:a16="http://schemas.microsoft.com/office/drawing/2014/main" id="{67B1E140-FCEE-43DB-E60D-4A8639F8EB07}"/>
              </a:ext>
            </a:extLst>
          </p:cNvPr>
          <p:cNvSpPr/>
          <p:nvPr/>
        </p:nvSpPr>
        <p:spPr>
          <a:xfrm>
            <a:off x="6967453" y="4900649"/>
            <a:ext cx="1044000" cy="1368000"/>
          </a:xfrm>
          <a:prstGeom prst="roundRect">
            <a:avLst/>
          </a:prstGeom>
          <a:solidFill>
            <a:schemeClr val="accent6">
              <a:lumMod val="60000"/>
              <a:lumOff val="40000"/>
            </a:schemeClr>
          </a:solidFill>
          <a:ln w="76200">
            <a:solidFill>
              <a:schemeClr val="accent6">
                <a:lumMod val="60000"/>
                <a:lumOff val="40000"/>
              </a:schemeClr>
            </a:solidFill>
          </a:ln>
        </p:spPr>
        <p:txBody>
          <a:bodyPr wrap="square" lIns="72000" rIns="72000" anchor="ctr">
            <a:noAutofit/>
          </a:bodyPr>
          <a:lstStyle/>
          <a:p>
            <a:pPr lvl="0" algn="ctr"/>
            <a:r>
              <a:rPr lang="en-GB" sz="1400" b="1">
                <a:solidFill>
                  <a:prstClr val="white"/>
                </a:solidFill>
                <a:latin typeface="Tenorite" panose="00000500000000000000" pitchFamily="2" charset="0"/>
              </a:rPr>
              <a:t>Managing Supply</a:t>
            </a:r>
          </a:p>
        </p:txBody>
      </p:sp>
      <p:sp>
        <p:nvSpPr>
          <p:cNvPr id="57" name="Rectangle 56">
            <a:hlinkClick r:id="rId8" action="ppaction://hlinksldjump"/>
            <a:extLst>
              <a:ext uri="{FF2B5EF4-FFF2-40B4-BE49-F238E27FC236}">
                <a16:creationId xmlns:a16="http://schemas.microsoft.com/office/drawing/2014/main" id="{BE8F3ED1-93E3-FE3D-B046-CD83D5ABD1D2}"/>
              </a:ext>
            </a:extLst>
          </p:cNvPr>
          <p:cNvSpPr/>
          <p:nvPr/>
        </p:nvSpPr>
        <p:spPr>
          <a:xfrm>
            <a:off x="8033911" y="4900651"/>
            <a:ext cx="3752511" cy="136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just"/>
            <a:r>
              <a:rPr lang="en-GB" sz="1100" dirty="0">
                <a:solidFill>
                  <a:schemeClr val="tx1">
                    <a:lumMod val="75000"/>
                    <a:lumOff val="25000"/>
                  </a:schemeClr>
                </a:solidFill>
                <a:latin typeface="Tenorite"/>
                <a:cs typeface="Arial"/>
              </a:rPr>
              <a:t>A refined process for ascertaining Gas Availability Status information was successfully tested, allowing the NSTA G.A.S portal to be decommissioned in favour of a more agile approach.</a:t>
            </a:r>
            <a:endParaRPr lang="en-GB" sz="1100" dirty="0">
              <a:solidFill>
                <a:schemeClr val="tx1">
                  <a:lumMod val="75000"/>
                  <a:lumOff val="25000"/>
                </a:schemeClr>
              </a:solidFill>
              <a:latin typeface="Tenorite" panose="00000500000000000000" pitchFamily="2" charset="0"/>
              <a:cs typeface="Arial" panose="020B0604020202020204" pitchFamily="34" charset="0"/>
            </a:endParaRPr>
          </a:p>
        </p:txBody>
      </p:sp>
      <p:sp>
        <p:nvSpPr>
          <p:cNvPr id="7" name="Rectangle 6">
            <a:extLst>
              <a:ext uri="{FF2B5EF4-FFF2-40B4-BE49-F238E27FC236}">
                <a16:creationId xmlns:a16="http://schemas.microsoft.com/office/drawing/2014/main" id="{2A3F3DD1-5409-0425-0749-E0263665C731}"/>
              </a:ext>
            </a:extLst>
          </p:cNvPr>
          <p:cNvSpPr/>
          <p:nvPr/>
        </p:nvSpPr>
        <p:spPr>
          <a:xfrm>
            <a:off x="0" y="0"/>
            <a:ext cx="1422400" cy="6858000"/>
          </a:xfrm>
          <a:prstGeom prst="rect">
            <a:avLst/>
          </a:prstGeom>
          <a:solidFill>
            <a:srgbClr val="5555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enorite" panose="00000500000000000000" pitchFamily="2" charset="0"/>
            </a:endParaRPr>
          </a:p>
        </p:txBody>
      </p:sp>
      <p:sp>
        <p:nvSpPr>
          <p:cNvPr id="8" name="TextBox 7">
            <a:hlinkClick r:id="rId9" action="ppaction://hlinksldjump"/>
            <a:extLst>
              <a:ext uri="{FF2B5EF4-FFF2-40B4-BE49-F238E27FC236}">
                <a16:creationId xmlns:a16="http://schemas.microsoft.com/office/drawing/2014/main" id="{2B415918-DA06-EF02-7507-7FE835FD5325}"/>
              </a:ext>
            </a:extLst>
          </p:cNvPr>
          <p:cNvSpPr txBox="1"/>
          <p:nvPr/>
        </p:nvSpPr>
        <p:spPr>
          <a:xfrm>
            <a:off x="25400" y="899467"/>
            <a:ext cx="1130300" cy="461665"/>
          </a:xfrm>
          <a:prstGeom prst="rect">
            <a:avLst/>
          </a:prstGeom>
          <a:noFill/>
        </p:spPr>
        <p:txBody>
          <a:bodyPr wrap="square" rtlCol="0">
            <a:spAutoFit/>
          </a:bodyPr>
          <a:lstStyle>
            <a:defPPr>
              <a:defRPr lang="en-US"/>
            </a:defPPr>
            <a:lvl1pPr>
              <a:defRPr sz="1200">
                <a:solidFill>
                  <a:schemeClr val="bg1"/>
                </a:solidFill>
                <a:latin typeface="Tenorite" panose="00000500000000000000" pitchFamily="2" charset="0"/>
                <a:cs typeface="Arial" panose="020B0604020202020204" pitchFamily="34" charset="0"/>
              </a:defRPr>
            </a:lvl1pPr>
          </a:lstStyle>
          <a:p>
            <a:r>
              <a:rPr lang="en-GB"/>
              <a:t>Exercise Scope &gt;</a:t>
            </a:r>
          </a:p>
        </p:txBody>
      </p:sp>
      <p:sp>
        <p:nvSpPr>
          <p:cNvPr id="10" name="TextBox 9">
            <a:hlinkClick r:id="rId10" action="ppaction://hlinksldjump"/>
            <a:extLst>
              <a:ext uri="{FF2B5EF4-FFF2-40B4-BE49-F238E27FC236}">
                <a16:creationId xmlns:a16="http://schemas.microsoft.com/office/drawing/2014/main" id="{D40424B8-7188-3D6C-8BC7-387E0D6A4D2A}"/>
              </a:ext>
            </a:extLst>
          </p:cNvPr>
          <p:cNvSpPr txBox="1"/>
          <p:nvPr/>
        </p:nvSpPr>
        <p:spPr>
          <a:xfrm>
            <a:off x="38100" y="1411931"/>
            <a:ext cx="1193800" cy="461665"/>
          </a:xfrm>
          <a:prstGeom prst="rect">
            <a:avLst/>
          </a:prstGeom>
          <a:solidFill>
            <a:schemeClr val="accent6">
              <a:lumMod val="60000"/>
              <a:lumOff val="40000"/>
            </a:schemeClr>
          </a:solidFill>
        </p:spPr>
        <p:txBody>
          <a:bodyPr wrap="square" rtlCol="0">
            <a:spAutoFit/>
          </a:bodyPr>
          <a:lstStyle>
            <a:defPPr>
              <a:defRPr lang="en-US"/>
            </a:defPPr>
            <a:lvl1pPr>
              <a:defRPr sz="1200">
                <a:solidFill>
                  <a:schemeClr val="bg1"/>
                </a:solidFill>
                <a:latin typeface="Tenorite" panose="00000500000000000000" pitchFamily="2" charset="0"/>
                <a:cs typeface="Arial" panose="020B0604020202020204" pitchFamily="34" charset="0"/>
              </a:defRPr>
            </a:lvl1pPr>
          </a:lstStyle>
          <a:p>
            <a:r>
              <a:rPr lang="en-GB"/>
              <a:t>Executive Summary &gt;</a:t>
            </a:r>
          </a:p>
        </p:txBody>
      </p:sp>
      <p:sp>
        <p:nvSpPr>
          <p:cNvPr id="11" name="TextBox 10">
            <a:extLst>
              <a:ext uri="{FF2B5EF4-FFF2-40B4-BE49-F238E27FC236}">
                <a16:creationId xmlns:a16="http://schemas.microsoft.com/office/drawing/2014/main" id="{FA3958D7-05F1-058D-B1C5-91AEBA7E563D}"/>
              </a:ext>
            </a:extLst>
          </p:cNvPr>
          <p:cNvSpPr txBox="1"/>
          <p:nvPr/>
        </p:nvSpPr>
        <p:spPr>
          <a:xfrm>
            <a:off x="38100" y="1924395"/>
            <a:ext cx="1193800" cy="276999"/>
          </a:xfrm>
          <a:prstGeom prst="rect">
            <a:avLst/>
          </a:prstGeom>
          <a:noFill/>
        </p:spPr>
        <p:txBody>
          <a:bodyPr wrap="square" rtlCol="0">
            <a:spAutoFit/>
          </a:bodyPr>
          <a:lstStyle/>
          <a:p>
            <a:r>
              <a:rPr lang="en-GB" sz="1200">
                <a:solidFill>
                  <a:schemeClr val="bg1"/>
                </a:solidFill>
                <a:latin typeface="Tenorite" panose="00000500000000000000" pitchFamily="2" charset="0"/>
                <a:cs typeface="Arial" panose="020B0604020202020204" pitchFamily="34" charset="0"/>
              </a:rPr>
              <a:t>Key Areas:</a:t>
            </a:r>
          </a:p>
        </p:txBody>
      </p:sp>
      <p:sp>
        <p:nvSpPr>
          <p:cNvPr id="16" name="TextBox 15">
            <a:hlinkClick r:id="rId6" action="ppaction://hlinksldjump"/>
            <a:extLst>
              <a:ext uri="{FF2B5EF4-FFF2-40B4-BE49-F238E27FC236}">
                <a16:creationId xmlns:a16="http://schemas.microsoft.com/office/drawing/2014/main" id="{BDAF1F29-E635-3641-5244-50AECFF3740A}"/>
              </a:ext>
            </a:extLst>
          </p:cNvPr>
          <p:cNvSpPr txBox="1"/>
          <p:nvPr/>
        </p:nvSpPr>
        <p:spPr>
          <a:xfrm>
            <a:off x="127000" y="2502612"/>
            <a:ext cx="1295400" cy="430887"/>
          </a:xfrm>
          <a:prstGeom prst="rect">
            <a:avLst/>
          </a:prstGeom>
          <a:noFill/>
        </p:spPr>
        <p:txBody>
          <a:bodyPr wrap="square" rtlCol="0">
            <a:spAutoFit/>
          </a:bodyPr>
          <a:lstStyle/>
          <a:p>
            <a:r>
              <a:rPr lang="en-GB" sz="1100">
                <a:solidFill>
                  <a:schemeClr val="bg1"/>
                </a:solidFill>
                <a:latin typeface="Tenorite" panose="00000500000000000000" pitchFamily="2" charset="0"/>
                <a:cs typeface="Arial" panose="020B0604020202020204" pitchFamily="34" charset="0"/>
              </a:rPr>
              <a:t>Gas Transporter Interactions </a:t>
            </a:r>
          </a:p>
        </p:txBody>
      </p:sp>
      <p:sp>
        <p:nvSpPr>
          <p:cNvPr id="17" name="TextBox 16">
            <a:hlinkClick r:id="rId7" action="ppaction://hlinksldjump"/>
            <a:extLst>
              <a:ext uri="{FF2B5EF4-FFF2-40B4-BE49-F238E27FC236}">
                <a16:creationId xmlns:a16="http://schemas.microsoft.com/office/drawing/2014/main" id="{88599D5C-7AC0-B195-6B08-12178FDB2B58}"/>
              </a:ext>
            </a:extLst>
          </p:cNvPr>
          <p:cNvSpPr txBox="1"/>
          <p:nvPr/>
        </p:nvSpPr>
        <p:spPr>
          <a:xfrm>
            <a:off x="127000" y="3260970"/>
            <a:ext cx="1295400" cy="600164"/>
          </a:xfrm>
          <a:prstGeom prst="rect">
            <a:avLst/>
          </a:prstGeom>
          <a:noFill/>
        </p:spPr>
        <p:txBody>
          <a:bodyPr wrap="square" rtlCol="0">
            <a:spAutoFit/>
          </a:bodyPr>
          <a:lstStyle>
            <a:defPPr>
              <a:defRPr lang="en-US"/>
            </a:defPPr>
            <a:lvl1pPr>
              <a:defRPr sz="1100">
                <a:solidFill>
                  <a:schemeClr val="bg1"/>
                </a:solidFill>
                <a:latin typeface="Arial" panose="020B0604020202020204" pitchFamily="34" charset="0"/>
                <a:cs typeface="Arial" panose="020B0604020202020204" pitchFamily="34" charset="0"/>
              </a:defRPr>
            </a:lvl1pPr>
          </a:lstStyle>
          <a:p>
            <a:r>
              <a:rPr lang="en-GB">
                <a:latin typeface="Tenorite" panose="00000500000000000000" pitchFamily="2" charset="0"/>
              </a:rPr>
              <a:t>Gas and Electricity Interactions </a:t>
            </a:r>
          </a:p>
        </p:txBody>
      </p:sp>
      <p:sp>
        <p:nvSpPr>
          <p:cNvPr id="27" name="TextBox 26">
            <a:hlinkClick r:id="rId5" action="ppaction://hlinksldjump"/>
            <a:extLst>
              <a:ext uri="{FF2B5EF4-FFF2-40B4-BE49-F238E27FC236}">
                <a16:creationId xmlns:a16="http://schemas.microsoft.com/office/drawing/2014/main" id="{B4FE1674-818D-26BE-6B60-05B84735B61C}"/>
              </a:ext>
            </a:extLst>
          </p:cNvPr>
          <p:cNvSpPr txBox="1"/>
          <p:nvPr/>
        </p:nvSpPr>
        <p:spPr>
          <a:xfrm>
            <a:off x="127000" y="3845573"/>
            <a:ext cx="1235782" cy="430887"/>
          </a:xfrm>
          <a:prstGeom prst="rect">
            <a:avLst/>
          </a:prstGeom>
          <a:noFill/>
        </p:spPr>
        <p:txBody>
          <a:bodyPr wrap="square" rtlCol="0">
            <a:spAutoFit/>
          </a:bodyPr>
          <a:lstStyle/>
          <a:p>
            <a:r>
              <a:rPr lang="en-GB" sz="1100">
                <a:solidFill>
                  <a:schemeClr val="bg1"/>
                </a:solidFill>
                <a:latin typeface="Tenorite" panose="00000500000000000000" pitchFamily="2" charset="0"/>
                <a:cs typeface="Arial" panose="020B0604020202020204" pitchFamily="34" charset="0"/>
              </a:rPr>
              <a:t>Public Communications </a:t>
            </a:r>
          </a:p>
        </p:txBody>
      </p:sp>
      <p:sp>
        <p:nvSpPr>
          <p:cNvPr id="28" name="TextBox 27">
            <a:hlinkClick r:id="rId11" action="ppaction://hlinksldjump"/>
            <a:extLst>
              <a:ext uri="{FF2B5EF4-FFF2-40B4-BE49-F238E27FC236}">
                <a16:creationId xmlns:a16="http://schemas.microsoft.com/office/drawing/2014/main" id="{90A94136-FE46-B58D-2243-0C90FDEE6B22}"/>
              </a:ext>
            </a:extLst>
          </p:cNvPr>
          <p:cNvSpPr txBox="1"/>
          <p:nvPr/>
        </p:nvSpPr>
        <p:spPr>
          <a:xfrm>
            <a:off x="127000" y="2983091"/>
            <a:ext cx="1295400" cy="261610"/>
          </a:xfrm>
          <a:prstGeom prst="rect">
            <a:avLst/>
          </a:prstGeom>
          <a:noFill/>
        </p:spPr>
        <p:txBody>
          <a:bodyPr wrap="square" rtlCol="0">
            <a:spAutoFit/>
          </a:bodyPr>
          <a:lstStyle/>
          <a:p>
            <a:r>
              <a:rPr lang="en-GB" sz="1100">
                <a:solidFill>
                  <a:schemeClr val="bg1"/>
                </a:solidFill>
                <a:latin typeface="Tenorite" panose="00000500000000000000" pitchFamily="2" charset="0"/>
                <a:cs typeface="Arial" panose="020B0604020202020204" pitchFamily="34" charset="0"/>
              </a:rPr>
              <a:t>Load Shedding</a:t>
            </a:r>
          </a:p>
        </p:txBody>
      </p:sp>
      <p:sp>
        <p:nvSpPr>
          <p:cNvPr id="29" name="TextBox 28">
            <a:hlinkClick r:id="rId8" action="ppaction://hlinksldjump"/>
            <a:extLst>
              <a:ext uri="{FF2B5EF4-FFF2-40B4-BE49-F238E27FC236}">
                <a16:creationId xmlns:a16="http://schemas.microsoft.com/office/drawing/2014/main" id="{CC3A90E3-223C-A26D-FFAF-48B81E472F73}"/>
              </a:ext>
            </a:extLst>
          </p:cNvPr>
          <p:cNvSpPr txBox="1"/>
          <p:nvPr/>
        </p:nvSpPr>
        <p:spPr>
          <a:xfrm>
            <a:off x="127000" y="4301340"/>
            <a:ext cx="1295400" cy="261610"/>
          </a:xfrm>
          <a:prstGeom prst="rect">
            <a:avLst/>
          </a:prstGeom>
          <a:noFill/>
        </p:spPr>
        <p:txBody>
          <a:bodyPr wrap="square" rtlCol="0">
            <a:spAutoFit/>
          </a:bodyPr>
          <a:lstStyle>
            <a:defPPr>
              <a:defRPr lang="en-US"/>
            </a:defPPr>
            <a:lvl1pPr>
              <a:defRPr sz="1100">
                <a:solidFill>
                  <a:schemeClr val="bg1"/>
                </a:solidFill>
                <a:latin typeface="Arial" panose="020B0604020202020204" pitchFamily="34" charset="0"/>
                <a:cs typeface="Arial" panose="020B0604020202020204" pitchFamily="34" charset="0"/>
              </a:defRPr>
            </a:lvl1pPr>
          </a:lstStyle>
          <a:p>
            <a:r>
              <a:rPr lang="en-GB">
                <a:latin typeface="Tenorite" panose="00000500000000000000" pitchFamily="2" charset="0"/>
              </a:rPr>
              <a:t>Managing Supply</a:t>
            </a:r>
          </a:p>
        </p:txBody>
      </p:sp>
      <p:sp>
        <p:nvSpPr>
          <p:cNvPr id="30" name="TextBox 29">
            <a:hlinkClick r:id="rId12" action="ppaction://hlinksldjump"/>
            <a:extLst>
              <a:ext uri="{FF2B5EF4-FFF2-40B4-BE49-F238E27FC236}">
                <a16:creationId xmlns:a16="http://schemas.microsoft.com/office/drawing/2014/main" id="{EF580BFA-6A6C-AC88-BF0D-F3C8F7E0DF3C}"/>
              </a:ext>
            </a:extLst>
          </p:cNvPr>
          <p:cNvSpPr txBox="1"/>
          <p:nvPr/>
        </p:nvSpPr>
        <p:spPr>
          <a:xfrm>
            <a:off x="38100" y="4639813"/>
            <a:ext cx="1193800" cy="461665"/>
          </a:xfrm>
          <a:prstGeom prst="rect">
            <a:avLst/>
          </a:prstGeom>
          <a:noFill/>
        </p:spPr>
        <p:txBody>
          <a:bodyPr wrap="square" rtlCol="0">
            <a:spAutoFit/>
          </a:bodyPr>
          <a:lstStyle/>
          <a:p>
            <a:r>
              <a:rPr lang="en-GB" sz="1200">
                <a:solidFill>
                  <a:schemeClr val="bg1"/>
                </a:solidFill>
                <a:latin typeface="Tenorite" panose="00000500000000000000" pitchFamily="2" charset="0"/>
                <a:cs typeface="Arial" panose="020B0604020202020204" pitchFamily="34" charset="0"/>
              </a:rPr>
              <a:t>Learning Points&gt;</a:t>
            </a:r>
          </a:p>
        </p:txBody>
      </p:sp>
      <p:sp>
        <p:nvSpPr>
          <p:cNvPr id="31" name="TextBox 30">
            <a:hlinkClick r:id="rId13" action="ppaction://hlinksldjump"/>
            <a:extLst>
              <a:ext uri="{FF2B5EF4-FFF2-40B4-BE49-F238E27FC236}">
                <a16:creationId xmlns:a16="http://schemas.microsoft.com/office/drawing/2014/main" id="{199E90CA-9BA1-33A8-1A20-9172F2969138}"/>
              </a:ext>
            </a:extLst>
          </p:cNvPr>
          <p:cNvSpPr txBox="1"/>
          <p:nvPr/>
        </p:nvSpPr>
        <p:spPr>
          <a:xfrm>
            <a:off x="38100" y="5606283"/>
            <a:ext cx="1193800" cy="276999"/>
          </a:xfrm>
          <a:prstGeom prst="rect">
            <a:avLst/>
          </a:prstGeom>
          <a:noFill/>
        </p:spPr>
        <p:txBody>
          <a:bodyPr wrap="square" rtlCol="0">
            <a:spAutoFit/>
          </a:bodyPr>
          <a:lstStyle/>
          <a:p>
            <a:r>
              <a:rPr lang="en-GB" sz="1200">
                <a:solidFill>
                  <a:schemeClr val="bg1"/>
                </a:solidFill>
                <a:latin typeface="Tenorite" panose="00000500000000000000" pitchFamily="2" charset="0"/>
                <a:cs typeface="Arial" panose="020B0604020202020204" pitchFamily="34" charset="0"/>
              </a:rPr>
              <a:t>Appendices &gt;</a:t>
            </a:r>
          </a:p>
        </p:txBody>
      </p:sp>
      <p:cxnSp>
        <p:nvCxnSpPr>
          <p:cNvPr id="32" name="Straight Connector 31">
            <a:extLst>
              <a:ext uri="{FF2B5EF4-FFF2-40B4-BE49-F238E27FC236}">
                <a16:creationId xmlns:a16="http://schemas.microsoft.com/office/drawing/2014/main" id="{13C41906-E169-0AF0-0184-5EC35F9C1921}"/>
              </a:ext>
            </a:extLst>
          </p:cNvPr>
          <p:cNvCxnSpPr>
            <a:cxnSpLocks/>
          </p:cNvCxnSpPr>
          <p:nvPr/>
        </p:nvCxnSpPr>
        <p:spPr>
          <a:xfrm>
            <a:off x="127000" y="1380182"/>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9D40E72-79D0-E132-35FD-771437A4208F}"/>
              </a:ext>
            </a:extLst>
          </p:cNvPr>
          <p:cNvCxnSpPr>
            <a:cxnSpLocks/>
          </p:cNvCxnSpPr>
          <p:nvPr/>
        </p:nvCxnSpPr>
        <p:spPr>
          <a:xfrm>
            <a:off x="126207" y="1899296"/>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8BC69E03-22E9-725D-7BEA-70307D4CA30A}"/>
              </a:ext>
            </a:extLst>
          </p:cNvPr>
          <p:cNvCxnSpPr>
            <a:cxnSpLocks/>
          </p:cNvCxnSpPr>
          <p:nvPr/>
        </p:nvCxnSpPr>
        <p:spPr>
          <a:xfrm>
            <a:off x="126203" y="4621660"/>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25573179-4554-AEC0-CAAE-A665BB1EBCFE}"/>
              </a:ext>
            </a:extLst>
          </p:cNvPr>
          <p:cNvCxnSpPr>
            <a:cxnSpLocks/>
          </p:cNvCxnSpPr>
          <p:nvPr/>
        </p:nvCxnSpPr>
        <p:spPr>
          <a:xfrm>
            <a:off x="111533" y="5595537"/>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68F1384-F817-FCFD-E1ED-44AD465CF81F}"/>
              </a:ext>
            </a:extLst>
          </p:cNvPr>
          <p:cNvCxnSpPr>
            <a:cxnSpLocks/>
          </p:cNvCxnSpPr>
          <p:nvPr/>
        </p:nvCxnSpPr>
        <p:spPr>
          <a:xfrm>
            <a:off x="126203" y="5886635"/>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8" name="TextBox 37">
            <a:hlinkClick r:id="rId14" action="ppaction://hlinksldjump"/>
            <a:extLst>
              <a:ext uri="{FF2B5EF4-FFF2-40B4-BE49-F238E27FC236}">
                <a16:creationId xmlns:a16="http://schemas.microsoft.com/office/drawing/2014/main" id="{DB15919C-C914-EDC3-01AB-1DFAFB07B608}"/>
              </a:ext>
            </a:extLst>
          </p:cNvPr>
          <p:cNvSpPr txBox="1"/>
          <p:nvPr/>
        </p:nvSpPr>
        <p:spPr>
          <a:xfrm>
            <a:off x="38100" y="5127751"/>
            <a:ext cx="1375161" cy="461665"/>
          </a:xfrm>
          <a:prstGeom prst="rect">
            <a:avLst/>
          </a:prstGeom>
          <a:noFill/>
        </p:spPr>
        <p:txBody>
          <a:bodyPr wrap="square" rtlCol="0">
            <a:spAutoFit/>
          </a:bodyPr>
          <a:lstStyle/>
          <a:p>
            <a:r>
              <a:rPr lang="en-GB" sz="1200">
                <a:solidFill>
                  <a:schemeClr val="bg1"/>
                </a:solidFill>
                <a:latin typeface="Tenorite" panose="00000500000000000000" pitchFamily="2" charset="0"/>
                <a:cs typeface="Arial" panose="020B0604020202020204" pitchFamily="34" charset="0"/>
              </a:rPr>
              <a:t>Progress since 2023 Ex Everest &gt;  </a:t>
            </a:r>
          </a:p>
        </p:txBody>
      </p:sp>
      <p:cxnSp>
        <p:nvCxnSpPr>
          <p:cNvPr id="39" name="Straight Connector 38">
            <a:extLst>
              <a:ext uri="{FF2B5EF4-FFF2-40B4-BE49-F238E27FC236}">
                <a16:creationId xmlns:a16="http://schemas.microsoft.com/office/drawing/2014/main" id="{3C47B66D-4C5B-A020-6D06-AE809FCDE10F}"/>
              </a:ext>
            </a:extLst>
          </p:cNvPr>
          <p:cNvCxnSpPr>
            <a:cxnSpLocks/>
          </p:cNvCxnSpPr>
          <p:nvPr/>
        </p:nvCxnSpPr>
        <p:spPr>
          <a:xfrm>
            <a:off x="107995" y="5111816"/>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a:hlinkClick r:id="rId4" action="ppaction://hlinksldjump"/>
            <a:extLst>
              <a:ext uri="{FF2B5EF4-FFF2-40B4-BE49-F238E27FC236}">
                <a16:creationId xmlns:a16="http://schemas.microsoft.com/office/drawing/2014/main" id="{6FD33DC6-5DBC-9BBD-E570-355606FF7A68}"/>
              </a:ext>
            </a:extLst>
          </p:cNvPr>
          <p:cNvSpPr txBox="1"/>
          <p:nvPr/>
        </p:nvSpPr>
        <p:spPr>
          <a:xfrm>
            <a:off x="126202" y="2199735"/>
            <a:ext cx="1295400" cy="261610"/>
          </a:xfrm>
          <a:prstGeom prst="rect">
            <a:avLst/>
          </a:prstGeom>
          <a:noFill/>
        </p:spPr>
        <p:txBody>
          <a:bodyPr wrap="square" rtlCol="0">
            <a:spAutoFit/>
          </a:bodyPr>
          <a:lstStyle/>
          <a:p>
            <a:r>
              <a:rPr lang="en-GB" sz="1100">
                <a:solidFill>
                  <a:schemeClr val="bg1"/>
                </a:solidFill>
                <a:latin typeface="Tenorite" panose="00000500000000000000" pitchFamily="2" charset="0"/>
                <a:cs typeface="Arial" panose="020B0604020202020204" pitchFamily="34" charset="0"/>
              </a:rPr>
              <a:t>NGSE Strategy</a:t>
            </a:r>
          </a:p>
        </p:txBody>
      </p:sp>
      <p:cxnSp>
        <p:nvCxnSpPr>
          <p:cNvPr id="41" name="Straight Connector 40">
            <a:extLst>
              <a:ext uri="{FF2B5EF4-FFF2-40B4-BE49-F238E27FC236}">
                <a16:creationId xmlns:a16="http://schemas.microsoft.com/office/drawing/2014/main" id="{CF9AC488-4E60-CE96-CFC7-6FD30B289546}"/>
              </a:ext>
            </a:extLst>
          </p:cNvPr>
          <p:cNvCxnSpPr>
            <a:cxnSpLocks/>
          </p:cNvCxnSpPr>
          <p:nvPr/>
        </p:nvCxnSpPr>
        <p:spPr>
          <a:xfrm>
            <a:off x="126203" y="5886635"/>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2539B8D7-0645-0EE1-0374-D4B55CD7652B}"/>
              </a:ext>
            </a:extLst>
          </p:cNvPr>
          <p:cNvSpPr txBox="1"/>
          <p:nvPr/>
        </p:nvSpPr>
        <p:spPr>
          <a:xfrm>
            <a:off x="-8743" y="68468"/>
            <a:ext cx="1468322" cy="830997"/>
          </a:xfrm>
          <a:prstGeom prst="rect">
            <a:avLst/>
          </a:prstGeom>
          <a:noFill/>
        </p:spPr>
        <p:txBody>
          <a:bodyPr wrap="square" rtlCol="0">
            <a:spAutoFit/>
          </a:bodyPr>
          <a:lstStyle/>
          <a:p>
            <a:r>
              <a:rPr lang="en-GB" sz="1200" b="1">
                <a:solidFill>
                  <a:schemeClr val="bg1"/>
                </a:solidFill>
                <a:latin typeface="Tenorite" panose="00000500000000000000" pitchFamily="2" charset="0"/>
                <a:cs typeface="Arial" panose="020B0604020202020204" pitchFamily="34" charset="0"/>
              </a:rPr>
              <a:t>NEC Industry Exercise Fahrenheit </a:t>
            </a:r>
            <a:r>
              <a:rPr lang="en-GB" sz="1200" b="1">
                <a:solidFill>
                  <a:schemeClr val="bg1">
                    <a:lumMod val="75000"/>
                  </a:schemeClr>
                </a:solidFill>
                <a:latin typeface="Tenorite" panose="00000500000000000000" pitchFamily="2" charset="0"/>
                <a:cs typeface="Arial" panose="020B0604020202020204" pitchFamily="34" charset="0"/>
              </a:rPr>
              <a:t>2024 Post Exercise Report  </a:t>
            </a:r>
          </a:p>
        </p:txBody>
      </p:sp>
      <p:pic>
        <p:nvPicPr>
          <p:cNvPr id="12" name="Graphic 11" descr="Books with solid fill">
            <a:hlinkClick r:id="rId15" action="ppaction://hlinksldjump"/>
            <a:extLst>
              <a:ext uri="{FF2B5EF4-FFF2-40B4-BE49-F238E27FC236}">
                <a16:creationId xmlns:a16="http://schemas.microsoft.com/office/drawing/2014/main" id="{9DAE7ABF-F23A-EB71-C2EB-82B968DE22D8}"/>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404085" y="6483657"/>
            <a:ext cx="288000" cy="288000"/>
          </a:xfrm>
          <a:prstGeom prst="rect">
            <a:avLst/>
          </a:prstGeom>
        </p:spPr>
      </p:pic>
      <p:pic>
        <p:nvPicPr>
          <p:cNvPr id="13" name="Graphic 12" descr="Circle with left arrow outline">
            <a:hlinkClick r:id="" action="ppaction://hlinkshowjump?jump=nextslide"/>
            <a:extLst>
              <a:ext uri="{FF2B5EF4-FFF2-40B4-BE49-F238E27FC236}">
                <a16:creationId xmlns:a16="http://schemas.microsoft.com/office/drawing/2014/main" id="{85D75FEC-986E-1B63-21A9-C96E3E9AA608}"/>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079555" y="6477050"/>
            <a:ext cx="288000" cy="288000"/>
          </a:xfrm>
          <a:prstGeom prst="rect">
            <a:avLst/>
          </a:prstGeom>
        </p:spPr>
      </p:pic>
      <p:pic>
        <p:nvPicPr>
          <p:cNvPr id="14" name="Graphic 13" descr="Home with solid fill">
            <a:hlinkClick r:id="rId20" action="ppaction://hlinksldjump"/>
            <a:extLst>
              <a:ext uri="{FF2B5EF4-FFF2-40B4-BE49-F238E27FC236}">
                <a16:creationId xmlns:a16="http://schemas.microsoft.com/office/drawing/2014/main" id="{6B032B91-C148-8029-B26C-222F030062EB}"/>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69310" y="6483657"/>
            <a:ext cx="288000" cy="288000"/>
          </a:xfrm>
          <a:prstGeom prst="rect">
            <a:avLst/>
          </a:prstGeom>
        </p:spPr>
      </p:pic>
      <p:pic>
        <p:nvPicPr>
          <p:cNvPr id="15" name="Graphic 14" descr="Circle with left arrow outline">
            <a:hlinkClick r:id="" action="ppaction://hlinkshowjump?jump=previousslide"/>
            <a:extLst>
              <a:ext uri="{FF2B5EF4-FFF2-40B4-BE49-F238E27FC236}">
                <a16:creationId xmlns:a16="http://schemas.microsoft.com/office/drawing/2014/main" id="{B7EDA45C-41BC-3738-B079-5D8F8FD462B1}"/>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rot="10800000">
            <a:off x="741098" y="6477151"/>
            <a:ext cx="288000" cy="288000"/>
          </a:xfrm>
          <a:prstGeom prst="rect">
            <a:avLst/>
          </a:prstGeom>
        </p:spPr>
      </p:pic>
      <p:sp>
        <p:nvSpPr>
          <p:cNvPr id="2" name="Rectangle: Rounded Corners 1">
            <a:hlinkClick r:id="rId6" action="ppaction://hlinksldjump"/>
            <a:extLst>
              <a:ext uri="{FF2B5EF4-FFF2-40B4-BE49-F238E27FC236}">
                <a16:creationId xmlns:a16="http://schemas.microsoft.com/office/drawing/2014/main" id="{EA0F4B10-BB85-8194-6FD9-0E828D9CA716}"/>
              </a:ext>
            </a:extLst>
          </p:cNvPr>
          <p:cNvSpPr/>
          <p:nvPr/>
        </p:nvSpPr>
        <p:spPr>
          <a:xfrm>
            <a:off x="1839939" y="4944365"/>
            <a:ext cx="4904109" cy="1368000"/>
          </a:xfrm>
          <a:prstGeom prst="roundRect">
            <a:avLst/>
          </a:prstGeom>
          <a:solidFill>
            <a:srgbClr val="FFFFFF">
              <a:alpha val="89804"/>
            </a:srgbClr>
          </a:solidFill>
          <a:ln w="76200">
            <a:solidFill>
              <a:schemeClr val="bg1">
                <a:lumMod val="85000"/>
              </a:schemeClr>
            </a:solidFill>
          </a:ln>
        </p:spPr>
        <p:txBody>
          <a:bodyPr wrap="square" lIns="180000" rIns="180000" anchor="ctr">
            <a:noAutofit/>
          </a:bodyPr>
          <a:lstStyle/>
          <a:p>
            <a:endParaRPr lang="en-GB" sz="1400">
              <a:solidFill>
                <a:srgbClr val="66666A"/>
              </a:solidFill>
              <a:latin typeface="Tenorite" panose="00000500000000000000" pitchFamily="2" charset="0"/>
              <a:ea typeface="Arial" panose="020B0604020202020204" pitchFamily="34" charset="0"/>
              <a:cs typeface="Arial" panose="020B0604020202020204" pitchFamily="34" charset="0"/>
            </a:endParaRPr>
          </a:p>
        </p:txBody>
      </p:sp>
      <p:sp>
        <p:nvSpPr>
          <p:cNvPr id="3" name="Rectangle 2">
            <a:hlinkClick r:id="rId6" action="ppaction://hlinksldjump"/>
            <a:extLst>
              <a:ext uri="{FF2B5EF4-FFF2-40B4-BE49-F238E27FC236}">
                <a16:creationId xmlns:a16="http://schemas.microsoft.com/office/drawing/2014/main" id="{7388DCA8-5C7D-EFB5-20F9-263FC34167D9}"/>
              </a:ext>
            </a:extLst>
          </p:cNvPr>
          <p:cNvSpPr/>
          <p:nvPr/>
        </p:nvSpPr>
        <p:spPr>
          <a:xfrm>
            <a:off x="2855473" y="4900649"/>
            <a:ext cx="3735993" cy="136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just">
              <a:spcAft>
                <a:spcPts val="600"/>
              </a:spcAft>
              <a:tabLst>
                <a:tab pos="228600" algn="l"/>
                <a:tab pos="457200" algn="l"/>
              </a:tabLst>
              <a:defRPr/>
            </a:pPr>
            <a:r>
              <a:rPr lang="en-GB" sz="1100" dirty="0">
                <a:solidFill>
                  <a:prstClr val="black">
                    <a:lumMod val="65000"/>
                    <a:lumOff val="35000"/>
                  </a:prstClr>
                </a:solidFill>
                <a:latin typeface="Tenorite"/>
              </a:rPr>
              <a:t>Testing the</a:t>
            </a:r>
            <a:r>
              <a:rPr kumimoji="0" lang="en-GB" sz="1100" i="0" u="none" strike="noStrike" kern="1200" cap="none" spc="0" normalizeH="0" baseline="0" noProof="0" dirty="0">
                <a:ln>
                  <a:noFill/>
                </a:ln>
                <a:solidFill>
                  <a:prstClr val="black">
                    <a:lumMod val="65000"/>
                    <a:lumOff val="35000"/>
                  </a:prstClr>
                </a:solidFill>
                <a:effectLst/>
                <a:uLnTx/>
                <a:uFillTx/>
                <a:latin typeface="Tenorite"/>
              </a:rPr>
              <a:t> load shedding </a:t>
            </a:r>
            <a:r>
              <a:rPr lang="en-GB" sz="1100" dirty="0">
                <a:solidFill>
                  <a:prstClr val="black">
                    <a:lumMod val="65000"/>
                    <a:lumOff val="35000"/>
                  </a:prstClr>
                </a:solidFill>
                <a:latin typeface="Tenorite"/>
              </a:rPr>
              <a:t>process on</a:t>
            </a:r>
            <a:r>
              <a:rPr kumimoji="0" lang="en-GB" sz="1100" i="0" u="none" strike="noStrike" kern="1200" cap="none" spc="0" normalizeH="0" baseline="0" noProof="0" dirty="0">
                <a:ln>
                  <a:noFill/>
                </a:ln>
                <a:solidFill>
                  <a:prstClr val="black">
                    <a:lumMod val="65000"/>
                    <a:lumOff val="35000"/>
                  </a:prstClr>
                </a:solidFill>
                <a:effectLst/>
                <a:uLnTx/>
                <a:uFillTx/>
                <a:latin typeface="Tenorite"/>
              </a:rPr>
              <a:t> the NTS demonstrated a stable performance, recognising the intricacies in timings around sites which are required to prevent a National Power Outage. This makes the LDZ performance </a:t>
            </a:r>
            <a:r>
              <a:rPr lang="en-GB" sz="1100" dirty="0">
                <a:solidFill>
                  <a:prstClr val="black">
                    <a:lumMod val="65000"/>
                    <a:lumOff val="35000"/>
                  </a:prstClr>
                </a:solidFill>
                <a:latin typeface="Tenorite"/>
              </a:rPr>
              <a:t>even more </a:t>
            </a:r>
            <a:r>
              <a:rPr kumimoji="0" lang="en-GB" sz="1100" i="0" u="none" strike="noStrike" kern="1200" cap="none" spc="0" normalizeH="0" baseline="0" noProof="0" dirty="0">
                <a:ln>
                  <a:noFill/>
                </a:ln>
                <a:solidFill>
                  <a:prstClr val="black">
                    <a:lumMod val="65000"/>
                    <a:lumOff val="35000"/>
                  </a:prstClr>
                </a:solidFill>
                <a:effectLst/>
                <a:uLnTx/>
                <a:uFillTx/>
                <a:latin typeface="Tenorite"/>
              </a:rPr>
              <a:t>important but </a:t>
            </a:r>
            <a:r>
              <a:rPr lang="en-GB" sz="1100" dirty="0">
                <a:solidFill>
                  <a:prstClr val="black">
                    <a:lumMod val="65000"/>
                    <a:lumOff val="35000"/>
                  </a:prstClr>
                </a:solidFill>
                <a:latin typeface="Tenorite"/>
              </a:rPr>
              <a:t>data</a:t>
            </a:r>
            <a:r>
              <a:rPr kumimoji="0" lang="en-GB" sz="1100" i="0" u="none" strike="noStrike" kern="1200" cap="none" spc="0" normalizeH="0" baseline="0" noProof="0" dirty="0">
                <a:ln>
                  <a:noFill/>
                </a:ln>
                <a:solidFill>
                  <a:prstClr val="black">
                    <a:lumMod val="65000"/>
                    <a:lumOff val="35000"/>
                  </a:prstClr>
                </a:solidFill>
                <a:effectLst/>
                <a:uLnTx/>
                <a:uFillTx/>
                <a:latin typeface="Tenorite"/>
              </a:rPr>
              <a:t> within the LDZs is indicating a continued downward trend. </a:t>
            </a:r>
          </a:p>
        </p:txBody>
      </p:sp>
      <p:sp>
        <p:nvSpPr>
          <p:cNvPr id="22" name="Rectangle: Rounded Corners 21">
            <a:hlinkClick r:id="rId11" action="ppaction://hlinksldjump"/>
            <a:extLst>
              <a:ext uri="{FF2B5EF4-FFF2-40B4-BE49-F238E27FC236}">
                <a16:creationId xmlns:a16="http://schemas.microsoft.com/office/drawing/2014/main" id="{2D6144CA-C6EF-0890-530A-7F1F9F8CE7E6}"/>
              </a:ext>
            </a:extLst>
          </p:cNvPr>
          <p:cNvSpPr/>
          <p:nvPr/>
        </p:nvSpPr>
        <p:spPr>
          <a:xfrm>
            <a:off x="1784878" y="4944365"/>
            <a:ext cx="1044000" cy="1368000"/>
          </a:xfrm>
          <a:prstGeom prst="roundRect">
            <a:avLst/>
          </a:prstGeom>
          <a:solidFill>
            <a:srgbClr val="C800A1"/>
          </a:solidFill>
          <a:ln w="76200">
            <a:solidFill>
              <a:srgbClr val="C800A1"/>
            </a:solidFill>
          </a:ln>
        </p:spPr>
        <p:txBody>
          <a:bodyPr wrap="square" lIns="72000" rIns="72000" anchor="ctr">
            <a:noAutofit/>
          </a:bodyPr>
          <a:lstStyle/>
          <a:p>
            <a:pPr lvl="0" algn="ctr"/>
            <a:r>
              <a:rPr lang="en-GB" sz="1400" b="1">
                <a:solidFill>
                  <a:prstClr val="white"/>
                </a:solidFill>
                <a:latin typeface="Tenorite" panose="00000500000000000000" pitchFamily="2" charset="0"/>
              </a:rPr>
              <a:t>Load Shedding</a:t>
            </a:r>
          </a:p>
        </p:txBody>
      </p:sp>
    </p:spTree>
    <p:extLst>
      <p:ext uri="{BB962C8B-B14F-4D97-AF65-F5344CB8AC3E}">
        <p14:creationId xmlns:p14="http://schemas.microsoft.com/office/powerpoint/2010/main" val="1679052630"/>
      </p:ext>
    </p:extLst>
  </p:cSld>
  <p:clrMapOvr>
    <a:masterClrMapping/>
  </p:clrMapOvr>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A1B183C0-B44E-4B52-9945-C2C4C41EF121}"/>
              </a:ext>
            </a:extLst>
          </p:cNvPr>
          <p:cNvSpPr/>
          <p:nvPr/>
        </p:nvSpPr>
        <p:spPr>
          <a:xfrm>
            <a:off x="6770939" y="1642763"/>
            <a:ext cx="5040000" cy="45373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just">
              <a:spcAft>
                <a:spcPts val="600"/>
              </a:spcAft>
            </a:pPr>
            <a:r>
              <a:rPr lang="en-GB" sz="1300" b="1" dirty="0">
                <a:solidFill>
                  <a:schemeClr val="tx1">
                    <a:lumMod val="65000"/>
                    <a:lumOff val="35000"/>
                  </a:schemeClr>
                </a:solidFill>
                <a:latin typeface="Tenorite"/>
                <a:cs typeface="Arial"/>
              </a:rPr>
              <a:t>Minimise flows</a:t>
            </a:r>
          </a:p>
          <a:p>
            <a:pPr algn="just">
              <a:spcAft>
                <a:spcPts val="600"/>
              </a:spcAft>
            </a:pPr>
            <a:r>
              <a:rPr lang="en-GB" sz="1300" dirty="0">
                <a:solidFill>
                  <a:srgbClr val="66666A"/>
                </a:solidFill>
                <a:latin typeface="Tenorite"/>
                <a:cs typeface="Arial"/>
              </a:rPr>
              <a:t>The Gas Transporters, alongside the Department for Energy Security &amp; Net Zero (DESNZ), have undertaken considerable work to achieve a new capability to direct priority category ‘C’ and ‘B’ customers to minimise their gas demand, before they are directed to cease taking gas completely.  Minimise flows directions were delivered during Fahrenheit, and the concept can now be embedded into a live response. The </a:t>
            </a:r>
            <a:r>
              <a:rPr lang="en-GB" sz="1300" dirty="0">
                <a:solidFill>
                  <a:schemeClr val="tx1"/>
                </a:solidFill>
                <a:latin typeface="Tenorite"/>
                <a:cs typeface="Arial"/>
                <a:hlinkClick r:id="rId4" action="ppaction://hlinksldjump">
                  <a:extLst>
                    <a:ext uri="{A12FA001-AC4F-418D-AE19-62706E023703}">
                      <ahyp:hlinkClr xmlns:ahyp="http://schemas.microsoft.com/office/drawing/2018/hyperlinkcolor" val="tx"/>
                    </a:ext>
                  </a:extLst>
                </a:hlinkClick>
              </a:rPr>
              <a:t>Load Shedding Performance</a:t>
            </a:r>
            <a:r>
              <a:rPr lang="en-GB" sz="1300" dirty="0">
                <a:solidFill>
                  <a:srgbClr val="66666A"/>
                </a:solidFill>
                <a:latin typeface="Tenorite"/>
                <a:cs typeface="Arial"/>
              </a:rPr>
              <a:t> section of this report covers this process in detail. </a:t>
            </a:r>
          </a:p>
          <a:p>
            <a:pPr algn="just">
              <a:spcAft>
                <a:spcPts val="600"/>
              </a:spcAft>
            </a:pPr>
            <a:r>
              <a:rPr lang="en-GB" sz="1300" b="1" dirty="0">
                <a:solidFill>
                  <a:schemeClr val="tx1">
                    <a:lumMod val="65000"/>
                    <a:lumOff val="35000"/>
                  </a:schemeClr>
                </a:solidFill>
                <a:latin typeface="Tenorite"/>
                <a:cs typeface="Arial"/>
              </a:rPr>
              <a:t>Isolation</a:t>
            </a:r>
          </a:p>
          <a:p>
            <a:pPr algn="just">
              <a:spcAft>
                <a:spcPts val="600"/>
              </a:spcAft>
            </a:pPr>
            <a:r>
              <a:rPr lang="en-GB" sz="1300" dirty="0">
                <a:solidFill>
                  <a:srgbClr val="66666A"/>
                </a:solidFill>
                <a:latin typeface="Tenorite"/>
                <a:cs typeface="Arial"/>
              </a:rPr>
              <a:t>A key objective of this year’s exercise was to provide sufficient time for Gas Distribution Networks to conduct isolation: this was achieved. Focus on the equitable allocation of remaining supply to each GDN enabled a pragmatic management of isolation by the GDNs at source. The Gas Task Group’s Isolation Working Group should continue to optimise how this allocation is directed and deployed. </a:t>
            </a:r>
          </a:p>
          <a:p>
            <a:pPr algn="just">
              <a:spcAft>
                <a:spcPts val="600"/>
              </a:spcAft>
            </a:pPr>
            <a:r>
              <a:rPr lang="en-GB" sz="1300" b="1" dirty="0">
                <a:solidFill>
                  <a:schemeClr val="tx1">
                    <a:lumMod val="65000"/>
                    <a:lumOff val="35000"/>
                  </a:schemeClr>
                </a:solidFill>
                <a:latin typeface="Tenorite"/>
                <a:cs typeface="Arial"/>
              </a:rPr>
              <a:t>Senior participation</a:t>
            </a:r>
          </a:p>
          <a:p>
            <a:pPr algn="just">
              <a:spcAft>
                <a:spcPts val="600"/>
              </a:spcAft>
            </a:pPr>
            <a:r>
              <a:rPr lang="en-GB" sz="1300" dirty="0">
                <a:solidFill>
                  <a:srgbClr val="66666A"/>
                </a:solidFill>
                <a:latin typeface="Tenorite"/>
                <a:cs typeface="Arial"/>
              </a:rPr>
              <a:t>COBR briefings were fully simulated providing the opportunity for Senior Energy Leaders to deliver clear and effective briefings and respond to questions from government. This was seen to be a positive enhancement to the exercise and should become the standard for future events.</a:t>
            </a:r>
          </a:p>
          <a:p>
            <a:pPr algn="just">
              <a:spcAft>
                <a:spcPts val="600"/>
              </a:spcAft>
            </a:pPr>
            <a:endParaRPr lang="en-GB" sz="1300" dirty="0">
              <a:solidFill>
                <a:srgbClr val="66666A"/>
              </a:solidFill>
              <a:latin typeface="Tenorite" panose="00000500000000000000" pitchFamily="2" charset="0"/>
              <a:cs typeface="Arial" panose="020B0604020202020204" pitchFamily="34" charset="0"/>
            </a:endParaRPr>
          </a:p>
          <a:p>
            <a:pPr algn="just">
              <a:spcAft>
                <a:spcPts val="600"/>
              </a:spcAft>
            </a:pPr>
            <a:endParaRPr lang="en-GB" sz="1300" dirty="0">
              <a:solidFill>
                <a:srgbClr val="66666A"/>
              </a:solidFill>
              <a:highlight>
                <a:srgbClr val="FFFF00"/>
              </a:highlight>
              <a:latin typeface="Tenorite" panose="00000500000000000000" pitchFamily="2" charset="0"/>
              <a:cs typeface="Arial" panose="020B0604020202020204" pitchFamily="34" charset="0"/>
            </a:endParaRPr>
          </a:p>
        </p:txBody>
      </p:sp>
      <p:sp>
        <p:nvSpPr>
          <p:cNvPr id="43" name="Rectangle 42">
            <a:extLst>
              <a:ext uri="{FF2B5EF4-FFF2-40B4-BE49-F238E27FC236}">
                <a16:creationId xmlns:a16="http://schemas.microsoft.com/office/drawing/2014/main" id="{B490CAD8-EDA8-4E1A-8EBC-68D767363C30}"/>
              </a:ext>
            </a:extLst>
          </p:cNvPr>
          <p:cNvSpPr/>
          <p:nvPr/>
        </p:nvSpPr>
        <p:spPr>
          <a:xfrm>
            <a:off x="1691428" y="943267"/>
            <a:ext cx="10119511" cy="738664"/>
          </a:xfrm>
          <a:prstGeom prst="rect">
            <a:avLst/>
          </a:prstGeom>
        </p:spPr>
        <p:txBody>
          <a:bodyPr wrap="square" lIns="91440" tIns="45720" rIns="91440" bIns="45720" anchor="t">
            <a:spAutoFit/>
          </a:bodyPr>
          <a:lstStyle/>
          <a:p>
            <a:pPr algn="just">
              <a:spcAft>
                <a:spcPts val="600"/>
              </a:spcAft>
              <a:tabLst>
                <a:tab pos="228600" algn="l"/>
                <a:tab pos="457200" algn="l"/>
              </a:tabLst>
            </a:pPr>
            <a:r>
              <a:rPr lang="en-GB" sz="1400" b="1" dirty="0">
                <a:solidFill>
                  <a:schemeClr val="tx1">
                    <a:lumMod val="65000"/>
                    <a:lumOff val="35000"/>
                  </a:schemeClr>
                </a:solidFill>
                <a:latin typeface="Tenorite"/>
                <a:ea typeface="+mn-lt"/>
                <a:cs typeface="+mn-lt"/>
              </a:rPr>
              <a:t>The complexity of developing an NGSE strategy continues to grow, however, significant improvements to the NGSE framework have strengthened the ability to manage the strategy effectively. Collaboration and shared understanding are now more crucial than ever for ensuring a safe and efficient response. </a:t>
            </a:r>
            <a:r>
              <a:rPr lang="en-GB" sz="1400" b="1" dirty="0">
                <a:solidFill>
                  <a:schemeClr val="tx1">
                    <a:lumMod val="65000"/>
                    <a:lumOff val="35000"/>
                  </a:schemeClr>
                </a:solidFill>
                <a:latin typeface="Tenorite"/>
              </a:rPr>
              <a:t> </a:t>
            </a:r>
            <a:endParaRPr lang="en-US" dirty="0">
              <a:solidFill>
                <a:schemeClr val="tx1">
                  <a:lumMod val="65000"/>
                  <a:lumOff val="35000"/>
                </a:schemeClr>
              </a:solidFill>
            </a:endParaRPr>
          </a:p>
        </p:txBody>
      </p:sp>
      <p:sp>
        <p:nvSpPr>
          <p:cNvPr id="2" name="Title 1">
            <a:extLst>
              <a:ext uri="{FF2B5EF4-FFF2-40B4-BE49-F238E27FC236}">
                <a16:creationId xmlns:a16="http://schemas.microsoft.com/office/drawing/2014/main" id="{825D6E1D-28A8-4015-8CBB-1A73349B26B9}"/>
              </a:ext>
            </a:extLst>
          </p:cNvPr>
          <p:cNvSpPr>
            <a:spLocks noGrp="1"/>
          </p:cNvSpPr>
          <p:nvPr>
            <p:ph type="title" idx="4294967295"/>
          </p:nvPr>
        </p:nvSpPr>
        <p:spPr>
          <a:xfrm>
            <a:off x="1676400" y="331788"/>
            <a:ext cx="10515600" cy="534987"/>
          </a:xfrm>
        </p:spPr>
        <p:txBody>
          <a:bodyPr/>
          <a:lstStyle/>
          <a:p>
            <a:pPr fontAlgn="base">
              <a:spcAft>
                <a:spcPct val="0"/>
              </a:spcAft>
            </a:pPr>
            <a:r>
              <a:rPr lang="en-GB" sz="3200" b="1">
                <a:solidFill>
                  <a:schemeClr val="tx1">
                    <a:lumMod val="65000"/>
                    <a:lumOff val="35000"/>
                  </a:schemeClr>
                </a:solidFill>
                <a:latin typeface="Tenorite" panose="00000500000000000000" pitchFamily="2" charset="0"/>
                <a:cs typeface="Arial" panose="020B0604020202020204" pitchFamily="34" charset="0"/>
              </a:rPr>
              <a:t>NGSE Strategy</a:t>
            </a:r>
          </a:p>
        </p:txBody>
      </p:sp>
      <p:sp>
        <p:nvSpPr>
          <p:cNvPr id="42" name="Rectangle 41">
            <a:extLst>
              <a:ext uri="{FF2B5EF4-FFF2-40B4-BE49-F238E27FC236}">
                <a16:creationId xmlns:a16="http://schemas.microsoft.com/office/drawing/2014/main" id="{9F12FB6C-564E-43EF-965B-E4005C77D3A6}"/>
              </a:ext>
            </a:extLst>
          </p:cNvPr>
          <p:cNvSpPr/>
          <p:nvPr/>
        </p:nvSpPr>
        <p:spPr>
          <a:xfrm>
            <a:off x="1691427" y="1812608"/>
            <a:ext cx="5040000" cy="47786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just">
              <a:spcAft>
                <a:spcPts val="600"/>
              </a:spcAft>
            </a:pPr>
            <a:r>
              <a:rPr lang="en-GB" sz="1300" b="1" dirty="0">
                <a:solidFill>
                  <a:schemeClr val="tx1">
                    <a:lumMod val="65000"/>
                    <a:lumOff val="35000"/>
                  </a:schemeClr>
                </a:solidFill>
                <a:latin typeface="Tenorite"/>
                <a:cs typeface="Arial"/>
              </a:rPr>
              <a:t>Notification of an NGSE</a:t>
            </a:r>
          </a:p>
          <a:p>
            <a:pPr algn="just">
              <a:spcAft>
                <a:spcPts val="600"/>
              </a:spcAft>
            </a:pPr>
            <a:r>
              <a:rPr lang="en-GB" sz="1300" dirty="0">
                <a:solidFill>
                  <a:srgbClr val="66666A"/>
                </a:solidFill>
                <a:latin typeface="Tenorite"/>
                <a:cs typeface="Arial"/>
              </a:rPr>
              <a:t>The NEC is obligated to inform the Gas Industry (all organisations with a duty under GS(M)R to cooperate with the NEC) upon declaring an NGSE. This process is well tested; however, wider stakeholders, including NESO, do not currently receive this declaration directly. NGSE declarations should be clear, comprehensive and wide reaching. </a:t>
            </a:r>
          </a:p>
          <a:p>
            <a:pPr algn="just">
              <a:spcAft>
                <a:spcPts val="600"/>
              </a:spcAft>
            </a:pPr>
            <a:r>
              <a:rPr lang="en-GB" sz="1300" b="1" dirty="0">
                <a:solidFill>
                  <a:schemeClr val="tx1">
                    <a:lumMod val="65000"/>
                    <a:lumOff val="35000"/>
                  </a:schemeClr>
                </a:solidFill>
                <a:latin typeface="Tenorite"/>
                <a:cs typeface="Arial"/>
              </a:rPr>
              <a:t>Timing and validity of response actions</a:t>
            </a:r>
          </a:p>
          <a:p>
            <a:pPr algn="just">
              <a:spcAft>
                <a:spcPts val="600"/>
              </a:spcAft>
            </a:pPr>
            <a:r>
              <a:rPr lang="en-GB" sz="1300" dirty="0">
                <a:solidFill>
                  <a:srgbClr val="66666A"/>
                </a:solidFill>
                <a:latin typeface="Tenorite"/>
                <a:cs typeface="Arial"/>
              </a:rPr>
              <a:t>Interactions to share situational awareness and determine whole system impact, between National Gas Transmission (NGT) and organisations such as the Gas Distribution Networks (GDN) and the National Energy System Operator (NESO), are well rehearsed and effective. However, as there are no formal direction shared between NGT and NESO, and therefore there were occasions where organisations acted before receiving a formal direction. There remains an opportunity to modernise information sharing across the energy sector’s response. This solution could include a function for the recording and confirmation of clear directions and other instructions. </a:t>
            </a:r>
          </a:p>
          <a:p>
            <a:pPr algn="just">
              <a:spcAft>
                <a:spcPts val="600"/>
              </a:spcAft>
            </a:pPr>
            <a:r>
              <a:rPr lang="en-GB" sz="1300" dirty="0">
                <a:solidFill>
                  <a:srgbClr val="66666A"/>
                </a:solidFill>
                <a:latin typeface="Tenorite"/>
                <a:cs typeface="Arial"/>
              </a:rPr>
              <a:t>There is a further opportunity to continue to mature cross organisational appreciation of the lead times involved in key response actions. </a:t>
            </a:r>
          </a:p>
        </p:txBody>
      </p:sp>
      <p:sp>
        <p:nvSpPr>
          <p:cNvPr id="8" name="Footer Placeholder 2">
            <a:extLst>
              <a:ext uri="{FF2B5EF4-FFF2-40B4-BE49-F238E27FC236}">
                <a16:creationId xmlns:a16="http://schemas.microsoft.com/office/drawing/2014/main" id="{C0DEF364-6FA0-87EA-24F0-D526B134EB39}"/>
              </a:ext>
            </a:extLst>
          </p:cNvPr>
          <p:cNvSpPr>
            <a:spLocks noGrp="1"/>
          </p:cNvSpPr>
          <p:nvPr>
            <p:ph type="ftr" sz="quarter" idx="11"/>
          </p:nvPr>
        </p:nvSpPr>
        <p:spPr>
          <a:xfrm>
            <a:off x="9142581" y="6559401"/>
            <a:ext cx="2573141" cy="213995"/>
          </a:xfrm>
        </p:spPr>
        <p:txBody>
          <a:bodyPr/>
          <a:lstStyle/>
          <a:p>
            <a:r>
              <a:rPr lang="en-GB" b="1">
                <a:solidFill>
                  <a:schemeClr val="tx2"/>
                </a:solidFill>
                <a:latin typeface="Tenorite" panose="00000500000000000000" pitchFamily="2" charset="0"/>
              </a:rPr>
              <a:t>NEC Industry Exercise Fahrenheit </a:t>
            </a:r>
            <a:r>
              <a:rPr lang="en-GB">
                <a:solidFill>
                  <a:schemeClr val="tx2"/>
                </a:solidFill>
                <a:latin typeface="Tenorite" panose="00000500000000000000" pitchFamily="2" charset="0"/>
              </a:rPr>
              <a:t>│ 2024</a:t>
            </a:r>
          </a:p>
        </p:txBody>
      </p:sp>
      <p:sp>
        <p:nvSpPr>
          <p:cNvPr id="9" name="Slide Number Placeholder 3">
            <a:extLst>
              <a:ext uri="{FF2B5EF4-FFF2-40B4-BE49-F238E27FC236}">
                <a16:creationId xmlns:a16="http://schemas.microsoft.com/office/drawing/2014/main" id="{D501C194-7B3C-E077-79B0-B6FFC5219916}"/>
              </a:ext>
            </a:extLst>
          </p:cNvPr>
          <p:cNvSpPr>
            <a:spLocks noGrp="1"/>
          </p:cNvSpPr>
          <p:nvPr>
            <p:ph type="sldNum" sz="quarter" idx="12"/>
          </p:nvPr>
        </p:nvSpPr>
        <p:spPr>
          <a:xfrm>
            <a:off x="11683825" y="6564592"/>
            <a:ext cx="468000" cy="213995"/>
          </a:xfrm>
        </p:spPr>
        <p:txBody>
          <a:bodyPr/>
          <a:lstStyle/>
          <a:p>
            <a:r>
              <a:rPr lang="en-GB">
                <a:solidFill>
                  <a:schemeClr val="tx2"/>
                </a:solidFill>
                <a:latin typeface="Tenorite" panose="00000500000000000000" pitchFamily="2" charset="0"/>
                <a:cs typeface="Arial" panose="020B0604020202020204" pitchFamily="34" charset="0"/>
              </a:rPr>
              <a:t>P.</a:t>
            </a:r>
            <a:fld id="{2167D5C0-EA37-43FD-A9A7-0CAAFD84DAC3}" type="slidenum">
              <a:rPr lang="en-GB" smtClean="0">
                <a:solidFill>
                  <a:schemeClr val="tx2"/>
                </a:solidFill>
                <a:latin typeface="Tenorite" panose="00000500000000000000" pitchFamily="2" charset="0"/>
                <a:cs typeface="Arial" panose="020B0604020202020204" pitchFamily="34" charset="0"/>
              </a:rPr>
              <a:pPr/>
              <a:t>5</a:t>
            </a:fld>
            <a:endParaRPr lang="en-GB">
              <a:solidFill>
                <a:schemeClr val="tx2"/>
              </a:solidFill>
              <a:latin typeface="Tenorite" panose="00000500000000000000" pitchFamily="2" charset="0"/>
              <a:cs typeface="Arial" panose="020B0604020202020204" pitchFamily="34" charset="0"/>
            </a:endParaRPr>
          </a:p>
        </p:txBody>
      </p:sp>
      <p:sp>
        <p:nvSpPr>
          <p:cNvPr id="3" name="Rectangle 2">
            <a:extLst>
              <a:ext uri="{FF2B5EF4-FFF2-40B4-BE49-F238E27FC236}">
                <a16:creationId xmlns:a16="http://schemas.microsoft.com/office/drawing/2014/main" id="{5CA92BBC-158C-87EC-C275-F1037349B94F}"/>
              </a:ext>
            </a:extLst>
          </p:cNvPr>
          <p:cNvSpPr/>
          <p:nvPr/>
        </p:nvSpPr>
        <p:spPr>
          <a:xfrm>
            <a:off x="0" y="0"/>
            <a:ext cx="1422400" cy="6858000"/>
          </a:xfrm>
          <a:prstGeom prst="rect">
            <a:avLst/>
          </a:prstGeom>
          <a:solidFill>
            <a:srgbClr val="5555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enorite" panose="00000500000000000000" pitchFamily="2" charset="0"/>
            </a:endParaRPr>
          </a:p>
        </p:txBody>
      </p:sp>
      <p:sp>
        <p:nvSpPr>
          <p:cNvPr id="4" name="TextBox 3">
            <a:hlinkClick r:id="rId5" action="ppaction://hlinksldjump"/>
            <a:extLst>
              <a:ext uri="{FF2B5EF4-FFF2-40B4-BE49-F238E27FC236}">
                <a16:creationId xmlns:a16="http://schemas.microsoft.com/office/drawing/2014/main" id="{D0E64EDC-2D9A-E24F-AAED-0DFB7CD84E02}"/>
              </a:ext>
            </a:extLst>
          </p:cNvPr>
          <p:cNvSpPr txBox="1"/>
          <p:nvPr/>
        </p:nvSpPr>
        <p:spPr>
          <a:xfrm>
            <a:off x="25400" y="899467"/>
            <a:ext cx="1130300" cy="461665"/>
          </a:xfrm>
          <a:prstGeom prst="rect">
            <a:avLst/>
          </a:prstGeom>
          <a:noFill/>
        </p:spPr>
        <p:txBody>
          <a:bodyPr wrap="square" rtlCol="0">
            <a:spAutoFit/>
          </a:bodyPr>
          <a:lstStyle>
            <a:defPPr>
              <a:defRPr lang="en-US"/>
            </a:defPPr>
            <a:lvl1pPr>
              <a:defRPr sz="1200">
                <a:solidFill>
                  <a:schemeClr val="bg1"/>
                </a:solidFill>
                <a:latin typeface="Tenorite" panose="00000500000000000000" pitchFamily="2" charset="0"/>
                <a:cs typeface="Arial" panose="020B0604020202020204" pitchFamily="34" charset="0"/>
              </a:defRPr>
            </a:lvl1pPr>
          </a:lstStyle>
          <a:p>
            <a:r>
              <a:rPr lang="en-GB"/>
              <a:t>Exercise Scope &gt;</a:t>
            </a:r>
          </a:p>
        </p:txBody>
      </p:sp>
      <p:sp>
        <p:nvSpPr>
          <p:cNvPr id="5" name="TextBox 4">
            <a:hlinkClick r:id="rId6" action="ppaction://hlinksldjump"/>
            <a:extLst>
              <a:ext uri="{FF2B5EF4-FFF2-40B4-BE49-F238E27FC236}">
                <a16:creationId xmlns:a16="http://schemas.microsoft.com/office/drawing/2014/main" id="{B1815F42-55A6-E53D-2A4C-A762A493BDD1}"/>
              </a:ext>
            </a:extLst>
          </p:cNvPr>
          <p:cNvSpPr txBox="1"/>
          <p:nvPr/>
        </p:nvSpPr>
        <p:spPr>
          <a:xfrm>
            <a:off x="38100" y="1411931"/>
            <a:ext cx="1193800" cy="461665"/>
          </a:xfrm>
          <a:prstGeom prst="rect">
            <a:avLst/>
          </a:prstGeom>
          <a:noFill/>
        </p:spPr>
        <p:txBody>
          <a:bodyPr wrap="square" rtlCol="0">
            <a:spAutoFit/>
          </a:bodyPr>
          <a:lstStyle/>
          <a:p>
            <a:r>
              <a:rPr lang="en-GB" sz="1200">
                <a:solidFill>
                  <a:schemeClr val="bg1"/>
                </a:solidFill>
                <a:latin typeface="Tenorite" panose="00000500000000000000" pitchFamily="2" charset="0"/>
                <a:cs typeface="Arial" panose="020B0604020202020204" pitchFamily="34" charset="0"/>
              </a:rPr>
              <a:t>Executive Summary &gt;</a:t>
            </a:r>
          </a:p>
        </p:txBody>
      </p:sp>
      <p:sp>
        <p:nvSpPr>
          <p:cNvPr id="6" name="TextBox 5">
            <a:extLst>
              <a:ext uri="{FF2B5EF4-FFF2-40B4-BE49-F238E27FC236}">
                <a16:creationId xmlns:a16="http://schemas.microsoft.com/office/drawing/2014/main" id="{132E6F1C-58F1-D560-CBD7-1F68CB28E0B6}"/>
              </a:ext>
            </a:extLst>
          </p:cNvPr>
          <p:cNvSpPr txBox="1"/>
          <p:nvPr/>
        </p:nvSpPr>
        <p:spPr>
          <a:xfrm>
            <a:off x="38100" y="1924395"/>
            <a:ext cx="1193800" cy="276999"/>
          </a:xfrm>
          <a:prstGeom prst="rect">
            <a:avLst/>
          </a:prstGeom>
          <a:noFill/>
        </p:spPr>
        <p:txBody>
          <a:bodyPr wrap="square" rtlCol="0">
            <a:spAutoFit/>
          </a:bodyPr>
          <a:lstStyle/>
          <a:p>
            <a:r>
              <a:rPr lang="en-GB" sz="1200">
                <a:solidFill>
                  <a:schemeClr val="bg1"/>
                </a:solidFill>
                <a:latin typeface="Tenorite" panose="00000500000000000000" pitchFamily="2" charset="0"/>
                <a:cs typeface="Arial" panose="020B0604020202020204" pitchFamily="34" charset="0"/>
              </a:rPr>
              <a:t>Key Areas:</a:t>
            </a:r>
          </a:p>
        </p:txBody>
      </p:sp>
      <p:sp>
        <p:nvSpPr>
          <p:cNvPr id="7" name="TextBox 6">
            <a:hlinkClick r:id="rId7" action="ppaction://hlinksldjump"/>
            <a:extLst>
              <a:ext uri="{FF2B5EF4-FFF2-40B4-BE49-F238E27FC236}">
                <a16:creationId xmlns:a16="http://schemas.microsoft.com/office/drawing/2014/main" id="{48D3F529-3DB3-98F8-0009-B119746E1E11}"/>
              </a:ext>
            </a:extLst>
          </p:cNvPr>
          <p:cNvSpPr txBox="1"/>
          <p:nvPr/>
        </p:nvSpPr>
        <p:spPr>
          <a:xfrm>
            <a:off x="127000" y="2502612"/>
            <a:ext cx="1295400" cy="430887"/>
          </a:xfrm>
          <a:prstGeom prst="rect">
            <a:avLst/>
          </a:prstGeom>
          <a:noFill/>
        </p:spPr>
        <p:txBody>
          <a:bodyPr wrap="square" rtlCol="0">
            <a:spAutoFit/>
          </a:bodyPr>
          <a:lstStyle/>
          <a:p>
            <a:r>
              <a:rPr lang="en-GB" sz="1100">
                <a:solidFill>
                  <a:schemeClr val="bg1"/>
                </a:solidFill>
                <a:latin typeface="Tenorite" panose="00000500000000000000" pitchFamily="2" charset="0"/>
                <a:cs typeface="Arial" panose="020B0604020202020204" pitchFamily="34" charset="0"/>
              </a:rPr>
              <a:t>Gas Transporter Interactions </a:t>
            </a:r>
          </a:p>
        </p:txBody>
      </p:sp>
      <p:sp>
        <p:nvSpPr>
          <p:cNvPr id="14" name="TextBox 13">
            <a:hlinkClick r:id="rId8" action="ppaction://hlinksldjump"/>
            <a:extLst>
              <a:ext uri="{FF2B5EF4-FFF2-40B4-BE49-F238E27FC236}">
                <a16:creationId xmlns:a16="http://schemas.microsoft.com/office/drawing/2014/main" id="{DBE40797-B47E-6C7A-5D82-63E61DDD344F}"/>
              </a:ext>
            </a:extLst>
          </p:cNvPr>
          <p:cNvSpPr txBox="1"/>
          <p:nvPr/>
        </p:nvSpPr>
        <p:spPr>
          <a:xfrm>
            <a:off x="127000" y="3260970"/>
            <a:ext cx="1295400" cy="600164"/>
          </a:xfrm>
          <a:prstGeom prst="rect">
            <a:avLst/>
          </a:prstGeom>
          <a:noFill/>
        </p:spPr>
        <p:txBody>
          <a:bodyPr wrap="square" rtlCol="0">
            <a:spAutoFit/>
          </a:bodyPr>
          <a:lstStyle>
            <a:defPPr>
              <a:defRPr lang="en-US"/>
            </a:defPPr>
            <a:lvl1pPr>
              <a:defRPr sz="1100">
                <a:solidFill>
                  <a:schemeClr val="bg1"/>
                </a:solidFill>
                <a:latin typeface="Arial" panose="020B0604020202020204" pitchFamily="34" charset="0"/>
                <a:cs typeface="Arial" panose="020B0604020202020204" pitchFamily="34" charset="0"/>
              </a:defRPr>
            </a:lvl1pPr>
          </a:lstStyle>
          <a:p>
            <a:r>
              <a:rPr lang="en-GB">
                <a:latin typeface="Tenorite" panose="00000500000000000000" pitchFamily="2" charset="0"/>
              </a:rPr>
              <a:t>Gas and Electricity Interactions </a:t>
            </a:r>
          </a:p>
        </p:txBody>
      </p:sp>
      <p:sp>
        <p:nvSpPr>
          <p:cNvPr id="15" name="TextBox 14">
            <a:hlinkClick r:id="rId9" action="ppaction://hlinksldjump"/>
            <a:extLst>
              <a:ext uri="{FF2B5EF4-FFF2-40B4-BE49-F238E27FC236}">
                <a16:creationId xmlns:a16="http://schemas.microsoft.com/office/drawing/2014/main" id="{292B7F29-AE03-605B-A8C9-3394BAED5752}"/>
              </a:ext>
            </a:extLst>
          </p:cNvPr>
          <p:cNvSpPr txBox="1"/>
          <p:nvPr/>
        </p:nvSpPr>
        <p:spPr>
          <a:xfrm>
            <a:off x="127000" y="3845573"/>
            <a:ext cx="1235782" cy="430887"/>
          </a:xfrm>
          <a:prstGeom prst="rect">
            <a:avLst/>
          </a:prstGeom>
          <a:noFill/>
        </p:spPr>
        <p:txBody>
          <a:bodyPr wrap="square" rtlCol="0">
            <a:spAutoFit/>
          </a:bodyPr>
          <a:lstStyle/>
          <a:p>
            <a:r>
              <a:rPr lang="en-GB" sz="1100">
                <a:solidFill>
                  <a:schemeClr val="bg1"/>
                </a:solidFill>
                <a:latin typeface="Tenorite" panose="00000500000000000000" pitchFamily="2" charset="0"/>
                <a:cs typeface="Arial" panose="020B0604020202020204" pitchFamily="34" charset="0"/>
              </a:rPr>
              <a:t>Public Communications </a:t>
            </a:r>
          </a:p>
        </p:txBody>
      </p:sp>
      <p:sp>
        <p:nvSpPr>
          <p:cNvPr id="16" name="TextBox 15">
            <a:hlinkClick r:id="rId4" action="ppaction://hlinksldjump"/>
            <a:extLst>
              <a:ext uri="{FF2B5EF4-FFF2-40B4-BE49-F238E27FC236}">
                <a16:creationId xmlns:a16="http://schemas.microsoft.com/office/drawing/2014/main" id="{2E881004-DA1A-01BF-F86C-7A3706E07454}"/>
              </a:ext>
            </a:extLst>
          </p:cNvPr>
          <p:cNvSpPr txBox="1"/>
          <p:nvPr/>
        </p:nvSpPr>
        <p:spPr>
          <a:xfrm>
            <a:off x="127000" y="2983091"/>
            <a:ext cx="1295400" cy="261610"/>
          </a:xfrm>
          <a:prstGeom prst="rect">
            <a:avLst/>
          </a:prstGeom>
          <a:noFill/>
        </p:spPr>
        <p:txBody>
          <a:bodyPr wrap="square" rtlCol="0">
            <a:spAutoFit/>
          </a:bodyPr>
          <a:lstStyle/>
          <a:p>
            <a:r>
              <a:rPr lang="en-GB" sz="1100">
                <a:solidFill>
                  <a:schemeClr val="bg1"/>
                </a:solidFill>
                <a:latin typeface="Tenorite" panose="00000500000000000000" pitchFamily="2" charset="0"/>
                <a:cs typeface="Arial" panose="020B0604020202020204" pitchFamily="34" charset="0"/>
              </a:rPr>
              <a:t>Load Shedding</a:t>
            </a:r>
          </a:p>
        </p:txBody>
      </p:sp>
      <p:sp>
        <p:nvSpPr>
          <p:cNvPr id="17" name="TextBox 16">
            <a:hlinkClick r:id="rId10" action="ppaction://hlinksldjump"/>
            <a:extLst>
              <a:ext uri="{FF2B5EF4-FFF2-40B4-BE49-F238E27FC236}">
                <a16:creationId xmlns:a16="http://schemas.microsoft.com/office/drawing/2014/main" id="{6A263C7A-3A8F-578E-1D65-98076CAD9952}"/>
              </a:ext>
            </a:extLst>
          </p:cNvPr>
          <p:cNvSpPr txBox="1"/>
          <p:nvPr/>
        </p:nvSpPr>
        <p:spPr>
          <a:xfrm>
            <a:off x="127000" y="4301340"/>
            <a:ext cx="1295400" cy="261610"/>
          </a:xfrm>
          <a:prstGeom prst="rect">
            <a:avLst/>
          </a:prstGeom>
          <a:noFill/>
        </p:spPr>
        <p:txBody>
          <a:bodyPr wrap="square" rtlCol="0">
            <a:spAutoFit/>
          </a:bodyPr>
          <a:lstStyle>
            <a:defPPr>
              <a:defRPr lang="en-US"/>
            </a:defPPr>
            <a:lvl1pPr>
              <a:defRPr sz="1100">
                <a:solidFill>
                  <a:schemeClr val="bg1"/>
                </a:solidFill>
                <a:latin typeface="Arial" panose="020B0604020202020204" pitchFamily="34" charset="0"/>
                <a:cs typeface="Arial" panose="020B0604020202020204" pitchFamily="34" charset="0"/>
              </a:defRPr>
            </a:lvl1pPr>
          </a:lstStyle>
          <a:p>
            <a:r>
              <a:rPr lang="en-GB">
                <a:latin typeface="Tenorite" panose="00000500000000000000" pitchFamily="2" charset="0"/>
              </a:rPr>
              <a:t>Managing Supply</a:t>
            </a:r>
          </a:p>
        </p:txBody>
      </p:sp>
      <p:cxnSp>
        <p:nvCxnSpPr>
          <p:cNvPr id="20" name="Straight Connector 19">
            <a:extLst>
              <a:ext uri="{FF2B5EF4-FFF2-40B4-BE49-F238E27FC236}">
                <a16:creationId xmlns:a16="http://schemas.microsoft.com/office/drawing/2014/main" id="{C6E862A4-C17F-4768-34A8-3D616B540AE3}"/>
              </a:ext>
            </a:extLst>
          </p:cNvPr>
          <p:cNvCxnSpPr>
            <a:cxnSpLocks/>
          </p:cNvCxnSpPr>
          <p:nvPr/>
        </p:nvCxnSpPr>
        <p:spPr>
          <a:xfrm>
            <a:off x="127000" y="1380182"/>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5E9B957-6057-7A70-13ED-F43F95627CBD}"/>
              </a:ext>
            </a:extLst>
          </p:cNvPr>
          <p:cNvCxnSpPr>
            <a:cxnSpLocks/>
          </p:cNvCxnSpPr>
          <p:nvPr/>
        </p:nvCxnSpPr>
        <p:spPr>
          <a:xfrm>
            <a:off x="126207" y="1899296"/>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TextBox 27">
            <a:hlinkClick r:id="rId11" action="ppaction://hlinksldjump"/>
            <a:extLst>
              <a:ext uri="{FF2B5EF4-FFF2-40B4-BE49-F238E27FC236}">
                <a16:creationId xmlns:a16="http://schemas.microsoft.com/office/drawing/2014/main" id="{9EAB9942-CC59-FFFA-12BC-88DC238ADAE2}"/>
              </a:ext>
            </a:extLst>
          </p:cNvPr>
          <p:cNvSpPr txBox="1"/>
          <p:nvPr/>
        </p:nvSpPr>
        <p:spPr>
          <a:xfrm>
            <a:off x="126202" y="2199735"/>
            <a:ext cx="1295400" cy="261610"/>
          </a:xfrm>
          <a:prstGeom prst="rect">
            <a:avLst/>
          </a:prstGeom>
          <a:solidFill>
            <a:schemeClr val="accent5">
              <a:lumMod val="60000"/>
              <a:lumOff val="40000"/>
            </a:schemeClr>
          </a:solidFill>
        </p:spPr>
        <p:txBody>
          <a:bodyPr wrap="square" rtlCol="0">
            <a:spAutoFit/>
          </a:bodyPr>
          <a:lstStyle>
            <a:defPPr>
              <a:defRPr lang="en-US"/>
            </a:defPPr>
            <a:lvl1pPr>
              <a:defRPr sz="1100">
                <a:solidFill>
                  <a:schemeClr val="bg1"/>
                </a:solidFill>
                <a:latin typeface="Tenorite" panose="00000500000000000000" pitchFamily="2" charset="0"/>
                <a:cs typeface="Arial" panose="020B0604020202020204" pitchFamily="34" charset="0"/>
              </a:defRPr>
            </a:lvl1pPr>
          </a:lstStyle>
          <a:p>
            <a:r>
              <a:rPr lang="en-GB"/>
              <a:t>NGSE Strategy</a:t>
            </a:r>
          </a:p>
        </p:txBody>
      </p:sp>
      <p:sp>
        <p:nvSpPr>
          <p:cNvPr id="10" name="TextBox 9">
            <a:extLst>
              <a:ext uri="{FF2B5EF4-FFF2-40B4-BE49-F238E27FC236}">
                <a16:creationId xmlns:a16="http://schemas.microsoft.com/office/drawing/2014/main" id="{9476B32C-0B0C-DD05-EEDE-9A6A12FA501D}"/>
              </a:ext>
            </a:extLst>
          </p:cNvPr>
          <p:cNvSpPr txBox="1"/>
          <p:nvPr/>
        </p:nvSpPr>
        <p:spPr>
          <a:xfrm>
            <a:off x="-8743" y="68468"/>
            <a:ext cx="1468322" cy="830997"/>
          </a:xfrm>
          <a:prstGeom prst="rect">
            <a:avLst/>
          </a:prstGeom>
          <a:noFill/>
        </p:spPr>
        <p:txBody>
          <a:bodyPr wrap="square" rtlCol="0">
            <a:spAutoFit/>
          </a:bodyPr>
          <a:lstStyle/>
          <a:p>
            <a:r>
              <a:rPr lang="en-GB" sz="1200" b="1">
                <a:solidFill>
                  <a:schemeClr val="bg1"/>
                </a:solidFill>
                <a:latin typeface="Tenorite" panose="00000500000000000000" pitchFamily="2" charset="0"/>
                <a:cs typeface="Arial" panose="020B0604020202020204" pitchFamily="34" charset="0"/>
              </a:rPr>
              <a:t>NEC Industry Exercise Fahrenheit </a:t>
            </a:r>
            <a:r>
              <a:rPr lang="en-GB" sz="1200" b="1">
                <a:solidFill>
                  <a:schemeClr val="bg1">
                    <a:lumMod val="75000"/>
                  </a:schemeClr>
                </a:solidFill>
                <a:latin typeface="Tenorite" panose="00000500000000000000" pitchFamily="2" charset="0"/>
                <a:cs typeface="Arial" panose="020B0604020202020204" pitchFamily="34" charset="0"/>
              </a:rPr>
              <a:t>2024 Post Exercise Report  </a:t>
            </a:r>
          </a:p>
        </p:txBody>
      </p:sp>
      <p:sp>
        <p:nvSpPr>
          <p:cNvPr id="40" name="TextBox 39">
            <a:hlinkClick r:id="rId12" action="ppaction://hlinksldjump"/>
            <a:extLst>
              <a:ext uri="{FF2B5EF4-FFF2-40B4-BE49-F238E27FC236}">
                <a16:creationId xmlns:a16="http://schemas.microsoft.com/office/drawing/2014/main" id="{8C729387-33DC-3818-55BB-414F45A72AF6}"/>
              </a:ext>
            </a:extLst>
          </p:cNvPr>
          <p:cNvSpPr txBox="1"/>
          <p:nvPr/>
        </p:nvSpPr>
        <p:spPr>
          <a:xfrm>
            <a:off x="38100" y="4639813"/>
            <a:ext cx="1193800" cy="461665"/>
          </a:xfrm>
          <a:prstGeom prst="rect">
            <a:avLst/>
          </a:prstGeom>
          <a:noFill/>
        </p:spPr>
        <p:txBody>
          <a:bodyPr wrap="square" rtlCol="0">
            <a:spAutoFit/>
          </a:bodyPr>
          <a:lstStyle/>
          <a:p>
            <a:r>
              <a:rPr lang="en-GB" sz="1200">
                <a:solidFill>
                  <a:schemeClr val="bg1"/>
                </a:solidFill>
                <a:latin typeface="Tenorite" panose="00000500000000000000" pitchFamily="2" charset="0"/>
                <a:cs typeface="Arial" panose="020B0604020202020204" pitchFamily="34" charset="0"/>
              </a:rPr>
              <a:t>Learning Points&gt;</a:t>
            </a:r>
          </a:p>
        </p:txBody>
      </p:sp>
      <p:sp>
        <p:nvSpPr>
          <p:cNvPr id="41" name="TextBox 40">
            <a:hlinkClick r:id="rId13" action="ppaction://hlinksldjump"/>
            <a:extLst>
              <a:ext uri="{FF2B5EF4-FFF2-40B4-BE49-F238E27FC236}">
                <a16:creationId xmlns:a16="http://schemas.microsoft.com/office/drawing/2014/main" id="{2C715221-00B9-2413-256F-96F0A3EF2349}"/>
              </a:ext>
            </a:extLst>
          </p:cNvPr>
          <p:cNvSpPr txBox="1"/>
          <p:nvPr/>
        </p:nvSpPr>
        <p:spPr>
          <a:xfrm>
            <a:off x="38100" y="5606283"/>
            <a:ext cx="1193800" cy="276999"/>
          </a:xfrm>
          <a:prstGeom prst="rect">
            <a:avLst/>
          </a:prstGeom>
          <a:noFill/>
        </p:spPr>
        <p:txBody>
          <a:bodyPr wrap="square" rtlCol="0">
            <a:spAutoFit/>
          </a:bodyPr>
          <a:lstStyle/>
          <a:p>
            <a:r>
              <a:rPr lang="en-GB" sz="1200">
                <a:solidFill>
                  <a:schemeClr val="bg1"/>
                </a:solidFill>
                <a:latin typeface="Tenorite" panose="00000500000000000000" pitchFamily="2" charset="0"/>
                <a:cs typeface="Arial" panose="020B0604020202020204" pitchFamily="34" charset="0"/>
              </a:rPr>
              <a:t>Appendices &gt;</a:t>
            </a:r>
          </a:p>
        </p:txBody>
      </p:sp>
      <p:cxnSp>
        <p:nvCxnSpPr>
          <p:cNvPr id="44" name="Straight Connector 43">
            <a:extLst>
              <a:ext uri="{FF2B5EF4-FFF2-40B4-BE49-F238E27FC236}">
                <a16:creationId xmlns:a16="http://schemas.microsoft.com/office/drawing/2014/main" id="{33C76FF4-F51D-3649-5625-A3DFC72E003C}"/>
              </a:ext>
            </a:extLst>
          </p:cNvPr>
          <p:cNvCxnSpPr>
            <a:cxnSpLocks/>
          </p:cNvCxnSpPr>
          <p:nvPr/>
        </p:nvCxnSpPr>
        <p:spPr>
          <a:xfrm>
            <a:off x="126203" y="4621660"/>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197C720F-A46E-1559-B9DA-204DE1D3FCEC}"/>
              </a:ext>
            </a:extLst>
          </p:cNvPr>
          <p:cNvCxnSpPr>
            <a:cxnSpLocks/>
          </p:cNvCxnSpPr>
          <p:nvPr/>
        </p:nvCxnSpPr>
        <p:spPr>
          <a:xfrm>
            <a:off x="111533" y="5595537"/>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EEF78616-DC6C-797E-D67F-4DA6C07E9185}"/>
              </a:ext>
            </a:extLst>
          </p:cNvPr>
          <p:cNvCxnSpPr>
            <a:cxnSpLocks/>
          </p:cNvCxnSpPr>
          <p:nvPr/>
        </p:nvCxnSpPr>
        <p:spPr>
          <a:xfrm>
            <a:off x="126203" y="5886635"/>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TextBox 46">
            <a:hlinkClick r:id="rId14" action="ppaction://hlinksldjump"/>
            <a:extLst>
              <a:ext uri="{FF2B5EF4-FFF2-40B4-BE49-F238E27FC236}">
                <a16:creationId xmlns:a16="http://schemas.microsoft.com/office/drawing/2014/main" id="{E3C72D5A-3870-EDC5-73CB-C14367796567}"/>
              </a:ext>
            </a:extLst>
          </p:cNvPr>
          <p:cNvSpPr txBox="1"/>
          <p:nvPr/>
        </p:nvSpPr>
        <p:spPr>
          <a:xfrm>
            <a:off x="38100" y="5127751"/>
            <a:ext cx="1375161" cy="461665"/>
          </a:xfrm>
          <a:prstGeom prst="rect">
            <a:avLst/>
          </a:prstGeom>
          <a:noFill/>
        </p:spPr>
        <p:txBody>
          <a:bodyPr wrap="square" rtlCol="0">
            <a:spAutoFit/>
          </a:bodyPr>
          <a:lstStyle/>
          <a:p>
            <a:r>
              <a:rPr lang="en-GB" sz="1200">
                <a:solidFill>
                  <a:schemeClr val="bg1"/>
                </a:solidFill>
                <a:latin typeface="Tenorite" panose="00000500000000000000" pitchFamily="2" charset="0"/>
                <a:cs typeface="Arial" panose="020B0604020202020204" pitchFamily="34" charset="0"/>
              </a:rPr>
              <a:t>Progress since 2023 Ex Everest &gt;  </a:t>
            </a:r>
          </a:p>
        </p:txBody>
      </p:sp>
      <p:cxnSp>
        <p:nvCxnSpPr>
          <p:cNvPr id="48" name="Straight Connector 47">
            <a:extLst>
              <a:ext uri="{FF2B5EF4-FFF2-40B4-BE49-F238E27FC236}">
                <a16:creationId xmlns:a16="http://schemas.microsoft.com/office/drawing/2014/main" id="{4322424A-4ADC-4612-DCAA-14E5B51F14A7}"/>
              </a:ext>
            </a:extLst>
          </p:cNvPr>
          <p:cNvCxnSpPr>
            <a:cxnSpLocks/>
          </p:cNvCxnSpPr>
          <p:nvPr/>
        </p:nvCxnSpPr>
        <p:spPr>
          <a:xfrm>
            <a:off x="107995" y="5111816"/>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9E0AC65A-CA70-4BF7-4EFE-E27B3AD314B6}"/>
              </a:ext>
            </a:extLst>
          </p:cNvPr>
          <p:cNvCxnSpPr>
            <a:cxnSpLocks/>
          </p:cNvCxnSpPr>
          <p:nvPr/>
        </p:nvCxnSpPr>
        <p:spPr>
          <a:xfrm>
            <a:off x="126203" y="5886635"/>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50" name="Graphic 49" descr="Books with solid fill">
            <a:hlinkClick r:id="rId15" action="ppaction://hlinksldjump"/>
            <a:extLst>
              <a:ext uri="{FF2B5EF4-FFF2-40B4-BE49-F238E27FC236}">
                <a16:creationId xmlns:a16="http://schemas.microsoft.com/office/drawing/2014/main" id="{E3AF35C6-0A31-87BA-780D-A127C2041292}"/>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404085" y="6483657"/>
            <a:ext cx="288000" cy="288000"/>
          </a:xfrm>
          <a:prstGeom prst="rect">
            <a:avLst/>
          </a:prstGeom>
        </p:spPr>
      </p:pic>
      <p:pic>
        <p:nvPicPr>
          <p:cNvPr id="51" name="Graphic 50" descr="Circle with left arrow outline">
            <a:hlinkClick r:id="" action="ppaction://hlinkshowjump?jump=nextslide"/>
            <a:extLst>
              <a:ext uri="{FF2B5EF4-FFF2-40B4-BE49-F238E27FC236}">
                <a16:creationId xmlns:a16="http://schemas.microsoft.com/office/drawing/2014/main" id="{DB2B2BFC-8C71-47E2-F62C-2DCF1BDD1E9C}"/>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079555" y="6477050"/>
            <a:ext cx="288000" cy="288000"/>
          </a:xfrm>
          <a:prstGeom prst="rect">
            <a:avLst/>
          </a:prstGeom>
        </p:spPr>
      </p:pic>
      <p:pic>
        <p:nvPicPr>
          <p:cNvPr id="52" name="Graphic 51" descr="Home with solid fill">
            <a:hlinkClick r:id="rId20" action="ppaction://hlinksldjump"/>
            <a:extLst>
              <a:ext uri="{FF2B5EF4-FFF2-40B4-BE49-F238E27FC236}">
                <a16:creationId xmlns:a16="http://schemas.microsoft.com/office/drawing/2014/main" id="{F2FD9F32-88A5-15DC-BA05-C88A9DA7ED84}"/>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69310" y="6483657"/>
            <a:ext cx="288000" cy="288000"/>
          </a:xfrm>
          <a:prstGeom prst="rect">
            <a:avLst/>
          </a:prstGeom>
        </p:spPr>
      </p:pic>
      <p:pic>
        <p:nvPicPr>
          <p:cNvPr id="53" name="Graphic 52" descr="Circle with left arrow outline">
            <a:hlinkClick r:id="" action="ppaction://hlinkshowjump?jump=previousslide"/>
            <a:extLst>
              <a:ext uri="{FF2B5EF4-FFF2-40B4-BE49-F238E27FC236}">
                <a16:creationId xmlns:a16="http://schemas.microsoft.com/office/drawing/2014/main" id="{360D42FB-135A-51F9-F7C4-19C6BC884ED9}"/>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rot="10800000">
            <a:off x="741098" y="6477151"/>
            <a:ext cx="288000" cy="288000"/>
          </a:xfrm>
          <a:prstGeom prst="rect">
            <a:avLst/>
          </a:prstGeom>
        </p:spPr>
      </p:pic>
    </p:spTree>
    <p:extLst>
      <p:ext uri="{BB962C8B-B14F-4D97-AF65-F5344CB8AC3E}">
        <p14:creationId xmlns:p14="http://schemas.microsoft.com/office/powerpoint/2010/main" val="1902432827"/>
      </p:ext>
    </p:extLst>
  </p:cSld>
  <p:clrMapOvr>
    <a:masterClrMapping/>
  </p:clrMapOvr>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A1B183C0-B44E-4B52-9945-C2C4C41EF121}"/>
              </a:ext>
            </a:extLst>
          </p:cNvPr>
          <p:cNvSpPr/>
          <p:nvPr/>
        </p:nvSpPr>
        <p:spPr>
          <a:xfrm>
            <a:off x="6898635" y="998219"/>
            <a:ext cx="5040000" cy="50353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Aft>
                <a:spcPts val="600"/>
              </a:spcAft>
            </a:pPr>
            <a:endParaRPr lang="en-GB" sz="1300">
              <a:solidFill>
                <a:srgbClr val="66666A"/>
              </a:solidFill>
              <a:latin typeface="Tenorite" panose="00000500000000000000" pitchFamily="2" charset="0"/>
              <a:cs typeface="Arial" panose="020B0604020202020204" pitchFamily="34" charset="0"/>
            </a:endParaRPr>
          </a:p>
        </p:txBody>
      </p:sp>
      <p:sp>
        <p:nvSpPr>
          <p:cNvPr id="2" name="Title 1">
            <a:extLst>
              <a:ext uri="{FF2B5EF4-FFF2-40B4-BE49-F238E27FC236}">
                <a16:creationId xmlns:a16="http://schemas.microsoft.com/office/drawing/2014/main" id="{825D6E1D-28A8-4015-8CBB-1A73349B26B9}"/>
              </a:ext>
            </a:extLst>
          </p:cNvPr>
          <p:cNvSpPr>
            <a:spLocks noGrp="1"/>
          </p:cNvSpPr>
          <p:nvPr>
            <p:ph type="title" idx="4294967295"/>
          </p:nvPr>
        </p:nvSpPr>
        <p:spPr>
          <a:xfrm>
            <a:off x="1676400" y="331788"/>
            <a:ext cx="10515600" cy="534987"/>
          </a:xfrm>
        </p:spPr>
        <p:txBody>
          <a:bodyPr/>
          <a:lstStyle/>
          <a:p>
            <a:pPr fontAlgn="base">
              <a:spcAft>
                <a:spcPct val="0"/>
              </a:spcAft>
            </a:pPr>
            <a:r>
              <a:rPr lang="en-GB" sz="3200" b="1">
                <a:solidFill>
                  <a:schemeClr val="tx1">
                    <a:lumMod val="65000"/>
                    <a:lumOff val="35000"/>
                  </a:schemeClr>
                </a:solidFill>
                <a:latin typeface="Tenorite" panose="00000500000000000000" pitchFamily="2" charset="0"/>
                <a:cs typeface="Arial" panose="020B0604020202020204" pitchFamily="34" charset="0"/>
              </a:rPr>
              <a:t>NGSE Strategy</a:t>
            </a:r>
          </a:p>
        </p:txBody>
      </p:sp>
      <p:sp>
        <p:nvSpPr>
          <p:cNvPr id="42" name="Rectangle 41">
            <a:extLst>
              <a:ext uri="{FF2B5EF4-FFF2-40B4-BE49-F238E27FC236}">
                <a16:creationId xmlns:a16="http://schemas.microsoft.com/office/drawing/2014/main" id="{9F12FB6C-564E-43EF-965B-E4005C77D3A6}"/>
              </a:ext>
            </a:extLst>
          </p:cNvPr>
          <p:cNvSpPr/>
          <p:nvPr/>
        </p:nvSpPr>
        <p:spPr>
          <a:xfrm>
            <a:off x="1691425" y="998221"/>
            <a:ext cx="5190501" cy="55611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Aft>
                <a:spcPts val="600"/>
              </a:spcAft>
            </a:pPr>
            <a:r>
              <a:rPr lang="en-GB" sz="1300" b="1" dirty="0">
                <a:solidFill>
                  <a:schemeClr val="tx1">
                    <a:lumMod val="65000"/>
                    <a:lumOff val="35000"/>
                  </a:schemeClr>
                </a:solidFill>
                <a:latin typeface="Tenorite" panose="00000500000000000000" pitchFamily="2" charset="0"/>
              </a:rPr>
              <a:t>Learning Points</a:t>
            </a:r>
          </a:p>
          <a:p>
            <a:pPr marL="342900" indent="-342900" algn="just">
              <a:spcAft>
                <a:spcPts val="600"/>
              </a:spcAft>
              <a:buFont typeface="+mj-lt"/>
              <a:buAutoNum type="arabicPeriod"/>
            </a:pPr>
            <a:r>
              <a:rPr lang="en-GB" sz="1300" dirty="0">
                <a:solidFill>
                  <a:srgbClr val="66666A"/>
                </a:solidFill>
                <a:latin typeface="Tenorite" panose="00000500000000000000" pitchFamily="2" charset="0"/>
                <a:cs typeface="Arial" panose="020B0604020202020204" pitchFamily="34" charset="0"/>
              </a:rPr>
              <a:t>NGSE declarations should be clear, comprehensive and wide reaching across both the gas and electricity sectors.</a:t>
            </a:r>
            <a:endParaRPr lang="en-GB" sz="1300" dirty="0">
              <a:solidFill>
                <a:srgbClr val="66666A"/>
              </a:solidFill>
              <a:highlight>
                <a:srgbClr val="FFFF00"/>
              </a:highlight>
              <a:latin typeface="Tenorite" panose="00000500000000000000" pitchFamily="2" charset="0"/>
              <a:cs typeface="Arial" panose="020B0604020202020204" pitchFamily="34" charset="0"/>
            </a:endParaRPr>
          </a:p>
          <a:p>
            <a:pPr marL="342900" indent="-342900" algn="just">
              <a:spcAft>
                <a:spcPts val="600"/>
              </a:spcAft>
              <a:buFont typeface="+mj-lt"/>
              <a:buAutoNum type="arabicPeriod"/>
            </a:pPr>
            <a:r>
              <a:rPr lang="en-GB" sz="1300" dirty="0">
                <a:solidFill>
                  <a:srgbClr val="66666A"/>
                </a:solidFill>
                <a:latin typeface="Tenorite" panose="00000500000000000000" pitchFamily="2" charset="0"/>
                <a:cs typeface="Arial" panose="020B0604020202020204" pitchFamily="34" charset="0"/>
              </a:rPr>
              <a:t>The delivery of a ‘modernised online approach’ to information sharing between Gas Transporters is still required. </a:t>
            </a:r>
          </a:p>
          <a:p>
            <a:pPr marL="342900" indent="-342900" algn="just">
              <a:spcAft>
                <a:spcPts val="600"/>
              </a:spcAft>
              <a:buFont typeface="+mj-lt"/>
              <a:buAutoNum type="arabicPeriod"/>
            </a:pPr>
            <a:r>
              <a:rPr lang="en-GB" sz="1300" dirty="0">
                <a:solidFill>
                  <a:srgbClr val="66666A"/>
                </a:solidFill>
                <a:latin typeface="Tenorite" panose="00000500000000000000" pitchFamily="2" charset="0"/>
                <a:cs typeface="Arial" panose="020B0604020202020204" pitchFamily="34" charset="0"/>
              </a:rPr>
              <a:t>Consideration should be given for the ability of an online approach for issuing directions and instructions.</a:t>
            </a:r>
          </a:p>
          <a:p>
            <a:pPr marL="342900" indent="-342900" algn="just">
              <a:spcAft>
                <a:spcPts val="600"/>
              </a:spcAft>
              <a:buFont typeface="+mj-lt"/>
              <a:buAutoNum type="arabicPeriod"/>
            </a:pPr>
            <a:r>
              <a:rPr lang="en-GB" sz="1300" dirty="0">
                <a:solidFill>
                  <a:srgbClr val="66666A"/>
                </a:solidFill>
                <a:latin typeface="Tenorite" panose="00000500000000000000" pitchFamily="2" charset="0"/>
                <a:cs typeface="Arial" panose="020B0604020202020204" pitchFamily="34" charset="0"/>
              </a:rPr>
              <a:t>Continue to mature cross organisational appreciation of the lead times involved in key response actions.</a:t>
            </a:r>
          </a:p>
          <a:p>
            <a:pPr marL="342900" indent="-342900" algn="just">
              <a:spcAft>
                <a:spcPts val="600"/>
              </a:spcAft>
              <a:buFont typeface="+mj-lt"/>
              <a:buAutoNum type="arabicPeriod"/>
            </a:pPr>
            <a:r>
              <a:rPr lang="en-GB" sz="1300" dirty="0">
                <a:solidFill>
                  <a:srgbClr val="66666A"/>
                </a:solidFill>
                <a:latin typeface="Tenorite" panose="00000500000000000000" pitchFamily="2" charset="0"/>
                <a:cs typeface="Arial" panose="020B0604020202020204" pitchFamily="34" charset="0"/>
              </a:rPr>
              <a:t>The Gas Task Group’s Isolation Working Group should continue to optimise how isolation allocation is directed and deployed. </a:t>
            </a:r>
          </a:p>
        </p:txBody>
      </p:sp>
      <p:pic>
        <p:nvPicPr>
          <p:cNvPr id="10" name="Picture 9" descr="A person in a safety jacket and helmet&#10;&#10;Description automatically generated">
            <a:extLst>
              <a:ext uri="{FF2B5EF4-FFF2-40B4-BE49-F238E27FC236}">
                <a16:creationId xmlns:a16="http://schemas.microsoft.com/office/drawing/2014/main" id="{C63CD6BC-1D24-A759-3A37-CA1435D54430}"/>
              </a:ext>
            </a:extLst>
          </p:cNvPr>
          <p:cNvPicPr>
            <a:picLocks noChangeAspect="1"/>
          </p:cNvPicPr>
          <p:nvPr/>
        </p:nvPicPr>
        <p:blipFill rotWithShape="1">
          <a:blip r:embed="rId4">
            <a:extLst>
              <a:ext uri="{28A0092B-C50C-407E-A947-70E740481C1C}">
                <a14:useLocalDpi xmlns:a14="http://schemas.microsoft.com/office/drawing/2010/main" val="0"/>
              </a:ext>
            </a:extLst>
          </a:blip>
          <a:srcRect l="27271" r="23704"/>
          <a:stretch/>
        </p:blipFill>
        <p:spPr>
          <a:xfrm>
            <a:off x="7148859" y="0"/>
            <a:ext cx="5043141" cy="6858000"/>
          </a:xfrm>
          <a:prstGeom prst="rect">
            <a:avLst/>
          </a:prstGeom>
        </p:spPr>
      </p:pic>
      <p:sp>
        <p:nvSpPr>
          <p:cNvPr id="13" name="Footer Placeholder 2">
            <a:extLst>
              <a:ext uri="{FF2B5EF4-FFF2-40B4-BE49-F238E27FC236}">
                <a16:creationId xmlns:a16="http://schemas.microsoft.com/office/drawing/2014/main" id="{22115971-366E-64AA-A4F3-95FA419BA89D}"/>
              </a:ext>
            </a:extLst>
          </p:cNvPr>
          <p:cNvSpPr>
            <a:spLocks noGrp="1"/>
          </p:cNvSpPr>
          <p:nvPr>
            <p:ph type="ftr" sz="quarter" idx="11"/>
          </p:nvPr>
        </p:nvSpPr>
        <p:spPr>
          <a:xfrm>
            <a:off x="4132431" y="6559401"/>
            <a:ext cx="2573141" cy="213995"/>
          </a:xfrm>
        </p:spPr>
        <p:txBody>
          <a:bodyPr/>
          <a:lstStyle/>
          <a:p>
            <a:r>
              <a:rPr lang="en-GB" b="1">
                <a:solidFill>
                  <a:schemeClr val="tx2"/>
                </a:solidFill>
                <a:latin typeface="Tenorite" panose="00000500000000000000" pitchFamily="2" charset="0"/>
              </a:rPr>
              <a:t>NEC Industry Exercise Fahrenheit </a:t>
            </a:r>
            <a:r>
              <a:rPr lang="en-GB">
                <a:solidFill>
                  <a:schemeClr val="tx2"/>
                </a:solidFill>
                <a:latin typeface="Tenorite" panose="00000500000000000000" pitchFamily="2" charset="0"/>
              </a:rPr>
              <a:t>│ 2024</a:t>
            </a:r>
          </a:p>
        </p:txBody>
      </p:sp>
      <p:sp>
        <p:nvSpPr>
          <p:cNvPr id="14" name="Slide Number Placeholder 3">
            <a:extLst>
              <a:ext uri="{FF2B5EF4-FFF2-40B4-BE49-F238E27FC236}">
                <a16:creationId xmlns:a16="http://schemas.microsoft.com/office/drawing/2014/main" id="{ECFD8AD1-AE3E-9690-068D-756EAB88AEE1}"/>
              </a:ext>
            </a:extLst>
          </p:cNvPr>
          <p:cNvSpPr>
            <a:spLocks noGrp="1"/>
          </p:cNvSpPr>
          <p:nvPr>
            <p:ph type="sldNum" sz="quarter" idx="12"/>
          </p:nvPr>
        </p:nvSpPr>
        <p:spPr>
          <a:xfrm>
            <a:off x="6673675" y="6564592"/>
            <a:ext cx="468000" cy="213995"/>
          </a:xfrm>
        </p:spPr>
        <p:txBody>
          <a:bodyPr/>
          <a:lstStyle/>
          <a:p>
            <a:r>
              <a:rPr lang="en-GB">
                <a:solidFill>
                  <a:schemeClr val="tx2"/>
                </a:solidFill>
                <a:latin typeface="Tenorite" panose="00000500000000000000" pitchFamily="2" charset="0"/>
                <a:cs typeface="Arial" panose="020B0604020202020204" pitchFamily="34" charset="0"/>
              </a:rPr>
              <a:t>P.</a:t>
            </a:r>
            <a:fld id="{2167D5C0-EA37-43FD-A9A7-0CAAFD84DAC3}" type="slidenum">
              <a:rPr lang="en-GB" smtClean="0">
                <a:solidFill>
                  <a:schemeClr val="tx2"/>
                </a:solidFill>
                <a:latin typeface="Tenorite" panose="00000500000000000000" pitchFamily="2" charset="0"/>
                <a:cs typeface="Arial" panose="020B0604020202020204" pitchFamily="34" charset="0"/>
              </a:rPr>
              <a:pPr/>
              <a:t>6</a:t>
            </a:fld>
            <a:endParaRPr lang="en-GB">
              <a:solidFill>
                <a:schemeClr val="tx2"/>
              </a:solidFill>
              <a:latin typeface="Tenorite" panose="00000500000000000000" pitchFamily="2" charset="0"/>
              <a:cs typeface="Arial" panose="020B0604020202020204" pitchFamily="34" charset="0"/>
            </a:endParaRPr>
          </a:p>
        </p:txBody>
      </p:sp>
      <p:sp>
        <p:nvSpPr>
          <p:cNvPr id="3" name="Rectangle 2">
            <a:extLst>
              <a:ext uri="{FF2B5EF4-FFF2-40B4-BE49-F238E27FC236}">
                <a16:creationId xmlns:a16="http://schemas.microsoft.com/office/drawing/2014/main" id="{42FCB077-B367-B7FD-A48F-3ED3D00D3637}"/>
              </a:ext>
            </a:extLst>
          </p:cNvPr>
          <p:cNvSpPr/>
          <p:nvPr/>
        </p:nvSpPr>
        <p:spPr>
          <a:xfrm>
            <a:off x="0" y="0"/>
            <a:ext cx="1422400" cy="6858000"/>
          </a:xfrm>
          <a:prstGeom prst="rect">
            <a:avLst/>
          </a:prstGeom>
          <a:solidFill>
            <a:srgbClr val="5555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enorite" panose="00000500000000000000" pitchFamily="2" charset="0"/>
            </a:endParaRPr>
          </a:p>
        </p:txBody>
      </p:sp>
      <p:sp>
        <p:nvSpPr>
          <p:cNvPr id="4" name="TextBox 3">
            <a:hlinkClick r:id="rId5" action="ppaction://hlinksldjump"/>
            <a:extLst>
              <a:ext uri="{FF2B5EF4-FFF2-40B4-BE49-F238E27FC236}">
                <a16:creationId xmlns:a16="http://schemas.microsoft.com/office/drawing/2014/main" id="{404BFF92-2F59-440B-418C-7E63DD0B32F8}"/>
              </a:ext>
            </a:extLst>
          </p:cNvPr>
          <p:cNvSpPr txBox="1"/>
          <p:nvPr/>
        </p:nvSpPr>
        <p:spPr>
          <a:xfrm>
            <a:off x="25400" y="899467"/>
            <a:ext cx="1130300" cy="461665"/>
          </a:xfrm>
          <a:prstGeom prst="rect">
            <a:avLst/>
          </a:prstGeom>
          <a:noFill/>
        </p:spPr>
        <p:txBody>
          <a:bodyPr wrap="square" rtlCol="0">
            <a:spAutoFit/>
          </a:bodyPr>
          <a:lstStyle>
            <a:defPPr>
              <a:defRPr lang="en-US"/>
            </a:defPPr>
            <a:lvl1pPr>
              <a:defRPr sz="1200">
                <a:solidFill>
                  <a:schemeClr val="bg1"/>
                </a:solidFill>
                <a:latin typeface="Tenorite" panose="00000500000000000000" pitchFamily="2" charset="0"/>
                <a:cs typeface="Arial" panose="020B0604020202020204" pitchFamily="34" charset="0"/>
              </a:defRPr>
            </a:lvl1pPr>
          </a:lstStyle>
          <a:p>
            <a:r>
              <a:rPr lang="en-GB"/>
              <a:t>Exercise Scope &gt;</a:t>
            </a:r>
          </a:p>
        </p:txBody>
      </p:sp>
      <p:sp>
        <p:nvSpPr>
          <p:cNvPr id="5" name="TextBox 4">
            <a:hlinkClick r:id="rId6" action="ppaction://hlinksldjump"/>
            <a:extLst>
              <a:ext uri="{FF2B5EF4-FFF2-40B4-BE49-F238E27FC236}">
                <a16:creationId xmlns:a16="http://schemas.microsoft.com/office/drawing/2014/main" id="{FDBC755C-856C-2CF3-4CC4-1E90DFED5E74}"/>
              </a:ext>
            </a:extLst>
          </p:cNvPr>
          <p:cNvSpPr txBox="1"/>
          <p:nvPr/>
        </p:nvSpPr>
        <p:spPr>
          <a:xfrm>
            <a:off x="38100" y="1411931"/>
            <a:ext cx="1193800" cy="461665"/>
          </a:xfrm>
          <a:prstGeom prst="rect">
            <a:avLst/>
          </a:prstGeom>
          <a:noFill/>
        </p:spPr>
        <p:txBody>
          <a:bodyPr wrap="square" rtlCol="0">
            <a:spAutoFit/>
          </a:bodyPr>
          <a:lstStyle/>
          <a:p>
            <a:r>
              <a:rPr lang="en-GB" sz="1200">
                <a:solidFill>
                  <a:schemeClr val="bg1"/>
                </a:solidFill>
                <a:latin typeface="Tenorite" panose="00000500000000000000" pitchFamily="2" charset="0"/>
                <a:cs typeface="Arial" panose="020B0604020202020204" pitchFamily="34" charset="0"/>
              </a:rPr>
              <a:t>Executive Summary &gt;</a:t>
            </a:r>
          </a:p>
        </p:txBody>
      </p:sp>
      <p:sp>
        <p:nvSpPr>
          <p:cNvPr id="6" name="TextBox 5">
            <a:extLst>
              <a:ext uri="{FF2B5EF4-FFF2-40B4-BE49-F238E27FC236}">
                <a16:creationId xmlns:a16="http://schemas.microsoft.com/office/drawing/2014/main" id="{CAFA9A16-BB5F-FB67-F54E-70D78B5DE012}"/>
              </a:ext>
            </a:extLst>
          </p:cNvPr>
          <p:cNvSpPr txBox="1"/>
          <p:nvPr/>
        </p:nvSpPr>
        <p:spPr>
          <a:xfrm>
            <a:off x="38100" y="1924395"/>
            <a:ext cx="1193800" cy="276999"/>
          </a:xfrm>
          <a:prstGeom prst="rect">
            <a:avLst/>
          </a:prstGeom>
          <a:noFill/>
        </p:spPr>
        <p:txBody>
          <a:bodyPr wrap="square" rtlCol="0">
            <a:spAutoFit/>
          </a:bodyPr>
          <a:lstStyle/>
          <a:p>
            <a:r>
              <a:rPr lang="en-GB" sz="1200">
                <a:solidFill>
                  <a:schemeClr val="bg1"/>
                </a:solidFill>
                <a:latin typeface="Tenorite" panose="00000500000000000000" pitchFamily="2" charset="0"/>
                <a:cs typeface="Arial" panose="020B0604020202020204" pitchFamily="34" charset="0"/>
              </a:rPr>
              <a:t>Key Areas:</a:t>
            </a:r>
          </a:p>
        </p:txBody>
      </p:sp>
      <p:sp>
        <p:nvSpPr>
          <p:cNvPr id="7" name="TextBox 6">
            <a:hlinkClick r:id="rId7" action="ppaction://hlinksldjump"/>
            <a:extLst>
              <a:ext uri="{FF2B5EF4-FFF2-40B4-BE49-F238E27FC236}">
                <a16:creationId xmlns:a16="http://schemas.microsoft.com/office/drawing/2014/main" id="{B4E5E784-CB3A-C2BB-9AB2-1DD776C289BB}"/>
              </a:ext>
            </a:extLst>
          </p:cNvPr>
          <p:cNvSpPr txBox="1"/>
          <p:nvPr/>
        </p:nvSpPr>
        <p:spPr>
          <a:xfrm>
            <a:off x="127000" y="2502612"/>
            <a:ext cx="1295400" cy="430887"/>
          </a:xfrm>
          <a:prstGeom prst="rect">
            <a:avLst/>
          </a:prstGeom>
          <a:noFill/>
        </p:spPr>
        <p:txBody>
          <a:bodyPr wrap="square" rtlCol="0">
            <a:spAutoFit/>
          </a:bodyPr>
          <a:lstStyle/>
          <a:p>
            <a:r>
              <a:rPr lang="en-GB" sz="1100">
                <a:solidFill>
                  <a:schemeClr val="bg1"/>
                </a:solidFill>
                <a:latin typeface="Tenorite" panose="00000500000000000000" pitchFamily="2" charset="0"/>
                <a:cs typeface="Arial" panose="020B0604020202020204" pitchFamily="34" charset="0"/>
              </a:rPr>
              <a:t>Gas Transporter Interactions </a:t>
            </a:r>
          </a:p>
        </p:txBody>
      </p:sp>
      <p:sp>
        <p:nvSpPr>
          <p:cNvPr id="15" name="TextBox 14">
            <a:hlinkClick r:id="rId8" action="ppaction://hlinksldjump"/>
            <a:extLst>
              <a:ext uri="{FF2B5EF4-FFF2-40B4-BE49-F238E27FC236}">
                <a16:creationId xmlns:a16="http://schemas.microsoft.com/office/drawing/2014/main" id="{2F8F6DA0-B699-7643-D08D-DBE6086656AD}"/>
              </a:ext>
            </a:extLst>
          </p:cNvPr>
          <p:cNvSpPr txBox="1"/>
          <p:nvPr/>
        </p:nvSpPr>
        <p:spPr>
          <a:xfrm>
            <a:off x="127000" y="3260970"/>
            <a:ext cx="1295400" cy="600164"/>
          </a:xfrm>
          <a:prstGeom prst="rect">
            <a:avLst/>
          </a:prstGeom>
          <a:noFill/>
        </p:spPr>
        <p:txBody>
          <a:bodyPr wrap="square" rtlCol="0">
            <a:spAutoFit/>
          </a:bodyPr>
          <a:lstStyle>
            <a:defPPr>
              <a:defRPr lang="en-US"/>
            </a:defPPr>
            <a:lvl1pPr>
              <a:defRPr sz="1100">
                <a:solidFill>
                  <a:schemeClr val="bg1"/>
                </a:solidFill>
                <a:latin typeface="Arial" panose="020B0604020202020204" pitchFamily="34" charset="0"/>
                <a:cs typeface="Arial" panose="020B0604020202020204" pitchFamily="34" charset="0"/>
              </a:defRPr>
            </a:lvl1pPr>
          </a:lstStyle>
          <a:p>
            <a:r>
              <a:rPr lang="en-GB">
                <a:latin typeface="Tenorite" panose="00000500000000000000" pitchFamily="2" charset="0"/>
              </a:rPr>
              <a:t>Gas and Electricity Interactions </a:t>
            </a:r>
          </a:p>
        </p:txBody>
      </p:sp>
      <p:sp>
        <p:nvSpPr>
          <p:cNvPr id="16" name="TextBox 15">
            <a:hlinkClick r:id="rId9" action="ppaction://hlinksldjump"/>
            <a:extLst>
              <a:ext uri="{FF2B5EF4-FFF2-40B4-BE49-F238E27FC236}">
                <a16:creationId xmlns:a16="http://schemas.microsoft.com/office/drawing/2014/main" id="{DC71C91D-BDF9-3224-312E-68B9338D1480}"/>
              </a:ext>
            </a:extLst>
          </p:cNvPr>
          <p:cNvSpPr txBox="1"/>
          <p:nvPr/>
        </p:nvSpPr>
        <p:spPr>
          <a:xfrm>
            <a:off x="127000" y="3845573"/>
            <a:ext cx="1235782" cy="430887"/>
          </a:xfrm>
          <a:prstGeom prst="rect">
            <a:avLst/>
          </a:prstGeom>
          <a:noFill/>
        </p:spPr>
        <p:txBody>
          <a:bodyPr wrap="square" rtlCol="0">
            <a:spAutoFit/>
          </a:bodyPr>
          <a:lstStyle/>
          <a:p>
            <a:r>
              <a:rPr lang="en-GB" sz="1100">
                <a:solidFill>
                  <a:schemeClr val="bg1"/>
                </a:solidFill>
                <a:latin typeface="Tenorite" panose="00000500000000000000" pitchFamily="2" charset="0"/>
                <a:cs typeface="Arial" panose="020B0604020202020204" pitchFamily="34" charset="0"/>
              </a:rPr>
              <a:t>Public Communications </a:t>
            </a:r>
          </a:p>
        </p:txBody>
      </p:sp>
      <p:sp>
        <p:nvSpPr>
          <p:cNvPr id="17" name="TextBox 16">
            <a:hlinkClick r:id="rId10" action="ppaction://hlinksldjump"/>
            <a:extLst>
              <a:ext uri="{FF2B5EF4-FFF2-40B4-BE49-F238E27FC236}">
                <a16:creationId xmlns:a16="http://schemas.microsoft.com/office/drawing/2014/main" id="{24AF8F2A-5957-EF83-CA12-759B932D8BA0}"/>
              </a:ext>
            </a:extLst>
          </p:cNvPr>
          <p:cNvSpPr txBox="1"/>
          <p:nvPr/>
        </p:nvSpPr>
        <p:spPr>
          <a:xfrm>
            <a:off x="127000" y="2983091"/>
            <a:ext cx="1295400" cy="261610"/>
          </a:xfrm>
          <a:prstGeom prst="rect">
            <a:avLst/>
          </a:prstGeom>
          <a:noFill/>
        </p:spPr>
        <p:txBody>
          <a:bodyPr wrap="square" rtlCol="0">
            <a:spAutoFit/>
          </a:bodyPr>
          <a:lstStyle/>
          <a:p>
            <a:r>
              <a:rPr lang="en-GB" sz="1100">
                <a:solidFill>
                  <a:schemeClr val="bg1"/>
                </a:solidFill>
                <a:latin typeface="Tenorite" panose="00000500000000000000" pitchFamily="2" charset="0"/>
                <a:cs typeface="Arial" panose="020B0604020202020204" pitchFamily="34" charset="0"/>
              </a:rPr>
              <a:t>Load Shedding</a:t>
            </a:r>
          </a:p>
        </p:txBody>
      </p:sp>
      <p:sp>
        <p:nvSpPr>
          <p:cNvPr id="18" name="TextBox 17">
            <a:hlinkClick r:id="rId11" action="ppaction://hlinksldjump"/>
            <a:extLst>
              <a:ext uri="{FF2B5EF4-FFF2-40B4-BE49-F238E27FC236}">
                <a16:creationId xmlns:a16="http://schemas.microsoft.com/office/drawing/2014/main" id="{4FC0D3B0-EFBD-7711-749C-F9B21B06C3AA}"/>
              </a:ext>
            </a:extLst>
          </p:cNvPr>
          <p:cNvSpPr txBox="1"/>
          <p:nvPr/>
        </p:nvSpPr>
        <p:spPr>
          <a:xfrm>
            <a:off x="127000" y="4301340"/>
            <a:ext cx="1295400" cy="261610"/>
          </a:xfrm>
          <a:prstGeom prst="rect">
            <a:avLst/>
          </a:prstGeom>
          <a:noFill/>
        </p:spPr>
        <p:txBody>
          <a:bodyPr wrap="square" rtlCol="0">
            <a:spAutoFit/>
          </a:bodyPr>
          <a:lstStyle>
            <a:defPPr>
              <a:defRPr lang="en-US"/>
            </a:defPPr>
            <a:lvl1pPr>
              <a:defRPr sz="1100">
                <a:solidFill>
                  <a:schemeClr val="bg1"/>
                </a:solidFill>
                <a:latin typeface="Arial" panose="020B0604020202020204" pitchFamily="34" charset="0"/>
                <a:cs typeface="Arial" panose="020B0604020202020204" pitchFamily="34" charset="0"/>
              </a:defRPr>
            </a:lvl1pPr>
          </a:lstStyle>
          <a:p>
            <a:r>
              <a:rPr lang="en-GB">
                <a:latin typeface="Tenorite" panose="00000500000000000000" pitchFamily="2" charset="0"/>
              </a:rPr>
              <a:t>Managing Supply</a:t>
            </a:r>
          </a:p>
        </p:txBody>
      </p:sp>
      <p:cxnSp>
        <p:nvCxnSpPr>
          <p:cNvPr id="21" name="Straight Connector 20">
            <a:extLst>
              <a:ext uri="{FF2B5EF4-FFF2-40B4-BE49-F238E27FC236}">
                <a16:creationId xmlns:a16="http://schemas.microsoft.com/office/drawing/2014/main" id="{0DA523D0-2459-BFCA-86C7-E864C2E8EE2B}"/>
              </a:ext>
            </a:extLst>
          </p:cNvPr>
          <p:cNvCxnSpPr>
            <a:cxnSpLocks/>
          </p:cNvCxnSpPr>
          <p:nvPr/>
        </p:nvCxnSpPr>
        <p:spPr>
          <a:xfrm>
            <a:off x="127000" y="1380182"/>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916AEF6-B325-FD4B-10AC-2EA9FA09F5A8}"/>
              </a:ext>
            </a:extLst>
          </p:cNvPr>
          <p:cNvCxnSpPr>
            <a:cxnSpLocks/>
          </p:cNvCxnSpPr>
          <p:nvPr/>
        </p:nvCxnSpPr>
        <p:spPr>
          <a:xfrm>
            <a:off x="126207" y="1899296"/>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TextBox 28">
            <a:hlinkClick r:id="rId12" action="ppaction://hlinksldjump"/>
            <a:extLst>
              <a:ext uri="{FF2B5EF4-FFF2-40B4-BE49-F238E27FC236}">
                <a16:creationId xmlns:a16="http://schemas.microsoft.com/office/drawing/2014/main" id="{9763CDA4-73F9-FB5B-944F-4BDC3012493A}"/>
              </a:ext>
            </a:extLst>
          </p:cNvPr>
          <p:cNvSpPr txBox="1"/>
          <p:nvPr/>
        </p:nvSpPr>
        <p:spPr>
          <a:xfrm>
            <a:off x="126202" y="2199735"/>
            <a:ext cx="1295400" cy="261610"/>
          </a:xfrm>
          <a:prstGeom prst="rect">
            <a:avLst/>
          </a:prstGeom>
          <a:solidFill>
            <a:srgbClr val="9DC3E6"/>
          </a:solidFill>
        </p:spPr>
        <p:txBody>
          <a:bodyPr wrap="square" rtlCol="0">
            <a:spAutoFit/>
          </a:bodyPr>
          <a:lstStyle>
            <a:defPPr>
              <a:defRPr lang="en-US"/>
            </a:defPPr>
            <a:lvl1pPr>
              <a:defRPr sz="1100">
                <a:solidFill>
                  <a:schemeClr val="bg1"/>
                </a:solidFill>
                <a:latin typeface="Tenorite" panose="00000500000000000000" pitchFamily="2" charset="0"/>
                <a:cs typeface="Arial" panose="020B0604020202020204" pitchFamily="34" charset="0"/>
              </a:defRPr>
            </a:lvl1pPr>
          </a:lstStyle>
          <a:p>
            <a:r>
              <a:rPr lang="en-GB"/>
              <a:t>NGSE Strategy</a:t>
            </a:r>
          </a:p>
        </p:txBody>
      </p:sp>
      <p:sp>
        <p:nvSpPr>
          <p:cNvPr id="8" name="TextBox 7">
            <a:extLst>
              <a:ext uri="{FF2B5EF4-FFF2-40B4-BE49-F238E27FC236}">
                <a16:creationId xmlns:a16="http://schemas.microsoft.com/office/drawing/2014/main" id="{BF15AE76-A8A3-5A02-F8DD-D2CF00C0B4F6}"/>
              </a:ext>
            </a:extLst>
          </p:cNvPr>
          <p:cNvSpPr txBox="1"/>
          <p:nvPr/>
        </p:nvSpPr>
        <p:spPr>
          <a:xfrm>
            <a:off x="-8743" y="68468"/>
            <a:ext cx="1468322" cy="830997"/>
          </a:xfrm>
          <a:prstGeom prst="rect">
            <a:avLst/>
          </a:prstGeom>
          <a:noFill/>
        </p:spPr>
        <p:txBody>
          <a:bodyPr wrap="square" rtlCol="0">
            <a:spAutoFit/>
          </a:bodyPr>
          <a:lstStyle/>
          <a:p>
            <a:r>
              <a:rPr lang="en-GB" sz="1200" b="1">
                <a:solidFill>
                  <a:schemeClr val="bg1"/>
                </a:solidFill>
                <a:latin typeface="Tenorite" panose="00000500000000000000" pitchFamily="2" charset="0"/>
                <a:cs typeface="Arial" panose="020B0604020202020204" pitchFamily="34" charset="0"/>
              </a:rPr>
              <a:t>NEC Industry Exercise Fahrenheit </a:t>
            </a:r>
            <a:r>
              <a:rPr lang="en-GB" sz="1200" b="1">
                <a:solidFill>
                  <a:schemeClr val="bg1">
                    <a:lumMod val="75000"/>
                  </a:schemeClr>
                </a:solidFill>
                <a:latin typeface="Tenorite" panose="00000500000000000000" pitchFamily="2" charset="0"/>
                <a:cs typeface="Arial" panose="020B0604020202020204" pitchFamily="34" charset="0"/>
              </a:rPr>
              <a:t>2024 Post Exercise Report  </a:t>
            </a:r>
          </a:p>
        </p:txBody>
      </p:sp>
      <p:sp>
        <p:nvSpPr>
          <p:cNvPr id="12" name="TextBox 11">
            <a:hlinkClick r:id="rId13" action="ppaction://hlinksldjump"/>
            <a:extLst>
              <a:ext uri="{FF2B5EF4-FFF2-40B4-BE49-F238E27FC236}">
                <a16:creationId xmlns:a16="http://schemas.microsoft.com/office/drawing/2014/main" id="{DCF8C287-7355-286C-DD62-CAD2A1A97A81}"/>
              </a:ext>
            </a:extLst>
          </p:cNvPr>
          <p:cNvSpPr txBox="1"/>
          <p:nvPr/>
        </p:nvSpPr>
        <p:spPr>
          <a:xfrm>
            <a:off x="38100" y="4639813"/>
            <a:ext cx="1193800" cy="461665"/>
          </a:xfrm>
          <a:prstGeom prst="rect">
            <a:avLst/>
          </a:prstGeom>
          <a:noFill/>
        </p:spPr>
        <p:txBody>
          <a:bodyPr wrap="square" rtlCol="0">
            <a:spAutoFit/>
          </a:bodyPr>
          <a:lstStyle/>
          <a:p>
            <a:r>
              <a:rPr lang="en-GB" sz="1200">
                <a:solidFill>
                  <a:schemeClr val="bg1"/>
                </a:solidFill>
                <a:latin typeface="Tenorite" panose="00000500000000000000" pitchFamily="2" charset="0"/>
                <a:cs typeface="Arial" panose="020B0604020202020204" pitchFamily="34" charset="0"/>
              </a:rPr>
              <a:t>Learning Points&gt;</a:t>
            </a:r>
          </a:p>
        </p:txBody>
      </p:sp>
      <p:sp>
        <p:nvSpPr>
          <p:cNvPr id="26" name="TextBox 25">
            <a:hlinkClick r:id="rId14" action="ppaction://hlinksldjump"/>
            <a:extLst>
              <a:ext uri="{FF2B5EF4-FFF2-40B4-BE49-F238E27FC236}">
                <a16:creationId xmlns:a16="http://schemas.microsoft.com/office/drawing/2014/main" id="{1DD79715-D647-E9D8-D4C3-0B4741CFF467}"/>
              </a:ext>
            </a:extLst>
          </p:cNvPr>
          <p:cNvSpPr txBox="1"/>
          <p:nvPr/>
        </p:nvSpPr>
        <p:spPr>
          <a:xfrm>
            <a:off x="38100" y="5606283"/>
            <a:ext cx="1193800" cy="276999"/>
          </a:xfrm>
          <a:prstGeom prst="rect">
            <a:avLst/>
          </a:prstGeom>
          <a:noFill/>
        </p:spPr>
        <p:txBody>
          <a:bodyPr wrap="square" rtlCol="0">
            <a:spAutoFit/>
          </a:bodyPr>
          <a:lstStyle/>
          <a:p>
            <a:r>
              <a:rPr lang="en-GB" sz="1200">
                <a:solidFill>
                  <a:schemeClr val="bg1"/>
                </a:solidFill>
                <a:latin typeface="Tenorite" panose="00000500000000000000" pitchFamily="2" charset="0"/>
                <a:cs typeface="Arial" panose="020B0604020202020204" pitchFamily="34" charset="0"/>
              </a:rPr>
              <a:t>Appendices &gt;</a:t>
            </a:r>
          </a:p>
        </p:txBody>
      </p:sp>
      <p:cxnSp>
        <p:nvCxnSpPr>
          <p:cNvPr id="36" name="Straight Connector 35">
            <a:extLst>
              <a:ext uri="{FF2B5EF4-FFF2-40B4-BE49-F238E27FC236}">
                <a16:creationId xmlns:a16="http://schemas.microsoft.com/office/drawing/2014/main" id="{38107926-8413-21B2-1470-ED465BC0B0F4}"/>
              </a:ext>
            </a:extLst>
          </p:cNvPr>
          <p:cNvCxnSpPr>
            <a:cxnSpLocks/>
          </p:cNvCxnSpPr>
          <p:nvPr/>
        </p:nvCxnSpPr>
        <p:spPr>
          <a:xfrm>
            <a:off x="126203" y="4621660"/>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F536390-1F1A-A6BD-C2ED-95C4782CBD99}"/>
              </a:ext>
            </a:extLst>
          </p:cNvPr>
          <p:cNvCxnSpPr>
            <a:cxnSpLocks/>
          </p:cNvCxnSpPr>
          <p:nvPr/>
        </p:nvCxnSpPr>
        <p:spPr>
          <a:xfrm>
            <a:off x="111533" y="5595537"/>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A87D914-DD77-4347-1134-79CC75A0E2AD}"/>
              </a:ext>
            </a:extLst>
          </p:cNvPr>
          <p:cNvCxnSpPr>
            <a:cxnSpLocks/>
          </p:cNvCxnSpPr>
          <p:nvPr/>
        </p:nvCxnSpPr>
        <p:spPr>
          <a:xfrm>
            <a:off x="126203" y="5886635"/>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a:hlinkClick r:id="rId15" action="ppaction://hlinksldjump"/>
            <a:extLst>
              <a:ext uri="{FF2B5EF4-FFF2-40B4-BE49-F238E27FC236}">
                <a16:creationId xmlns:a16="http://schemas.microsoft.com/office/drawing/2014/main" id="{C1963343-AFDD-3C82-FE45-FCC0D9A8CACA}"/>
              </a:ext>
            </a:extLst>
          </p:cNvPr>
          <p:cNvSpPr txBox="1"/>
          <p:nvPr/>
        </p:nvSpPr>
        <p:spPr>
          <a:xfrm>
            <a:off x="38100" y="5127751"/>
            <a:ext cx="1375161" cy="461665"/>
          </a:xfrm>
          <a:prstGeom prst="rect">
            <a:avLst/>
          </a:prstGeom>
          <a:noFill/>
        </p:spPr>
        <p:txBody>
          <a:bodyPr wrap="square" rtlCol="0">
            <a:spAutoFit/>
          </a:bodyPr>
          <a:lstStyle/>
          <a:p>
            <a:r>
              <a:rPr lang="en-GB" sz="1200">
                <a:solidFill>
                  <a:schemeClr val="bg1"/>
                </a:solidFill>
                <a:latin typeface="Tenorite" panose="00000500000000000000" pitchFamily="2" charset="0"/>
                <a:cs typeface="Arial" panose="020B0604020202020204" pitchFamily="34" charset="0"/>
              </a:rPr>
              <a:t>Progress since 2023 Ex Everest &gt;  </a:t>
            </a:r>
          </a:p>
        </p:txBody>
      </p:sp>
      <p:cxnSp>
        <p:nvCxnSpPr>
          <p:cNvPr id="41" name="Straight Connector 40">
            <a:extLst>
              <a:ext uri="{FF2B5EF4-FFF2-40B4-BE49-F238E27FC236}">
                <a16:creationId xmlns:a16="http://schemas.microsoft.com/office/drawing/2014/main" id="{674421E7-CCC3-9511-E6F1-2D51A28EB7E6}"/>
              </a:ext>
            </a:extLst>
          </p:cNvPr>
          <p:cNvCxnSpPr>
            <a:cxnSpLocks/>
          </p:cNvCxnSpPr>
          <p:nvPr/>
        </p:nvCxnSpPr>
        <p:spPr>
          <a:xfrm>
            <a:off x="107995" y="5111816"/>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757AF14-6FA9-9FBE-D40F-E40036621E07}"/>
              </a:ext>
            </a:extLst>
          </p:cNvPr>
          <p:cNvCxnSpPr>
            <a:cxnSpLocks/>
          </p:cNvCxnSpPr>
          <p:nvPr/>
        </p:nvCxnSpPr>
        <p:spPr>
          <a:xfrm>
            <a:off x="126203" y="5886635"/>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44" name="Graphic 43" descr="Books with solid fill">
            <a:hlinkClick r:id="rId16" action="ppaction://hlinksldjump"/>
            <a:extLst>
              <a:ext uri="{FF2B5EF4-FFF2-40B4-BE49-F238E27FC236}">
                <a16:creationId xmlns:a16="http://schemas.microsoft.com/office/drawing/2014/main" id="{48E81D52-0240-1EA4-FFDC-E4AA65CE653B}"/>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04085" y="6483657"/>
            <a:ext cx="288000" cy="288000"/>
          </a:xfrm>
          <a:prstGeom prst="rect">
            <a:avLst/>
          </a:prstGeom>
        </p:spPr>
      </p:pic>
      <p:pic>
        <p:nvPicPr>
          <p:cNvPr id="45" name="Graphic 44" descr="Circle with left arrow outline">
            <a:hlinkClick r:id="" action="ppaction://hlinkshowjump?jump=nextslide"/>
            <a:extLst>
              <a:ext uri="{FF2B5EF4-FFF2-40B4-BE49-F238E27FC236}">
                <a16:creationId xmlns:a16="http://schemas.microsoft.com/office/drawing/2014/main" id="{E25601ED-76F9-6BE1-B7D3-17E1FC1E54AB}"/>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079555" y="6477050"/>
            <a:ext cx="288000" cy="288000"/>
          </a:xfrm>
          <a:prstGeom prst="rect">
            <a:avLst/>
          </a:prstGeom>
        </p:spPr>
      </p:pic>
      <p:pic>
        <p:nvPicPr>
          <p:cNvPr id="46" name="Graphic 45" descr="Home with solid fill">
            <a:hlinkClick r:id="rId21" action="ppaction://hlinksldjump"/>
            <a:extLst>
              <a:ext uri="{FF2B5EF4-FFF2-40B4-BE49-F238E27FC236}">
                <a16:creationId xmlns:a16="http://schemas.microsoft.com/office/drawing/2014/main" id="{1F172131-1194-C15B-6E6F-7C40B7FF4DA9}"/>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69310" y="6483657"/>
            <a:ext cx="288000" cy="288000"/>
          </a:xfrm>
          <a:prstGeom prst="rect">
            <a:avLst/>
          </a:prstGeom>
        </p:spPr>
      </p:pic>
      <p:pic>
        <p:nvPicPr>
          <p:cNvPr id="47" name="Graphic 46" descr="Circle with left arrow outline">
            <a:hlinkClick r:id="" action="ppaction://hlinkshowjump?jump=previousslide"/>
            <a:extLst>
              <a:ext uri="{FF2B5EF4-FFF2-40B4-BE49-F238E27FC236}">
                <a16:creationId xmlns:a16="http://schemas.microsoft.com/office/drawing/2014/main" id="{E9528A34-4D08-7E2C-3B01-D05CB8405B47}"/>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rot="10800000">
            <a:off x="741098" y="6477151"/>
            <a:ext cx="288000" cy="288000"/>
          </a:xfrm>
          <a:prstGeom prst="rect">
            <a:avLst/>
          </a:prstGeom>
        </p:spPr>
      </p:pic>
      <p:grpSp>
        <p:nvGrpSpPr>
          <p:cNvPr id="11" name="Group 10">
            <a:extLst>
              <a:ext uri="{FF2B5EF4-FFF2-40B4-BE49-F238E27FC236}">
                <a16:creationId xmlns:a16="http://schemas.microsoft.com/office/drawing/2014/main" id="{5FA52C15-AB6E-81EF-0C17-8C3A799B29A8}"/>
              </a:ext>
            </a:extLst>
          </p:cNvPr>
          <p:cNvGrpSpPr/>
          <p:nvPr/>
        </p:nvGrpSpPr>
        <p:grpSpPr>
          <a:xfrm>
            <a:off x="1699790" y="5611013"/>
            <a:ext cx="2466615" cy="816942"/>
            <a:chOff x="9211983" y="5666640"/>
            <a:chExt cx="2466615" cy="644351"/>
          </a:xfrm>
          <a:solidFill>
            <a:schemeClr val="tx1">
              <a:lumMod val="65000"/>
              <a:lumOff val="35000"/>
            </a:schemeClr>
          </a:solidFill>
        </p:grpSpPr>
        <p:sp>
          <p:nvSpPr>
            <p:cNvPr id="19" name="Rectangle 18">
              <a:hlinkClick r:id="rId24" action="ppaction://hlinksldjump"/>
              <a:extLst>
                <a:ext uri="{FF2B5EF4-FFF2-40B4-BE49-F238E27FC236}">
                  <a16:creationId xmlns:a16="http://schemas.microsoft.com/office/drawing/2014/main" id="{3BDAE775-86BE-F1B3-58F3-D2711F324036}"/>
                </a:ext>
              </a:extLst>
            </p:cNvPr>
            <p:cNvSpPr/>
            <p:nvPr/>
          </p:nvSpPr>
          <p:spPr>
            <a:xfrm>
              <a:off x="9211983" y="5666640"/>
              <a:ext cx="2466615" cy="6443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050" b="1">
                <a:latin typeface="Tenorite" panose="00000500000000000000" pitchFamily="2" charset="0"/>
                <a:cs typeface="Arial" panose="020B0604020202020204" pitchFamily="34" charset="0"/>
              </a:endParaRPr>
            </a:p>
          </p:txBody>
        </p:sp>
        <p:sp>
          <p:nvSpPr>
            <p:cNvPr id="20" name="Rectangle 19">
              <a:extLst>
                <a:ext uri="{FF2B5EF4-FFF2-40B4-BE49-F238E27FC236}">
                  <a16:creationId xmlns:a16="http://schemas.microsoft.com/office/drawing/2014/main" id="{586ECCB5-D650-CF26-0ECC-3C9B3E3ADC3A}"/>
                </a:ext>
              </a:extLst>
            </p:cNvPr>
            <p:cNvSpPr/>
            <p:nvPr/>
          </p:nvSpPr>
          <p:spPr>
            <a:xfrm>
              <a:off x="9772492" y="5666640"/>
              <a:ext cx="1892300" cy="2653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a:latin typeface="Tenorite" panose="00000500000000000000" pitchFamily="2" charset="0"/>
                  <a:cs typeface="Arial" panose="020B0604020202020204" pitchFamily="34" charset="0"/>
                </a:rPr>
                <a:t>Relevant Working Groups:</a:t>
              </a:r>
            </a:p>
          </p:txBody>
        </p:sp>
        <p:sp>
          <p:nvSpPr>
            <p:cNvPr id="23" name="Rectangle 22">
              <a:extLst>
                <a:ext uri="{FF2B5EF4-FFF2-40B4-BE49-F238E27FC236}">
                  <a16:creationId xmlns:a16="http://schemas.microsoft.com/office/drawing/2014/main" id="{C2ED78F9-C1CB-C5FC-281B-B5A699FF6FAE}"/>
                </a:ext>
              </a:extLst>
            </p:cNvPr>
            <p:cNvSpPr/>
            <p:nvPr/>
          </p:nvSpPr>
          <p:spPr>
            <a:xfrm>
              <a:off x="9779395" y="5896582"/>
              <a:ext cx="1892300" cy="37431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GB" sz="1050" dirty="0">
                  <a:latin typeface="Tenorite" panose="00000500000000000000" pitchFamily="2" charset="0"/>
                  <a:cs typeface="Arial" panose="020B0604020202020204" pitchFamily="34" charset="0"/>
                </a:rPr>
                <a:t>E3 Alignment Group</a:t>
              </a:r>
            </a:p>
            <a:p>
              <a:pPr marL="171450" indent="-171450">
                <a:buFont typeface="Arial" panose="020B0604020202020204" pitchFamily="34" charset="0"/>
                <a:buChar char="•"/>
              </a:pPr>
              <a:r>
                <a:rPr lang="en-GB" sz="1050" dirty="0">
                  <a:latin typeface="Tenorite" panose="00000500000000000000" pitchFamily="2" charset="0"/>
                  <a:cs typeface="Arial" panose="020B0604020202020204" pitchFamily="34" charset="0"/>
                </a:rPr>
                <a:t>Gas Task Group</a:t>
              </a:r>
            </a:p>
            <a:p>
              <a:pPr marL="171450" indent="-171450">
                <a:buFont typeface="Arial" panose="020B0604020202020204" pitchFamily="34" charset="0"/>
                <a:buChar char="•"/>
              </a:pPr>
              <a:r>
                <a:rPr lang="en-GB" sz="1050" dirty="0">
                  <a:latin typeface="Tenorite" panose="00000500000000000000" pitchFamily="2" charset="0"/>
                  <a:cs typeface="Arial" panose="020B0604020202020204" pitchFamily="34" charset="0"/>
                </a:rPr>
                <a:t>EGRI Task Group</a:t>
              </a:r>
            </a:p>
          </p:txBody>
        </p:sp>
        <p:pic>
          <p:nvPicPr>
            <p:cNvPr id="24" name="Picture 2" descr="group-clipart-clip-art-group-768x768 - Pet Food Institute">
              <a:hlinkClick r:id="rId24" action="ppaction://hlinksldjump"/>
              <a:extLst>
                <a:ext uri="{FF2B5EF4-FFF2-40B4-BE49-F238E27FC236}">
                  <a16:creationId xmlns:a16="http://schemas.microsoft.com/office/drawing/2014/main" id="{2EF5EAC6-83D4-D14D-1D82-75C014193453}"/>
                </a:ext>
              </a:extLst>
            </p:cNvPr>
            <p:cNvPicPr>
              <a:picLocks noChangeAspect="1" noChangeArrowheads="1"/>
            </p:cNvPicPr>
            <p:nvPr/>
          </p:nvPicPr>
          <p:blipFill>
            <a:blip r:embed="rId25">
              <a:lum bright="70000" contrast="-70000"/>
              <a:extLst>
                <a:ext uri="{28A0092B-C50C-407E-A947-70E740481C1C}">
                  <a14:useLocalDpi xmlns:a14="http://schemas.microsoft.com/office/drawing/2010/main" val="0"/>
                </a:ext>
              </a:extLst>
            </a:blip>
            <a:srcRect/>
            <a:stretch>
              <a:fillRect/>
            </a:stretch>
          </p:blipFill>
          <p:spPr bwMode="auto">
            <a:xfrm>
              <a:off x="9249079" y="5759338"/>
              <a:ext cx="574979" cy="471341"/>
            </a:xfrm>
            <a:prstGeom prst="rect">
              <a:avLst/>
            </a:prstGeom>
            <a:grpFill/>
          </p:spPr>
        </p:pic>
      </p:grpSp>
    </p:spTree>
    <p:extLst>
      <p:ext uri="{BB962C8B-B14F-4D97-AF65-F5344CB8AC3E}">
        <p14:creationId xmlns:p14="http://schemas.microsoft.com/office/powerpoint/2010/main" val="3564414960"/>
      </p:ext>
    </p:extLst>
  </p:cSld>
  <p:clrMapOvr>
    <a:masterClrMapping/>
  </p:clrMapOvr>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D6E1D-28A8-4015-8CBB-1A73349B26B9}"/>
              </a:ext>
            </a:extLst>
          </p:cNvPr>
          <p:cNvSpPr>
            <a:spLocks noGrp="1"/>
          </p:cNvSpPr>
          <p:nvPr>
            <p:ph type="title" idx="4294967295"/>
          </p:nvPr>
        </p:nvSpPr>
        <p:spPr>
          <a:xfrm>
            <a:off x="1676400" y="331788"/>
            <a:ext cx="10515600" cy="573087"/>
          </a:xfrm>
        </p:spPr>
        <p:txBody>
          <a:bodyPr/>
          <a:lstStyle/>
          <a:p>
            <a:r>
              <a:rPr lang="en-GB" sz="3200" b="1">
                <a:solidFill>
                  <a:schemeClr val="tx1">
                    <a:lumMod val="65000"/>
                    <a:lumOff val="35000"/>
                  </a:schemeClr>
                </a:solidFill>
                <a:latin typeface="Tenorite" panose="00000500000000000000" pitchFamily="2" charset="0"/>
                <a:cs typeface="Arial" panose="020B0604020202020204" pitchFamily="34" charset="0"/>
              </a:rPr>
              <a:t>Gas Transporter Interactions</a:t>
            </a:r>
          </a:p>
        </p:txBody>
      </p:sp>
      <p:sp>
        <p:nvSpPr>
          <p:cNvPr id="64" name="Rectangle 63">
            <a:extLst>
              <a:ext uri="{FF2B5EF4-FFF2-40B4-BE49-F238E27FC236}">
                <a16:creationId xmlns:a16="http://schemas.microsoft.com/office/drawing/2014/main" id="{55893C4A-2DBE-41F6-971F-7EA3B9ED8A7A}"/>
              </a:ext>
            </a:extLst>
          </p:cNvPr>
          <p:cNvSpPr/>
          <p:nvPr/>
        </p:nvSpPr>
        <p:spPr>
          <a:xfrm>
            <a:off x="1676400" y="945633"/>
            <a:ext cx="10271276" cy="738664"/>
          </a:xfrm>
          <a:prstGeom prst="rect">
            <a:avLst/>
          </a:prstGeom>
        </p:spPr>
        <p:txBody>
          <a:bodyPr wrap="square" lIns="91440" tIns="45720" rIns="91440" bIns="4572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tx1">
                    <a:lumMod val="65000"/>
                    <a:lumOff val="35000"/>
                  </a:schemeClr>
                </a:solidFill>
                <a:effectLst/>
                <a:uLnTx/>
                <a:uFillTx/>
                <a:latin typeface="Tenorite"/>
                <a:ea typeface="+mn-ea"/>
                <a:cs typeface="Arial"/>
              </a:rPr>
              <a:t>The modernisation of information sharing and ongoing efforts to collaborate on process improvements have accelerated response times in key interactions between Gas Transporters. Modern technologies are now required to analyse the whole system implications of a shortage of gas.</a:t>
            </a:r>
          </a:p>
        </p:txBody>
      </p:sp>
      <p:sp>
        <p:nvSpPr>
          <p:cNvPr id="78" name="Rectangle 77">
            <a:extLst>
              <a:ext uri="{FF2B5EF4-FFF2-40B4-BE49-F238E27FC236}">
                <a16:creationId xmlns:a16="http://schemas.microsoft.com/office/drawing/2014/main" id="{2E74EA83-98C2-4F97-80C2-B5509BF404EC}"/>
              </a:ext>
            </a:extLst>
          </p:cNvPr>
          <p:cNvSpPr/>
          <p:nvPr/>
        </p:nvSpPr>
        <p:spPr>
          <a:xfrm>
            <a:off x="1676400" y="1788397"/>
            <a:ext cx="5040000" cy="46678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just">
              <a:spcAft>
                <a:spcPts val="600"/>
              </a:spcAft>
              <a:tabLst>
                <a:tab pos="228600" algn="l"/>
                <a:tab pos="457200" algn="l"/>
              </a:tabLst>
            </a:pPr>
            <a:r>
              <a:rPr lang="en-GB" sz="1300" b="1" dirty="0">
                <a:solidFill>
                  <a:schemeClr val="tx1">
                    <a:lumMod val="65000"/>
                    <a:lumOff val="35000"/>
                  </a:schemeClr>
                </a:solidFill>
                <a:latin typeface="Tenorite"/>
                <a:cs typeface="Arial"/>
              </a:rPr>
              <a:t>Modernisation of information sharing</a:t>
            </a:r>
          </a:p>
          <a:p>
            <a:pPr algn="just">
              <a:spcAft>
                <a:spcPts val="600"/>
              </a:spcAft>
              <a:tabLst>
                <a:tab pos="228600" algn="l"/>
                <a:tab pos="457200" algn="l"/>
              </a:tabLst>
            </a:pPr>
            <a:r>
              <a:rPr lang="en-GB" sz="1300" dirty="0">
                <a:solidFill>
                  <a:srgbClr val="66666A"/>
                </a:solidFill>
                <a:latin typeface="Tenorite"/>
                <a:cs typeface="Arial"/>
              </a:rPr>
              <a:t>A full modernisation of the information sharing forms utilised by the Gas Transporters has been undertaken across 2023/24, in readiness for the deployment of an online information sharing portal (as per learning point #2). </a:t>
            </a:r>
          </a:p>
          <a:p>
            <a:pPr algn="just">
              <a:spcAft>
                <a:spcPts val="600"/>
              </a:spcAft>
              <a:tabLst>
                <a:tab pos="228600" algn="l"/>
                <a:tab pos="457200" algn="l"/>
              </a:tabLst>
            </a:pPr>
            <a:r>
              <a:rPr lang="en-GB" sz="1300" b="1" dirty="0">
                <a:solidFill>
                  <a:schemeClr val="tx1">
                    <a:lumMod val="65000"/>
                    <a:lumOff val="35000"/>
                  </a:schemeClr>
                </a:solidFill>
                <a:latin typeface="Tenorite"/>
                <a:cs typeface="Arial"/>
              </a:rPr>
              <a:t>Pace of response</a:t>
            </a:r>
          </a:p>
          <a:p>
            <a:pPr algn="just">
              <a:spcAft>
                <a:spcPts val="600"/>
              </a:spcAft>
              <a:tabLst>
                <a:tab pos="228600" algn="l"/>
                <a:tab pos="457200" algn="l"/>
              </a:tabLst>
            </a:pPr>
            <a:r>
              <a:rPr lang="en-GB" sz="1300" dirty="0">
                <a:solidFill>
                  <a:srgbClr val="66666A"/>
                </a:solidFill>
                <a:latin typeface="Tenorite"/>
                <a:cs typeface="Arial"/>
              </a:rPr>
              <a:t>The pace of the response between Gas Transporters was improved this year. This is assessed to be thanks to continued collaboration, improvements to process and the successful actioning of lessons identified in previous exercises.</a:t>
            </a:r>
          </a:p>
          <a:p>
            <a:pPr algn="just">
              <a:spcAft>
                <a:spcPts val="600"/>
              </a:spcAft>
              <a:tabLst>
                <a:tab pos="228600" algn="l"/>
                <a:tab pos="457200" algn="l"/>
              </a:tabLst>
            </a:pPr>
            <a:r>
              <a:rPr lang="en-GB" sz="1300" b="1" dirty="0">
                <a:solidFill>
                  <a:schemeClr val="tx1">
                    <a:lumMod val="65000"/>
                    <a:lumOff val="35000"/>
                  </a:schemeClr>
                </a:solidFill>
                <a:latin typeface="Tenorite"/>
                <a:cs typeface="Arial"/>
              </a:rPr>
              <a:t>NEC observation</a:t>
            </a:r>
          </a:p>
          <a:p>
            <a:pPr algn="just">
              <a:spcAft>
                <a:spcPts val="600"/>
              </a:spcAft>
              <a:tabLst>
                <a:tab pos="228600" algn="l"/>
                <a:tab pos="457200" algn="l"/>
              </a:tabLst>
            </a:pPr>
            <a:r>
              <a:rPr lang="en-GB" sz="1300" dirty="0">
                <a:solidFill>
                  <a:srgbClr val="66666A"/>
                </a:solidFill>
                <a:latin typeface="Tenorite"/>
                <a:cs typeface="Arial"/>
              </a:rPr>
              <a:t>NEC Officers visited the majority of the GDN’s response centres over the course of the exercise. This was agreed by all parties to be hugely valuable. It was an opportunity to share insights into each other's response arrangements. This arrangement should be repeated in future exercises and to potentially include key Network Emergency Management Team (NEMT) staff. It would also be valuable for GDNs to observe the NGT response.</a:t>
            </a:r>
          </a:p>
          <a:p>
            <a:pPr algn="just">
              <a:spcAft>
                <a:spcPts val="600"/>
              </a:spcAft>
              <a:tabLst>
                <a:tab pos="228600" algn="l"/>
                <a:tab pos="457200" algn="l"/>
              </a:tabLst>
            </a:pPr>
            <a:r>
              <a:rPr lang="en-GB" sz="1300" dirty="0">
                <a:solidFill>
                  <a:srgbClr val="66666A"/>
                </a:solidFill>
                <a:latin typeface="Tenorite"/>
                <a:cs typeface="Arial"/>
              </a:rPr>
              <a:t>The NEC Officer’s observation was able to pinpoint areas where information sharing could be improved. Any enhancements to the ability to clearly share a common operating picture will further benefit interactions. </a:t>
            </a:r>
          </a:p>
          <a:p>
            <a:pPr algn="just">
              <a:spcAft>
                <a:spcPts val="600"/>
              </a:spcAft>
              <a:tabLst>
                <a:tab pos="228600" algn="l"/>
                <a:tab pos="457200" algn="l"/>
              </a:tabLst>
            </a:pPr>
            <a:endParaRPr lang="en-GB" sz="1300" dirty="0">
              <a:solidFill>
                <a:srgbClr val="66666A"/>
              </a:solidFill>
              <a:latin typeface="Tenorite" panose="00000500000000000000" pitchFamily="2" charset="0"/>
              <a:cs typeface="Arial"/>
            </a:endParaRPr>
          </a:p>
        </p:txBody>
      </p:sp>
      <p:sp>
        <p:nvSpPr>
          <p:cNvPr id="85" name="Rectangle 84">
            <a:extLst>
              <a:ext uri="{FF2B5EF4-FFF2-40B4-BE49-F238E27FC236}">
                <a16:creationId xmlns:a16="http://schemas.microsoft.com/office/drawing/2014/main" id="{BFB4E631-65A3-4EB7-8C12-FD43144BC5AE}"/>
              </a:ext>
            </a:extLst>
          </p:cNvPr>
          <p:cNvSpPr/>
          <p:nvPr/>
        </p:nvSpPr>
        <p:spPr>
          <a:xfrm>
            <a:off x="6842704" y="1734900"/>
            <a:ext cx="5040000" cy="46550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just">
              <a:spcAft>
                <a:spcPts val="600"/>
              </a:spcAft>
              <a:tabLst>
                <a:tab pos="228600" algn="l"/>
                <a:tab pos="457200" algn="l"/>
              </a:tabLst>
            </a:pPr>
            <a:r>
              <a:rPr lang="en-GB" sz="1300" b="1" dirty="0">
                <a:solidFill>
                  <a:schemeClr val="tx1">
                    <a:lumMod val="65000"/>
                    <a:lumOff val="35000"/>
                  </a:schemeClr>
                </a:solidFill>
                <a:latin typeface="Tenorite"/>
                <a:cs typeface="Arial"/>
              </a:rPr>
              <a:t>GDN and DNO interactions </a:t>
            </a:r>
          </a:p>
          <a:p>
            <a:pPr algn="just">
              <a:spcAft>
                <a:spcPts val="600"/>
              </a:spcAft>
              <a:tabLst>
                <a:tab pos="228600" algn="l"/>
                <a:tab pos="457200" algn="l"/>
              </a:tabLst>
            </a:pPr>
            <a:r>
              <a:rPr lang="en-GB" sz="1300" dirty="0">
                <a:solidFill>
                  <a:srgbClr val="66666A"/>
                </a:solidFill>
                <a:latin typeface="Tenorite"/>
                <a:cs typeface="Arial"/>
              </a:rPr>
              <a:t>The exercise continues to feel real, engage participants and present myriad points for ongoing improvement. Further efforts were made this year for GDNs and their associated electricity DNOs to interact. While there have been improvements, further work is still required on this, as at times information was not shared between GDNs and DNOs / IDNOs. Further reflections are required by the GDNs to ascertain what information regarding the converse system would be freely available to distribution operators and what information requires to be actively shared. This work should further feed enhanced analysis of the implications of electricity demand control on the gas network’s demand and physical operation. </a:t>
            </a:r>
          </a:p>
          <a:p>
            <a:pPr algn="just">
              <a:spcAft>
                <a:spcPts val="600"/>
              </a:spcAft>
            </a:pPr>
            <a:r>
              <a:rPr lang="en-GB" sz="1300" b="1" dirty="0">
                <a:solidFill>
                  <a:schemeClr val="tx1">
                    <a:lumMod val="65000"/>
                    <a:lumOff val="35000"/>
                  </a:schemeClr>
                </a:solidFill>
                <a:latin typeface="Tenorite"/>
              </a:rPr>
              <a:t>Learning Points</a:t>
            </a:r>
          </a:p>
          <a:p>
            <a:pPr marL="342900" indent="-342900" algn="just">
              <a:spcAft>
                <a:spcPts val="600"/>
              </a:spcAft>
              <a:buFont typeface="+mj-lt"/>
              <a:buAutoNum type="arabicPeriod" startAt="6"/>
            </a:pPr>
            <a:r>
              <a:rPr lang="en-GB" sz="1300" dirty="0">
                <a:solidFill>
                  <a:srgbClr val="66666A"/>
                </a:solidFill>
                <a:latin typeface="Tenorite"/>
                <a:cs typeface="Arial"/>
              </a:rPr>
              <a:t>There is a requirement for enhanced analysis of the implications of electricity demand control on the gas network’s demand and physical operation.</a:t>
            </a:r>
          </a:p>
          <a:p>
            <a:pPr marL="342900" indent="-342900" algn="just">
              <a:spcAft>
                <a:spcPts val="600"/>
              </a:spcAft>
              <a:buAutoNum type="arabicPeriod" startAt="6"/>
            </a:pPr>
            <a:r>
              <a:rPr kumimoji="0" lang="en-GB" sz="1300" b="0" i="0" u="none" strike="noStrike" kern="1200" cap="none" spc="0" normalizeH="0" baseline="0" noProof="0" dirty="0">
                <a:ln>
                  <a:noFill/>
                </a:ln>
                <a:solidFill>
                  <a:srgbClr val="66666A"/>
                </a:solidFill>
                <a:effectLst/>
                <a:uLnTx/>
                <a:uFillTx/>
                <a:latin typeface="Tenorite"/>
                <a:ea typeface="+mn-ea"/>
                <a:cs typeface="Arial"/>
              </a:rPr>
              <a:t>Further reflections are required by the GDNs to ascertain what </a:t>
            </a:r>
            <a:r>
              <a:rPr kumimoji="0" lang="en-GB" sz="1300" b="0" i="0" u="none" strike="noStrike" kern="1200" cap="none" spc="0" normalizeH="0" baseline="0" noProof="0" dirty="0">
                <a:ln>
                  <a:noFill/>
                </a:ln>
                <a:solidFill>
                  <a:srgbClr val="66666A"/>
                </a:solidFill>
                <a:effectLst/>
                <a:uLnTx/>
                <a:uFillTx/>
                <a:latin typeface="Tenorite" panose="00000500000000000000" pitchFamily="2" charset="0"/>
                <a:ea typeface="+mn-ea"/>
                <a:cs typeface="Arial"/>
              </a:rPr>
              <a:t>information regarding the converse system would be freely available to distribution operators.</a:t>
            </a:r>
            <a:endParaRPr kumimoji="0" lang="en-GB" sz="1300" b="0" i="0" u="none" strike="noStrike" kern="1200" cap="none" spc="0" normalizeH="0" baseline="0" noProof="0" dirty="0">
              <a:ln>
                <a:noFill/>
              </a:ln>
              <a:solidFill>
                <a:srgbClr val="66666A"/>
              </a:solidFill>
              <a:effectLst/>
              <a:uLnTx/>
              <a:uFillTx/>
              <a:latin typeface="Tenorite"/>
              <a:ea typeface="+mn-ea"/>
              <a:cs typeface="Arial"/>
            </a:endParaRPr>
          </a:p>
        </p:txBody>
      </p:sp>
      <p:sp>
        <p:nvSpPr>
          <p:cNvPr id="65" name="Rectangle 64">
            <a:extLst>
              <a:ext uri="{FF2B5EF4-FFF2-40B4-BE49-F238E27FC236}">
                <a16:creationId xmlns:a16="http://schemas.microsoft.com/office/drawing/2014/main" id="{4E3B7024-4794-4CB4-AD0E-14E89930931B}"/>
              </a:ext>
            </a:extLst>
          </p:cNvPr>
          <p:cNvSpPr/>
          <p:nvPr/>
        </p:nvSpPr>
        <p:spPr>
          <a:xfrm>
            <a:off x="6842704" y="1564081"/>
            <a:ext cx="5040000" cy="29171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just">
              <a:spcAft>
                <a:spcPts val="600"/>
              </a:spcAft>
              <a:tabLst>
                <a:tab pos="228600" algn="l"/>
                <a:tab pos="457200" algn="l"/>
              </a:tabLst>
            </a:pPr>
            <a:endParaRPr lang="en-GB" sz="1350">
              <a:solidFill>
                <a:srgbClr val="66666A"/>
              </a:solidFill>
              <a:latin typeface="Tenorite" panose="00000500000000000000" pitchFamily="2" charset="0"/>
              <a:cs typeface="Arial" panose="020B0604020202020204" pitchFamily="34" charset="0"/>
            </a:endParaRPr>
          </a:p>
        </p:txBody>
      </p:sp>
      <p:sp>
        <p:nvSpPr>
          <p:cNvPr id="9" name="Footer Placeholder 2">
            <a:extLst>
              <a:ext uri="{FF2B5EF4-FFF2-40B4-BE49-F238E27FC236}">
                <a16:creationId xmlns:a16="http://schemas.microsoft.com/office/drawing/2014/main" id="{C73D8728-0621-C1D5-42B0-45E8430D80E1}"/>
              </a:ext>
            </a:extLst>
          </p:cNvPr>
          <p:cNvSpPr>
            <a:spLocks noGrp="1"/>
          </p:cNvSpPr>
          <p:nvPr>
            <p:ph type="ftr" sz="quarter" idx="11"/>
          </p:nvPr>
        </p:nvSpPr>
        <p:spPr>
          <a:xfrm>
            <a:off x="9142581" y="6559401"/>
            <a:ext cx="2573141" cy="213995"/>
          </a:xfrm>
        </p:spPr>
        <p:txBody>
          <a:bodyPr/>
          <a:lstStyle/>
          <a:p>
            <a:r>
              <a:rPr lang="en-GB" b="1">
                <a:solidFill>
                  <a:schemeClr val="tx2"/>
                </a:solidFill>
                <a:latin typeface="Tenorite" panose="00000500000000000000" pitchFamily="2" charset="0"/>
              </a:rPr>
              <a:t>NEC Industry Exercise Fahrenheit </a:t>
            </a:r>
            <a:r>
              <a:rPr lang="en-GB">
                <a:solidFill>
                  <a:schemeClr val="tx2"/>
                </a:solidFill>
                <a:latin typeface="Tenorite" panose="00000500000000000000" pitchFamily="2" charset="0"/>
              </a:rPr>
              <a:t>│ 2024</a:t>
            </a:r>
          </a:p>
        </p:txBody>
      </p:sp>
      <p:sp>
        <p:nvSpPr>
          <p:cNvPr id="11" name="Slide Number Placeholder 3">
            <a:extLst>
              <a:ext uri="{FF2B5EF4-FFF2-40B4-BE49-F238E27FC236}">
                <a16:creationId xmlns:a16="http://schemas.microsoft.com/office/drawing/2014/main" id="{1ECB24BD-C11C-31D6-82AD-2BDC140B608B}"/>
              </a:ext>
            </a:extLst>
          </p:cNvPr>
          <p:cNvSpPr>
            <a:spLocks noGrp="1"/>
          </p:cNvSpPr>
          <p:nvPr>
            <p:ph type="sldNum" sz="quarter" idx="12"/>
          </p:nvPr>
        </p:nvSpPr>
        <p:spPr>
          <a:xfrm>
            <a:off x="11683825" y="6564592"/>
            <a:ext cx="468000" cy="213995"/>
          </a:xfrm>
        </p:spPr>
        <p:txBody>
          <a:bodyPr/>
          <a:lstStyle/>
          <a:p>
            <a:r>
              <a:rPr lang="en-GB">
                <a:solidFill>
                  <a:schemeClr val="tx2"/>
                </a:solidFill>
                <a:latin typeface="Tenorite" panose="00000500000000000000" pitchFamily="2" charset="0"/>
                <a:cs typeface="Arial" panose="020B0604020202020204" pitchFamily="34" charset="0"/>
              </a:rPr>
              <a:t>P.</a:t>
            </a:r>
            <a:fld id="{2167D5C0-EA37-43FD-A9A7-0CAAFD84DAC3}" type="slidenum">
              <a:rPr lang="en-GB" smtClean="0">
                <a:solidFill>
                  <a:schemeClr val="tx2"/>
                </a:solidFill>
                <a:latin typeface="Tenorite" panose="00000500000000000000" pitchFamily="2" charset="0"/>
                <a:cs typeface="Arial" panose="020B0604020202020204" pitchFamily="34" charset="0"/>
              </a:rPr>
              <a:pPr/>
              <a:t>7</a:t>
            </a:fld>
            <a:endParaRPr lang="en-GB">
              <a:solidFill>
                <a:schemeClr val="tx2"/>
              </a:solidFill>
              <a:latin typeface="Tenorite" panose="00000500000000000000" pitchFamily="2" charset="0"/>
              <a:cs typeface="Arial" panose="020B0604020202020204" pitchFamily="34" charset="0"/>
            </a:endParaRPr>
          </a:p>
        </p:txBody>
      </p:sp>
      <p:sp>
        <p:nvSpPr>
          <p:cNvPr id="5" name="Rectangle 4">
            <a:extLst>
              <a:ext uri="{FF2B5EF4-FFF2-40B4-BE49-F238E27FC236}">
                <a16:creationId xmlns:a16="http://schemas.microsoft.com/office/drawing/2014/main" id="{B87A7828-7302-7740-6BF2-D163131867E7}"/>
              </a:ext>
            </a:extLst>
          </p:cNvPr>
          <p:cNvSpPr/>
          <p:nvPr/>
        </p:nvSpPr>
        <p:spPr>
          <a:xfrm>
            <a:off x="0" y="0"/>
            <a:ext cx="1422400" cy="6858000"/>
          </a:xfrm>
          <a:prstGeom prst="rect">
            <a:avLst/>
          </a:prstGeom>
          <a:solidFill>
            <a:srgbClr val="5555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enorite" panose="00000500000000000000" pitchFamily="2" charset="0"/>
            </a:endParaRPr>
          </a:p>
        </p:txBody>
      </p:sp>
      <p:sp>
        <p:nvSpPr>
          <p:cNvPr id="6" name="TextBox 5">
            <a:hlinkClick r:id="rId4" action="ppaction://hlinksldjump"/>
            <a:extLst>
              <a:ext uri="{FF2B5EF4-FFF2-40B4-BE49-F238E27FC236}">
                <a16:creationId xmlns:a16="http://schemas.microsoft.com/office/drawing/2014/main" id="{267BEF2C-6E59-46E3-17E7-57D8DCC46FC8}"/>
              </a:ext>
            </a:extLst>
          </p:cNvPr>
          <p:cNvSpPr txBox="1"/>
          <p:nvPr/>
        </p:nvSpPr>
        <p:spPr>
          <a:xfrm>
            <a:off x="25400" y="899467"/>
            <a:ext cx="1130300" cy="461665"/>
          </a:xfrm>
          <a:prstGeom prst="rect">
            <a:avLst/>
          </a:prstGeom>
          <a:noFill/>
        </p:spPr>
        <p:txBody>
          <a:bodyPr wrap="square" rtlCol="0">
            <a:spAutoFit/>
          </a:bodyPr>
          <a:lstStyle>
            <a:defPPr>
              <a:defRPr lang="en-US"/>
            </a:defPPr>
            <a:lvl1pPr>
              <a:defRPr sz="1200">
                <a:solidFill>
                  <a:schemeClr val="bg1"/>
                </a:solidFill>
                <a:latin typeface="Tenorite" panose="00000500000000000000" pitchFamily="2" charset="0"/>
                <a:cs typeface="Arial" panose="020B0604020202020204" pitchFamily="34" charset="0"/>
              </a:defRPr>
            </a:lvl1pPr>
          </a:lstStyle>
          <a:p>
            <a:r>
              <a:rPr lang="en-GB"/>
              <a:t>Exercise Scope &gt;</a:t>
            </a:r>
          </a:p>
        </p:txBody>
      </p:sp>
      <p:sp>
        <p:nvSpPr>
          <p:cNvPr id="7" name="TextBox 6">
            <a:hlinkClick r:id="rId5" action="ppaction://hlinksldjump"/>
            <a:extLst>
              <a:ext uri="{FF2B5EF4-FFF2-40B4-BE49-F238E27FC236}">
                <a16:creationId xmlns:a16="http://schemas.microsoft.com/office/drawing/2014/main" id="{B813A089-FD1C-29D8-A105-745800C37AC4}"/>
              </a:ext>
            </a:extLst>
          </p:cNvPr>
          <p:cNvSpPr txBox="1"/>
          <p:nvPr/>
        </p:nvSpPr>
        <p:spPr>
          <a:xfrm>
            <a:off x="38100" y="1411931"/>
            <a:ext cx="1193800" cy="461665"/>
          </a:xfrm>
          <a:prstGeom prst="rect">
            <a:avLst/>
          </a:prstGeom>
          <a:noFill/>
        </p:spPr>
        <p:txBody>
          <a:bodyPr wrap="square" rtlCol="0">
            <a:spAutoFit/>
          </a:bodyPr>
          <a:lstStyle/>
          <a:p>
            <a:r>
              <a:rPr lang="en-GB" sz="1200">
                <a:solidFill>
                  <a:schemeClr val="bg1"/>
                </a:solidFill>
                <a:latin typeface="Tenorite" panose="00000500000000000000" pitchFamily="2" charset="0"/>
                <a:cs typeface="Arial" panose="020B0604020202020204" pitchFamily="34" charset="0"/>
              </a:rPr>
              <a:t>Executive Summary &gt;</a:t>
            </a:r>
          </a:p>
        </p:txBody>
      </p:sp>
      <p:sp>
        <p:nvSpPr>
          <p:cNvPr id="8" name="TextBox 7">
            <a:extLst>
              <a:ext uri="{FF2B5EF4-FFF2-40B4-BE49-F238E27FC236}">
                <a16:creationId xmlns:a16="http://schemas.microsoft.com/office/drawing/2014/main" id="{413A22BC-3619-19DC-FB69-768C1D8F0E8F}"/>
              </a:ext>
            </a:extLst>
          </p:cNvPr>
          <p:cNvSpPr txBox="1"/>
          <p:nvPr/>
        </p:nvSpPr>
        <p:spPr>
          <a:xfrm>
            <a:off x="38100" y="1924395"/>
            <a:ext cx="1193800" cy="276999"/>
          </a:xfrm>
          <a:prstGeom prst="rect">
            <a:avLst/>
          </a:prstGeom>
          <a:noFill/>
        </p:spPr>
        <p:txBody>
          <a:bodyPr wrap="square" rtlCol="0">
            <a:spAutoFit/>
          </a:bodyPr>
          <a:lstStyle/>
          <a:p>
            <a:r>
              <a:rPr lang="en-GB" sz="1200">
                <a:solidFill>
                  <a:schemeClr val="bg1"/>
                </a:solidFill>
                <a:latin typeface="Tenorite" panose="00000500000000000000" pitchFamily="2" charset="0"/>
                <a:cs typeface="Arial" panose="020B0604020202020204" pitchFamily="34" charset="0"/>
              </a:rPr>
              <a:t>Key Areas:</a:t>
            </a:r>
          </a:p>
        </p:txBody>
      </p:sp>
      <p:sp>
        <p:nvSpPr>
          <p:cNvPr id="10" name="TextBox 9">
            <a:hlinkClick r:id="rId6" action="ppaction://hlinksldjump"/>
            <a:extLst>
              <a:ext uri="{FF2B5EF4-FFF2-40B4-BE49-F238E27FC236}">
                <a16:creationId xmlns:a16="http://schemas.microsoft.com/office/drawing/2014/main" id="{B93E9FFB-B38C-D069-78BA-8D2C95018CF1}"/>
              </a:ext>
            </a:extLst>
          </p:cNvPr>
          <p:cNvSpPr txBox="1"/>
          <p:nvPr/>
        </p:nvSpPr>
        <p:spPr>
          <a:xfrm>
            <a:off x="127000" y="2502612"/>
            <a:ext cx="1295400" cy="430887"/>
          </a:xfrm>
          <a:prstGeom prst="rect">
            <a:avLst/>
          </a:prstGeom>
          <a:solidFill>
            <a:srgbClr val="500A78"/>
          </a:solidFill>
        </p:spPr>
        <p:txBody>
          <a:bodyPr wrap="square" rtlCol="0">
            <a:spAutoFit/>
          </a:bodyPr>
          <a:lstStyle>
            <a:defPPr>
              <a:defRPr lang="en-US"/>
            </a:defPPr>
            <a:lvl1pPr>
              <a:defRPr sz="1100">
                <a:solidFill>
                  <a:schemeClr val="bg1"/>
                </a:solidFill>
                <a:latin typeface="Tenorite" panose="00000500000000000000" pitchFamily="2" charset="0"/>
                <a:cs typeface="Arial" panose="020B0604020202020204" pitchFamily="34" charset="0"/>
              </a:defRPr>
            </a:lvl1pPr>
          </a:lstStyle>
          <a:p>
            <a:r>
              <a:rPr lang="en-GB"/>
              <a:t>Gas Transporter Interactions </a:t>
            </a:r>
          </a:p>
        </p:txBody>
      </p:sp>
      <p:sp>
        <p:nvSpPr>
          <p:cNvPr id="14" name="TextBox 13">
            <a:hlinkClick r:id="rId7" action="ppaction://hlinksldjump"/>
            <a:extLst>
              <a:ext uri="{FF2B5EF4-FFF2-40B4-BE49-F238E27FC236}">
                <a16:creationId xmlns:a16="http://schemas.microsoft.com/office/drawing/2014/main" id="{93587E2D-BBC0-9F0B-AB01-E30ACC0DC47A}"/>
              </a:ext>
            </a:extLst>
          </p:cNvPr>
          <p:cNvSpPr txBox="1"/>
          <p:nvPr/>
        </p:nvSpPr>
        <p:spPr>
          <a:xfrm>
            <a:off x="127000" y="3260970"/>
            <a:ext cx="1295400" cy="600164"/>
          </a:xfrm>
          <a:prstGeom prst="rect">
            <a:avLst/>
          </a:prstGeom>
          <a:noFill/>
        </p:spPr>
        <p:txBody>
          <a:bodyPr wrap="square" rtlCol="0">
            <a:spAutoFit/>
          </a:bodyPr>
          <a:lstStyle>
            <a:defPPr>
              <a:defRPr lang="en-US"/>
            </a:defPPr>
            <a:lvl1pPr>
              <a:defRPr sz="1100">
                <a:solidFill>
                  <a:schemeClr val="bg1"/>
                </a:solidFill>
                <a:latin typeface="Arial" panose="020B0604020202020204" pitchFamily="34" charset="0"/>
                <a:cs typeface="Arial" panose="020B0604020202020204" pitchFamily="34" charset="0"/>
              </a:defRPr>
            </a:lvl1pPr>
          </a:lstStyle>
          <a:p>
            <a:r>
              <a:rPr lang="en-GB">
                <a:latin typeface="Tenorite" panose="00000500000000000000" pitchFamily="2" charset="0"/>
              </a:rPr>
              <a:t>Gas and Electricity Interactions </a:t>
            </a:r>
          </a:p>
        </p:txBody>
      </p:sp>
      <p:sp>
        <p:nvSpPr>
          <p:cNvPr id="15" name="TextBox 14">
            <a:hlinkClick r:id="rId8" action="ppaction://hlinksldjump"/>
            <a:extLst>
              <a:ext uri="{FF2B5EF4-FFF2-40B4-BE49-F238E27FC236}">
                <a16:creationId xmlns:a16="http://schemas.microsoft.com/office/drawing/2014/main" id="{B34F9973-B64E-FEDA-F0B4-0B8F07FC7999}"/>
              </a:ext>
            </a:extLst>
          </p:cNvPr>
          <p:cNvSpPr txBox="1"/>
          <p:nvPr/>
        </p:nvSpPr>
        <p:spPr>
          <a:xfrm>
            <a:off x="127000" y="3845573"/>
            <a:ext cx="1235782" cy="430887"/>
          </a:xfrm>
          <a:prstGeom prst="rect">
            <a:avLst/>
          </a:prstGeom>
          <a:noFill/>
        </p:spPr>
        <p:txBody>
          <a:bodyPr wrap="square" rtlCol="0">
            <a:spAutoFit/>
          </a:bodyPr>
          <a:lstStyle/>
          <a:p>
            <a:r>
              <a:rPr lang="en-GB" sz="1100">
                <a:solidFill>
                  <a:schemeClr val="bg1"/>
                </a:solidFill>
                <a:latin typeface="Tenorite" panose="00000500000000000000" pitchFamily="2" charset="0"/>
                <a:cs typeface="Arial" panose="020B0604020202020204" pitchFamily="34" charset="0"/>
              </a:rPr>
              <a:t>Public Communications</a:t>
            </a:r>
          </a:p>
        </p:txBody>
      </p:sp>
      <p:sp>
        <p:nvSpPr>
          <p:cNvPr id="16" name="TextBox 15">
            <a:hlinkClick r:id="rId9" action="ppaction://hlinksldjump"/>
            <a:extLst>
              <a:ext uri="{FF2B5EF4-FFF2-40B4-BE49-F238E27FC236}">
                <a16:creationId xmlns:a16="http://schemas.microsoft.com/office/drawing/2014/main" id="{C1B094C7-E996-95C7-B0AF-348990773A39}"/>
              </a:ext>
            </a:extLst>
          </p:cNvPr>
          <p:cNvSpPr txBox="1"/>
          <p:nvPr/>
        </p:nvSpPr>
        <p:spPr>
          <a:xfrm>
            <a:off x="127000" y="2983091"/>
            <a:ext cx="1295400" cy="261610"/>
          </a:xfrm>
          <a:prstGeom prst="rect">
            <a:avLst/>
          </a:prstGeom>
          <a:noFill/>
        </p:spPr>
        <p:txBody>
          <a:bodyPr wrap="square" rtlCol="0">
            <a:spAutoFit/>
          </a:bodyPr>
          <a:lstStyle/>
          <a:p>
            <a:r>
              <a:rPr lang="en-GB" sz="1100">
                <a:solidFill>
                  <a:schemeClr val="bg1"/>
                </a:solidFill>
                <a:latin typeface="Tenorite" panose="00000500000000000000" pitchFamily="2" charset="0"/>
                <a:cs typeface="Arial" panose="020B0604020202020204" pitchFamily="34" charset="0"/>
              </a:rPr>
              <a:t>Load Shedding</a:t>
            </a:r>
          </a:p>
        </p:txBody>
      </p:sp>
      <p:sp>
        <p:nvSpPr>
          <p:cNvPr id="17" name="TextBox 16">
            <a:hlinkClick r:id="rId10" action="ppaction://hlinksldjump"/>
            <a:extLst>
              <a:ext uri="{FF2B5EF4-FFF2-40B4-BE49-F238E27FC236}">
                <a16:creationId xmlns:a16="http://schemas.microsoft.com/office/drawing/2014/main" id="{E64B0983-E6CA-8C82-047F-8E03E375BB43}"/>
              </a:ext>
            </a:extLst>
          </p:cNvPr>
          <p:cNvSpPr txBox="1"/>
          <p:nvPr/>
        </p:nvSpPr>
        <p:spPr>
          <a:xfrm>
            <a:off x="127000" y="4301340"/>
            <a:ext cx="1295400" cy="261610"/>
          </a:xfrm>
          <a:prstGeom prst="rect">
            <a:avLst/>
          </a:prstGeom>
          <a:noFill/>
        </p:spPr>
        <p:txBody>
          <a:bodyPr wrap="square" rtlCol="0">
            <a:spAutoFit/>
          </a:bodyPr>
          <a:lstStyle>
            <a:defPPr>
              <a:defRPr lang="en-US"/>
            </a:defPPr>
            <a:lvl1pPr>
              <a:defRPr sz="1100">
                <a:solidFill>
                  <a:schemeClr val="bg1"/>
                </a:solidFill>
                <a:latin typeface="Arial" panose="020B0604020202020204" pitchFamily="34" charset="0"/>
                <a:cs typeface="Arial" panose="020B0604020202020204" pitchFamily="34" charset="0"/>
              </a:defRPr>
            </a:lvl1pPr>
          </a:lstStyle>
          <a:p>
            <a:r>
              <a:rPr lang="en-GB">
                <a:latin typeface="Tenorite" panose="00000500000000000000" pitchFamily="2" charset="0"/>
              </a:rPr>
              <a:t>Managing Supply</a:t>
            </a:r>
          </a:p>
        </p:txBody>
      </p:sp>
      <p:cxnSp>
        <p:nvCxnSpPr>
          <p:cNvPr id="20" name="Straight Connector 19">
            <a:extLst>
              <a:ext uri="{FF2B5EF4-FFF2-40B4-BE49-F238E27FC236}">
                <a16:creationId xmlns:a16="http://schemas.microsoft.com/office/drawing/2014/main" id="{EBFBE616-9654-2EE8-A2FF-619A22A912A4}"/>
              </a:ext>
            </a:extLst>
          </p:cNvPr>
          <p:cNvCxnSpPr>
            <a:cxnSpLocks/>
          </p:cNvCxnSpPr>
          <p:nvPr/>
        </p:nvCxnSpPr>
        <p:spPr>
          <a:xfrm>
            <a:off x="127000" y="1380182"/>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CE435BF-FF36-ADD3-CA64-CFB733411E8D}"/>
              </a:ext>
            </a:extLst>
          </p:cNvPr>
          <p:cNvCxnSpPr>
            <a:cxnSpLocks/>
          </p:cNvCxnSpPr>
          <p:nvPr/>
        </p:nvCxnSpPr>
        <p:spPr>
          <a:xfrm>
            <a:off x="126207" y="1899296"/>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TextBox 27">
            <a:hlinkClick r:id="rId11" action="ppaction://hlinksldjump"/>
            <a:extLst>
              <a:ext uri="{FF2B5EF4-FFF2-40B4-BE49-F238E27FC236}">
                <a16:creationId xmlns:a16="http://schemas.microsoft.com/office/drawing/2014/main" id="{5D1E4731-E5AE-8287-7938-89522BEC6D1C}"/>
              </a:ext>
            </a:extLst>
          </p:cNvPr>
          <p:cNvSpPr txBox="1"/>
          <p:nvPr/>
        </p:nvSpPr>
        <p:spPr>
          <a:xfrm>
            <a:off x="126202" y="2199735"/>
            <a:ext cx="1295400" cy="261610"/>
          </a:xfrm>
          <a:prstGeom prst="rect">
            <a:avLst/>
          </a:prstGeom>
          <a:noFill/>
        </p:spPr>
        <p:txBody>
          <a:bodyPr wrap="square" rtlCol="0">
            <a:spAutoFit/>
          </a:bodyPr>
          <a:lstStyle/>
          <a:p>
            <a:r>
              <a:rPr lang="en-GB" sz="1100">
                <a:solidFill>
                  <a:schemeClr val="bg1"/>
                </a:solidFill>
                <a:latin typeface="Tenorite" panose="00000500000000000000" pitchFamily="2" charset="0"/>
                <a:cs typeface="Arial" panose="020B0604020202020204" pitchFamily="34" charset="0"/>
              </a:rPr>
              <a:t>NGSE Strategy</a:t>
            </a:r>
          </a:p>
        </p:txBody>
      </p:sp>
      <p:sp>
        <p:nvSpPr>
          <p:cNvPr id="3" name="TextBox 2">
            <a:extLst>
              <a:ext uri="{FF2B5EF4-FFF2-40B4-BE49-F238E27FC236}">
                <a16:creationId xmlns:a16="http://schemas.microsoft.com/office/drawing/2014/main" id="{47571321-FF05-144E-5BA4-F1D5AA328669}"/>
              </a:ext>
            </a:extLst>
          </p:cNvPr>
          <p:cNvSpPr txBox="1"/>
          <p:nvPr/>
        </p:nvSpPr>
        <p:spPr>
          <a:xfrm>
            <a:off x="-8743" y="68468"/>
            <a:ext cx="1468322" cy="830997"/>
          </a:xfrm>
          <a:prstGeom prst="rect">
            <a:avLst/>
          </a:prstGeom>
          <a:noFill/>
        </p:spPr>
        <p:txBody>
          <a:bodyPr wrap="square" rtlCol="0">
            <a:spAutoFit/>
          </a:bodyPr>
          <a:lstStyle/>
          <a:p>
            <a:r>
              <a:rPr lang="en-GB" sz="1200" b="1">
                <a:solidFill>
                  <a:schemeClr val="bg1"/>
                </a:solidFill>
                <a:latin typeface="Tenorite" panose="00000500000000000000" pitchFamily="2" charset="0"/>
                <a:cs typeface="Arial" panose="020B0604020202020204" pitchFamily="34" charset="0"/>
              </a:rPr>
              <a:t>NEC Industry Exercise Fahrenheit </a:t>
            </a:r>
            <a:r>
              <a:rPr lang="en-GB" sz="1200" b="1">
                <a:solidFill>
                  <a:schemeClr val="bg1">
                    <a:lumMod val="75000"/>
                  </a:schemeClr>
                </a:solidFill>
                <a:latin typeface="Tenorite" panose="00000500000000000000" pitchFamily="2" charset="0"/>
                <a:cs typeface="Arial" panose="020B0604020202020204" pitchFamily="34" charset="0"/>
              </a:rPr>
              <a:t>2024 Post Exercise Report  </a:t>
            </a:r>
          </a:p>
        </p:txBody>
      </p:sp>
      <p:sp>
        <p:nvSpPr>
          <p:cNvPr id="73" name="TextBox 72">
            <a:hlinkClick r:id="rId12" action="ppaction://hlinksldjump"/>
            <a:extLst>
              <a:ext uri="{FF2B5EF4-FFF2-40B4-BE49-F238E27FC236}">
                <a16:creationId xmlns:a16="http://schemas.microsoft.com/office/drawing/2014/main" id="{24AAAC22-D542-8CA6-7B41-E377F37F86F7}"/>
              </a:ext>
            </a:extLst>
          </p:cNvPr>
          <p:cNvSpPr txBox="1"/>
          <p:nvPr/>
        </p:nvSpPr>
        <p:spPr>
          <a:xfrm>
            <a:off x="38100" y="4639813"/>
            <a:ext cx="1193800" cy="461665"/>
          </a:xfrm>
          <a:prstGeom prst="rect">
            <a:avLst/>
          </a:prstGeom>
          <a:noFill/>
        </p:spPr>
        <p:txBody>
          <a:bodyPr wrap="square" rtlCol="0">
            <a:spAutoFit/>
          </a:bodyPr>
          <a:lstStyle/>
          <a:p>
            <a:r>
              <a:rPr lang="en-GB" sz="1200">
                <a:solidFill>
                  <a:schemeClr val="bg1"/>
                </a:solidFill>
                <a:latin typeface="Tenorite" panose="00000500000000000000" pitchFamily="2" charset="0"/>
                <a:cs typeface="Arial" panose="020B0604020202020204" pitchFamily="34" charset="0"/>
              </a:rPr>
              <a:t>Learning Points&gt;</a:t>
            </a:r>
          </a:p>
        </p:txBody>
      </p:sp>
      <p:sp>
        <p:nvSpPr>
          <p:cNvPr id="74" name="TextBox 73">
            <a:hlinkClick r:id="rId13" action="ppaction://hlinksldjump"/>
            <a:extLst>
              <a:ext uri="{FF2B5EF4-FFF2-40B4-BE49-F238E27FC236}">
                <a16:creationId xmlns:a16="http://schemas.microsoft.com/office/drawing/2014/main" id="{2D60FA0B-FEC4-3762-9FFD-D26981F39D29}"/>
              </a:ext>
            </a:extLst>
          </p:cNvPr>
          <p:cNvSpPr txBox="1"/>
          <p:nvPr/>
        </p:nvSpPr>
        <p:spPr>
          <a:xfrm>
            <a:off x="38100" y="5606283"/>
            <a:ext cx="1193800" cy="276999"/>
          </a:xfrm>
          <a:prstGeom prst="rect">
            <a:avLst/>
          </a:prstGeom>
          <a:noFill/>
        </p:spPr>
        <p:txBody>
          <a:bodyPr wrap="square" rtlCol="0">
            <a:spAutoFit/>
          </a:bodyPr>
          <a:lstStyle/>
          <a:p>
            <a:r>
              <a:rPr lang="en-GB" sz="1200">
                <a:solidFill>
                  <a:schemeClr val="bg1"/>
                </a:solidFill>
                <a:latin typeface="Tenorite" panose="00000500000000000000" pitchFamily="2" charset="0"/>
                <a:cs typeface="Arial" panose="020B0604020202020204" pitchFamily="34" charset="0"/>
              </a:rPr>
              <a:t>Appendices &gt;</a:t>
            </a:r>
          </a:p>
        </p:txBody>
      </p:sp>
      <p:cxnSp>
        <p:nvCxnSpPr>
          <p:cNvPr id="75" name="Straight Connector 74">
            <a:extLst>
              <a:ext uri="{FF2B5EF4-FFF2-40B4-BE49-F238E27FC236}">
                <a16:creationId xmlns:a16="http://schemas.microsoft.com/office/drawing/2014/main" id="{955BC215-7C6D-33DB-0DA5-DA968E90D6DC}"/>
              </a:ext>
            </a:extLst>
          </p:cNvPr>
          <p:cNvCxnSpPr>
            <a:cxnSpLocks/>
          </p:cNvCxnSpPr>
          <p:nvPr/>
        </p:nvCxnSpPr>
        <p:spPr>
          <a:xfrm>
            <a:off x="126203" y="4621660"/>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9B6C4225-E911-5E6E-19B7-E411CDF6BDCE}"/>
              </a:ext>
            </a:extLst>
          </p:cNvPr>
          <p:cNvCxnSpPr>
            <a:cxnSpLocks/>
          </p:cNvCxnSpPr>
          <p:nvPr/>
        </p:nvCxnSpPr>
        <p:spPr>
          <a:xfrm>
            <a:off x="111533" y="5595537"/>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67F8174A-D6FB-2F70-75F5-B4C6A4A0EF1B}"/>
              </a:ext>
            </a:extLst>
          </p:cNvPr>
          <p:cNvCxnSpPr>
            <a:cxnSpLocks/>
          </p:cNvCxnSpPr>
          <p:nvPr/>
        </p:nvCxnSpPr>
        <p:spPr>
          <a:xfrm>
            <a:off x="126203" y="5886635"/>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hlinkClick r:id="rId14" action="ppaction://hlinksldjump"/>
            <a:extLst>
              <a:ext uri="{FF2B5EF4-FFF2-40B4-BE49-F238E27FC236}">
                <a16:creationId xmlns:a16="http://schemas.microsoft.com/office/drawing/2014/main" id="{70CD806E-32EE-7556-BD82-A0FD194B7EA5}"/>
              </a:ext>
            </a:extLst>
          </p:cNvPr>
          <p:cNvSpPr txBox="1"/>
          <p:nvPr/>
        </p:nvSpPr>
        <p:spPr>
          <a:xfrm>
            <a:off x="38100" y="5127751"/>
            <a:ext cx="1375161" cy="461665"/>
          </a:xfrm>
          <a:prstGeom prst="rect">
            <a:avLst/>
          </a:prstGeom>
          <a:noFill/>
        </p:spPr>
        <p:txBody>
          <a:bodyPr wrap="square" rtlCol="0">
            <a:spAutoFit/>
          </a:bodyPr>
          <a:lstStyle/>
          <a:p>
            <a:r>
              <a:rPr lang="en-GB" sz="1200">
                <a:solidFill>
                  <a:schemeClr val="bg1"/>
                </a:solidFill>
                <a:latin typeface="Tenorite" panose="00000500000000000000" pitchFamily="2" charset="0"/>
                <a:cs typeface="Arial" panose="020B0604020202020204" pitchFamily="34" charset="0"/>
              </a:rPr>
              <a:t>Progress since 2023 Ex Everest &gt;  </a:t>
            </a:r>
          </a:p>
        </p:txBody>
      </p:sp>
      <p:cxnSp>
        <p:nvCxnSpPr>
          <p:cNvPr id="80" name="Straight Connector 79">
            <a:extLst>
              <a:ext uri="{FF2B5EF4-FFF2-40B4-BE49-F238E27FC236}">
                <a16:creationId xmlns:a16="http://schemas.microsoft.com/office/drawing/2014/main" id="{4B01BFAB-6576-A9E1-EFFD-3DC7629AC235}"/>
              </a:ext>
            </a:extLst>
          </p:cNvPr>
          <p:cNvCxnSpPr>
            <a:cxnSpLocks/>
          </p:cNvCxnSpPr>
          <p:nvPr/>
        </p:nvCxnSpPr>
        <p:spPr>
          <a:xfrm>
            <a:off x="107995" y="5111816"/>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02091964-1248-AAE6-1AF0-634BA19032B2}"/>
              </a:ext>
            </a:extLst>
          </p:cNvPr>
          <p:cNvCxnSpPr>
            <a:cxnSpLocks/>
          </p:cNvCxnSpPr>
          <p:nvPr/>
        </p:nvCxnSpPr>
        <p:spPr>
          <a:xfrm>
            <a:off x="126203" y="5886635"/>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82" name="Graphic 81" descr="Books with solid fill">
            <a:hlinkClick r:id="rId15" action="ppaction://hlinksldjump"/>
            <a:extLst>
              <a:ext uri="{FF2B5EF4-FFF2-40B4-BE49-F238E27FC236}">
                <a16:creationId xmlns:a16="http://schemas.microsoft.com/office/drawing/2014/main" id="{51A72A73-808F-6D89-08BE-B9EB5AE26B1D}"/>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404085" y="6483657"/>
            <a:ext cx="288000" cy="288000"/>
          </a:xfrm>
          <a:prstGeom prst="rect">
            <a:avLst/>
          </a:prstGeom>
        </p:spPr>
      </p:pic>
      <p:pic>
        <p:nvPicPr>
          <p:cNvPr id="83" name="Graphic 82" descr="Circle with left arrow outline">
            <a:hlinkClick r:id="" action="ppaction://hlinkshowjump?jump=nextslide"/>
            <a:extLst>
              <a:ext uri="{FF2B5EF4-FFF2-40B4-BE49-F238E27FC236}">
                <a16:creationId xmlns:a16="http://schemas.microsoft.com/office/drawing/2014/main" id="{D25F79ED-A0BB-A8EA-00A1-31D3DB093856}"/>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079555" y="6477050"/>
            <a:ext cx="288000" cy="288000"/>
          </a:xfrm>
          <a:prstGeom prst="rect">
            <a:avLst/>
          </a:prstGeom>
        </p:spPr>
      </p:pic>
      <p:pic>
        <p:nvPicPr>
          <p:cNvPr id="84" name="Graphic 83" descr="Home with solid fill">
            <a:hlinkClick r:id="rId20" action="ppaction://hlinksldjump"/>
            <a:extLst>
              <a:ext uri="{FF2B5EF4-FFF2-40B4-BE49-F238E27FC236}">
                <a16:creationId xmlns:a16="http://schemas.microsoft.com/office/drawing/2014/main" id="{1F75553C-263F-B22C-4A79-5A16A5D88472}"/>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69310" y="6483657"/>
            <a:ext cx="288000" cy="288000"/>
          </a:xfrm>
          <a:prstGeom prst="rect">
            <a:avLst/>
          </a:prstGeom>
        </p:spPr>
      </p:pic>
      <p:pic>
        <p:nvPicPr>
          <p:cNvPr id="86" name="Graphic 85" descr="Circle with left arrow outline">
            <a:hlinkClick r:id="" action="ppaction://hlinkshowjump?jump=previousslide"/>
            <a:extLst>
              <a:ext uri="{FF2B5EF4-FFF2-40B4-BE49-F238E27FC236}">
                <a16:creationId xmlns:a16="http://schemas.microsoft.com/office/drawing/2014/main" id="{9738AF35-DB22-86E7-D7F6-70BCCDBB70EA}"/>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rot="10800000">
            <a:off x="741098" y="6477151"/>
            <a:ext cx="288000" cy="288000"/>
          </a:xfrm>
          <a:prstGeom prst="rect">
            <a:avLst/>
          </a:prstGeom>
        </p:spPr>
      </p:pic>
      <p:grpSp>
        <p:nvGrpSpPr>
          <p:cNvPr id="27" name="Group 26">
            <a:extLst>
              <a:ext uri="{FF2B5EF4-FFF2-40B4-BE49-F238E27FC236}">
                <a16:creationId xmlns:a16="http://schemas.microsoft.com/office/drawing/2014/main" id="{708ADC71-96DD-B241-4D97-DA6BB86A434A}"/>
              </a:ext>
            </a:extLst>
          </p:cNvPr>
          <p:cNvGrpSpPr/>
          <p:nvPr/>
        </p:nvGrpSpPr>
        <p:grpSpPr>
          <a:xfrm>
            <a:off x="9359477" y="5880889"/>
            <a:ext cx="2514240" cy="721692"/>
            <a:chOff x="9211983" y="5666640"/>
            <a:chExt cx="2466615" cy="644351"/>
          </a:xfrm>
          <a:solidFill>
            <a:schemeClr val="tx1">
              <a:lumMod val="65000"/>
              <a:lumOff val="35000"/>
            </a:schemeClr>
          </a:solidFill>
        </p:grpSpPr>
        <p:sp>
          <p:nvSpPr>
            <p:cNvPr id="12" name="Rectangle 11">
              <a:hlinkClick r:id="rId23" action="ppaction://hlinksldjump"/>
              <a:extLst>
                <a:ext uri="{FF2B5EF4-FFF2-40B4-BE49-F238E27FC236}">
                  <a16:creationId xmlns:a16="http://schemas.microsoft.com/office/drawing/2014/main" id="{4A292132-F61D-1A87-D9CF-419025F19E17}"/>
                </a:ext>
              </a:extLst>
            </p:cNvPr>
            <p:cNvSpPr/>
            <p:nvPr/>
          </p:nvSpPr>
          <p:spPr>
            <a:xfrm>
              <a:off x="9211983" y="5666640"/>
              <a:ext cx="2466615" cy="6443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050" b="1">
                <a:latin typeface="Tenorite" panose="00000500000000000000" pitchFamily="2" charset="0"/>
                <a:cs typeface="Arial" panose="020B0604020202020204" pitchFamily="34" charset="0"/>
              </a:endParaRPr>
            </a:p>
          </p:txBody>
        </p:sp>
        <p:sp>
          <p:nvSpPr>
            <p:cNvPr id="13" name="Rectangle 12">
              <a:extLst>
                <a:ext uri="{FF2B5EF4-FFF2-40B4-BE49-F238E27FC236}">
                  <a16:creationId xmlns:a16="http://schemas.microsoft.com/office/drawing/2014/main" id="{874E4F3E-3271-4023-1E60-57EEAC3CBF7C}"/>
                </a:ext>
              </a:extLst>
            </p:cNvPr>
            <p:cNvSpPr/>
            <p:nvPr/>
          </p:nvSpPr>
          <p:spPr>
            <a:xfrm>
              <a:off x="9772492" y="5666640"/>
              <a:ext cx="1892300" cy="2653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a:latin typeface="Tenorite" panose="00000500000000000000" pitchFamily="2" charset="0"/>
                  <a:cs typeface="Arial" panose="020B0604020202020204" pitchFamily="34" charset="0"/>
                </a:rPr>
                <a:t>Relevant Working Groups:</a:t>
              </a:r>
            </a:p>
          </p:txBody>
        </p:sp>
        <p:sp>
          <p:nvSpPr>
            <p:cNvPr id="25" name="Rectangle 24">
              <a:extLst>
                <a:ext uri="{FF2B5EF4-FFF2-40B4-BE49-F238E27FC236}">
                  <a16:creationId xmlns:a16="http://schemas.microsoft.com/office/drawing/2014/main" id="{D210D490-A860-ACFE-7B1F-FB235C5F3128}"/>
                </a:ext>
              </a:extLst>
            </p:cNvPr>
            <p:cNvSpPr/>
            <p:nvPr/>
          </p:nvSpPr>
          <p:spPr>
            <a:xfrm>
              <a:off x="9779395" y="5896582"/>
              <a:ext cx="1892300" cy="37431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171450" indent="-171450">
                <a:buFont typeface="Arial"/>
                <a:buChar char="•"/>
              </a:pPr>
              <a:r>
                <a:rPr lang="en-GB" sz="1050" dirty="0">
                  <a:latin typeface="Tenorite"/>
                  <a:cs typeface="Arial"/>
                </a:rPr>
                <a:t>Gas Task Group</a:t>
              </a:r>
              <a:endParaRPr lang="en-US" dirty="0"/>
            </a:p>
            <a:p>
              <a:pPr marL="171450" indent="-171450">
                <a:buFont typeface="Arial" panose="020B0604020202020204" pitchFamily="34" charset="0"/>
                <a:buChar char="•"/>
              </a:pPr>
              <a:r>
                <a:rPr lang="en-GB" sz="1050" dirty="0">
                  <a:latin typeface="Tenorite" panose="00000500000000000000" pitchFamily="2" charset="0"/>
                  <a:cs typeface="Arial" panose="020B0604020202020204" pitchFamily="34" charset="0"/>
                </a:rPr>
                <a:t>EGRI Task Group</a:t>
              </a:r>
            </a:p>
            <a:p>
              <a:pPr marL="171450" indent="-171450">
                <a:buFont typeface="Arial" panose="020B0604020202020204" pitchFamily="34" charset="0"/>
                <a:buChar char="•"/>
              </a:pPr>
              <a:r>
                <a:rPr lang="en-GB" sz="1050" dirty="0">
                  <a:latin typeface="Tenorite"/>
                  <a:cs typeface="Arial"/>
                </a:rPr>
                <a:t>Electricity Task Group</a:t>
              </a:r>
              <a:endParaRPr lang="en-GB" sz="1050" dirty="0">
                <a:latin typeface="Tenorite" panose="00000500000000000000" pitchFamily="2" charset="0"/>
                <a:cs typeface="Arial" panose="020B0604020202020204" pitchFamily="34" charset="0"/>
              </a:endParaRPr>
            </a:p>
          </p:txBody>
        </p:sp>
        <p:pic>
          <p:nvPicPr>
            <p:cNvPr id="26" name="Picture 2" descr="group-clipart-clip-art-group-768x768 - Pet Food Institute">
              <a:hlinkClick r:id="rId23" action="ppaction://hlinksldjump"/>
              <a:extLst>
                <a:ext uri="{FF2B5EF4-FFF2-40B4-BE49-F238E27FC236}">
                  <a16:creationId xmlns:a16="http://schemas.microsoft.com/office/drawing/2014/main" id="{A55267D1-AC2E-65D2-3D62-FB53CF85E406}"/>
                </a:ext>
              </a:extLst>
            </p:cNvPr>
            <p:cNvPicPr>
              <a:picLocks noChangeAspect="1" noChangeArrowheads="1"/>
            </p:cNvPicPr>
            <p:nvPr/>
          </p:nvPicPr>
          <p:blipFill>
            <a:blip r:embed="rId24">
              <a:lum bright="70000" contrast="-70000"/>
              <a:extLst>
                <a:ext uri="{28A0092B-C50C-407E-A947-70E740481C1C}">
                  <a14:useLocalDpi xmlns:a14="http://schemas.microsoft.com/office/drawing/2010/main" val="0"/>
                </a:ext>
              </a:extLst>
            </a:blip>
            <a:srcRect/>
            <a:stretch>
              <a:fillRect/>
            </a:stretch>
          </p:blipFill>
          <p:spPr bwMode="auto">
            <a:xfrm>
              <a:off x="9249079" y="5759338"/>
              <a:ext cx="574979" cy="471341"/>
            </a:xfrm>
            <a:prstGeom prst="rect">
              <a:avLst/>
            </a:prstGeom>
            <a:grpFill/>
          </p:spPr>
        </p:pic>
      </p:grpSp>
    </p:spTree>
    <p:extLst>
      <p:ext uri="{BB962C8B-B14F-4D97-AF65-F5344CB8AC3E}">
        <p14:creationId xmlns:p14="http://schemas.microsoft.com/office/powerpoint/2010/main" val="2213166830"/>
      </p:ext>
    </p:extLst>
  </p:cSld>
  <p:clrMapOvr>
    <a:masterClrMapping/>
  </p:clrMapOvr>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D6E1D-28A8-4015-8CBB-1A73349B26B9}"/>
              </a:ext>
            </a:extLst>
          </p:cNvPr>
          <p:cNvSpPr>
            <a:spLocks noGrp="1"/>
          </p:cNvSpPr>
          <p:nvPr>
            <p:ph type="title" idx="4294967295"/>
          </p:nvPr>
        </p:nvSpPr>
        <p:spPr>
          <a:xfrm>
            <a:off x="1676400" y="333375"/>
            <a:ext cx="10515600" cy="573088"/>
          </a:xfrm>
        </p:spPr>
        <p:txBody>
          <a:bodyPr>
            <a:normAutofit/>
          </a:bodyPr>
          <a:lstStyle/>
          <a:p>
            <a:r>
              <a:rPr lang="en-GB" sz="3200" b="1">
                <a:solidFill>
                  <a:schemeClr val="tx1">
                    <a:lumMod val="65000"/>
                    <a:lumOff val="35000"/>
                  </a:schemeClr>
                </a:solidFill>
                <a:latin typeface="Tenorite" panose="00000500000000000000" pitchFamily="2" charset="0"/>
                <a:cs typeface="Arial" panose="020B0604020202020204" pitchFamily="34" charset="0"/>
              </a:rPr>
              <a:t>Load Shedding Performance</a:t>
            </a:r>
          </a:p>
        </p:txBody>
      </p:sp>
      <p:sp>
        <p:nvSpPr>
          <p:cNvPr id="77" name="Rectangle 76">
            <a:extLst>
              <a:ext uri="{FF2B5EF4-FFF2-40B4-BE49-F238E27FC236}">
                <a16:creationId xmlns:a16="http://schemas.microsoft.com/office/drawing/2014/main" id="{C4F42633-DD21-4181-91FC-2DB3E414CAF5}"/>
              </a:ext>
            </a:extLst>
          </p:cNvPr>
          <p:cNvSpPr/>
          <p:nvPr/>
        </p:nvSpPr>
        <p:spPr>
          <a:xfrm>
            <a:off x="1680468" y="1716701"/>
            <a:ext cx="5020709" cy="50608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just">
              <a:spcBef>
                <a:spcPts val="600"/>
              </a:spcBef>
            </a:pPr>
            <a:r>
              <a:rPr lang="en-GB" sz="1300">
                <a:solidFill>
                  <a:srgbClr val="66666A"/>
                </a:solidFill>
                <a:latin typeface="Tenorite" panose="00000500000000000000" pitchFamily="2" charset="0"/>
                <a:cs typeface="Arial"/>
              </a:rPr>
              <a:t>The NEMT conducted the assurance activity of contacting all sites connected to the NTS, which have an active gas flow, during Exercise Fahrenheit (expanded on </a:t>
            </a:r>
            <a:r>
              <a:rPr lang="en-GB" sz="1300">
                <a:solidFill>
                  <a:schemeClr val="tx1"/>
                </a:solidFill>
                <a:latin typeface="Tenorite" panose="00000500000000000000" pitchFamily="2" charset="0"/>
                <a:cs typeface="Arial"/>
                <a:hlinkClick r:id="rId4" action="ppaction://hlinksldjump">
                  <a:extLst>
                    <a:ext uri="{A12FA001-AC4F-418D-AE19-62706E023703}">
                      <ahyp:hlinkClr xmlns:ahyp="http://schemas.microsoft.com/office/drawing/2018/hyperlinkcolor" val="tx"/>
                    </a:ext>
                  </a:extLst>
                </a:hlinkClick>
              </a:rPr>
              <a:t>page 9</a:t>
            </a:r>
            <a:r>
              <a:rPr lang="en-GB" sz="1300">
                <a:solidFill>
                  <a:srgbClr val="66666A"/>
                </a:solidFill>
                <a:latin typeface="Tenorite" panose="00000500000000000000" pitchFamily="2" charset="0"/>
                <a:cs typeface="Arial"/>
              </a:rPr>
              <a:t>). The load shedding performance on the NTS is stable and comparable with previous years.</a:t>
            </a:r>
          </a:p>
          <a:p>
            <a:pPr algn="just">
              <a:spcBef>
                <a:spcPts val="600"/>
              </a:spcBef>
            </a:pPr>
            <a:r>
              <a:rPr lang="en-GB" sz="1300">
                <a:solidFill>
                  <a:srgbClr val="66666A"/>
                </a:solidFill>
                <a:latin typeface="Tenorite"/>
                <a:cs typeface="Arial"/>
              </a:rPr>
              <a:t>Testing of the requirement to prevent electricity system instability in the last four years of exercising has required a consistent volume of gas fired generation demand (noting that this requirement can change based on system conditions). Therefore, the new concept of directing Category C &amp; B Priority Customers to minimise flows ahead of a direction to stop taking gas further emphasises the importance of reducing demand while maintaining priority. Efforts will now progress to appropriately categorise sites which are listed as industrial connections in the LDZs but provide heat to domestic consumers. </a:t>
            </a:r>
          </a:p>
          <a:p>
            <a:pPr algn="just">
              <a:spcBef>
                <a:spcPts val="600"/>
              </a:spcBef>
            </a:pPr>
            <a:r>
              <a:rPr lang="en-GB" sz="1300">
                <a:solidFill>
                  <a:srgbClr val="66666A"/>
                </a:solidFill>
                <a:latin typeface="Tenorite"/>
                <a:cs typeface="Arial"/>
              </a:rPr>
              <a:t>O</a:t>
            </a:r>
            <a:r>
              <a:rPr kumimoji="0" lang="en-GB" sz="1300" b="0" i="0" u="none" strike="noStrike" kern="1200" cap="none" spc="0" normalizeH="0" baseline="0" noProof="0" err="1">
                <a:ln>
                  <a:noFill/>
                </a:ln>
                <a:solidFill>
                  <a:srgbClr val="66666A"/>
                </a:solidFill>
                <a:effectLst/>
                <a:uLnTx/>
                <a:uFillTx/>
                <a:latin typeface="Tenorite"/>
                <a:cs typeface="Arial"/>
              </a:rPr>
              <a:t>ver</a:t>
            </a:r>
            <a:r>
              <a:rPr kumimoji="0" lang="en-GB" sz="1300" b="0" i="0" u="none" strike="noStrike" kern="1200" cap="none" spc="0" normalizeH="0" baseline="0" noProof="0">
                <a:ln>
                  <a:noFill/>
                </a:ln>
                <a:solidFill>
                  <a:srgbClr val="66666A"/>
                </a:solidFill>
                <a:effectLst/>
                <a:uLnTx/>
                <a:uFillTx/>
                <a:latin typeface="Tenorite"/>
                <a:cs typeface="Arial"/>
              </a:rPr>
              <a:t> the last five years there has been </a:t>
            </a:r>
            <a:r>
              <a:rPr lang="en-GB" sz="1300">
                <a:solidFill>
                  <a:srgbClr val="66666A"/>
                </a:solidFill>
                <a:latin typeface="Tenorite"/>
                <a:cs typeface="Arial"/>
              </a:rPr>
              <a:t>a continuous downward trend in sites which agree to stop taking gas when directed in the LDZs. There is also an increase, compared to 2023, in the number of sites where ‘contact was made but the site would not stop using gas’. This requires to be analysed and understood in order to action a return to performance percentage as close to 100% as practicable. It is also still assessed that further progress is reliant on the quality of emergency contact information which is passed to the GDNs from Shippers via Xoserve, a long-standing issue which must be solved.  </a:t>
            </a:r>
          </a:p>
        </p:txBody>
      </p:sp>
      <p:sp>
        <p:nvSpPr>
          <p:cNvPr id="78" name="Rectangle 77">
            <a:extLst>
              <a:ext uri="{FF2B5EF4-FFF2-40B4-BE49-F238E27FC236}">
                <a16:creationId xmlns:a16="http://schemas.microsoft.com/office/drawing/2014/main" id="{8DF2F8C3-AE94-4D05-8092-7A5D43A25B49}"/>
              </a:ext>
            </a:extLst>
          </p:cNvPr>
          <p:cNvSpPr/>
          <p:nvPr/>
        </p:nvSpPr>
        <p:spPr>
          <a:xfrm>
            <a:off x="6934200" y="3625287"/>
            <a:ext cx="4923869" cy="1995871"/>
          </a:xfrm>
          <a:prstGeom prst="rect">
            <a:avLst/>
          </a:prstGeom>
          <a:solidFill>
            <a:schemeClr val="tx1">
              <a:lumMod val="65000"/>
              <a:lumOff val="3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sz="1200" b="1">
                <a:solidFill>
                  <a:schemeClr val="bg1"/>
                </a:solidFill>
                <a:latin typeface="Tenorite"/>
                <a:cs typeface="Arial"/>
              </a:rPr>
              <a:t>What is Load Shedding?</a:t>
            </a:r>
          </a:p>
          <a:p>
            <a:pPr marL="285750" indent="-285750" fontAlgn="base">
              <a:buFont typeface="Arial" panose="020B0604020202020204" pitchFamily="34" charset="0"/>
              <a:buChar char="•"/>
            </a:pPr>
            <a:endParaRPr lang="en-GB" sz="500">
              <a:solidFill>
                <a:srgbClr val="66666A"/>
              </a:solidFill>
              <a:latin typeface="Tenorite" panose="00000500000000000000" pitchFamily="2" charset="0"/>
              <a:cs typeface="Arial" panose="020B0604020202020204" pitchFamily="34" charset="0"/>
            </a:endParaRPr>
          </a:p>
          <a:p>
            <a:pPr algn="just" fontAlgn="base">
              <a:spcAft>
                <a:spcPts val="600"/>
              </a:spcAft>
            </a:pPr>
            <a:r>
              <a:rPr lang="en-GB" sz="1200">
                <a:solidFill>
                  <a:schemeClr val="bg1"/>
                </a:solidFill>
                <a:latin typeface="Tenorite"/>
                <a:cs typeface="Arial"/>
              </a:rPr>
              <a:t>Load shedding is the procedure used by Gas Transporters at Stage 2 of an NGSE, to secure a graduated and controlled reduction in demand on all, or part, of their systems  to keep the system securely pressurised.  </a:t>
            </a:r>
          </a:p>
          <a:p>
            <a:pPr algn="just" fontAlgn="base">
              <a:spcAft>
                <a:spcPts val="600"/>
              </a:spcAft>
            </a:pPr>
            <a:r>
              <a:rPr lang="en-GB" sz="1200">
                <a:solidFill>
                  <a:schemeClr val="bg1"/>
                </a:solidFill>
                <a:latin typeface="Tenorite"/>
                <a:cs typeface="Arial"/>
              </a:rPr>
              <a:t>This is achieved by making direct, or indirect, contact with large consumers and legally directing them to stop, or reduce, their consumption of gas, as per the Gas Safety (Management) Regulations 1996.  </a:t>
            </a:r>
          </a:p>
        </p:txBody>
      </p:sp>
      <p:sp>
        <p:nvSpPr>
          <p:cNvPr id="64" name="Rectangle 63">
            <a:extLst>
              <a:ext uri="{FF2B5EF4-FFF2-40B4-BE49-F238E27FC236}">
                <a16:creationId xmlns:a16="http://schemas.microsoft.com/office/drawing/2014/main" id="{FFF7C233-8A5E-4CC6-A28C-3AA55B5C5218}"/>
              </a:ext>
            </a:extLst>
          </p:cNvPr>
          <p:cNvSpPr/>
          <p:nvPr/>
        </p:nvSpPr>
        <p:spPr>
          <a:xfrm>
            <a:off x="6834030" y="1694666"/>
            <a:ext cx="5020710" cy="2420048"/>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just">
              <a:spcAft>
                <a:spcPts val="600"/>
              </a:spcAft>
              <a:tabLst>
                <a:tab pos="228600" algn="l"/>
                <a:tab pos="457200" algn="l"/>
              </a:tabLst>
            </a:pPr>
            <a:r>
              <a:rPr lang="en-GB" sz="1300" b="1" dirty="0">
                <a:solidFill>
                  <a:schemeClr val="tx1">
                    <a:lumMod val="65000"/>
                    <a:lumOff val="35000"/>
                  </a:schemeClr>
                </a:solidFill>
                <a:latin typeface="Tenorite" panose="00000500000000000000" pitchFamily="2" charset="0"/>
              </a:rPr>
              <a:t>Learning Points</a:t>
            </a:r>
          </a:p>
          <a:p>
            <a:pPr marL="342900" indent="-342900" algn="just">
              <a:spcAft>
                <a:spcPts val="600"/>
              </a:spcAft>
              <a:buFont typeface="+mj-lt"/>
              <a:buAutoNum type="arabicPeriod" startAt="8"/>
            </a:pPr>
            <a:r>
              <a:rPr lang="en-GB" sz="1300" dirty="0">
                <a:solidFill>
                  <a:srgbClr val="66666A"/>
                </a:solidFill>
                <a:latin typeface="Tenorite" panose="00000500000000000000" pitchFamily="2" charset="0"/>
                <a:cs typeface="Arial" panose="020B0604020202020204" pitchFamily="34" charset="0"/>
              </a:rPr>
              <a:t>Previous attempts by the GDNs to remind Shippers of the UNC obligation to provide accurate emergency contact information for their industrial sites have not been successful in influencing an improvement. A revised approach is still required.</a:t>
            </a:r>
            <a:endParaRPr lang="en-GB" sz="1300" dirty="0">
              <a:solidFill>
                <a:srgbClr val="66666A"/>
              </a:solidFill>
              <a:highlight>
                <a:srgbClr val="FFFF00"/>
              </a:highlight>
              <a:latin typeface="Tenorite" panose="00000500000000000000" pitchFamily="2" charset="0"/>
              <a:cs typeface="Arial" panose="020B0604020202020204" pitchFamily="34" charset="0"/>
            </a:endParaRPr>
          </a:p>
          <a:p>
            <a:pPr marL="342900" indent="-342900" algn="just">
              <a:spcAft>
                <a:spcPts val="600"/>
              </a:spcAft>
              <a:buFont typeface="+mj-lt"/>
              <a:buAutoNum type="arabicPeriod" startAt="8"/>
            </a:pPr>
            <a:r>
              <a:rPr lang="en-GB" sz="1300" dirty="0">
                <a:solidFill>
                  <a:srgbClr val="66666A"/>
                </a:solidFill>
                <a:latin typeface="Tenorite" panose="00000500000000000000" pitchFamily="2" charset="0"/>
                <a:cs typeface="Arial" panose="020B0604020202020204" pitchFamily="34" charset="0"/>
              </a:rPr>
              <a:t>Work will now commence on the classification, and therefore position in the load shedding hierarchy, for industrial connections which provide heat to domestic consumers.</a:t>
            </a:r>
          </a:p>
          <a:p>
            <a:pPr marL="342900" indent="-342900">
              <a:buFont typeface="+mj-lt"/>
              <a:buAutoNum type="arabicPeriod" startAt="8"/>
            </a:pPr>
            <a:endParaRPr lang="en-GB" sz="1300" dirty="0">
              <a:solidFill>
                <a:srgbClr val="66666A"/>
              </a:solidFill>
              <a:latin typeface="Tenorite" panose="00000500000000000000" pitchFamily="2" charset="0"/>
              <a:cs typeface="Arial"/>
            </a:endParaRPr>
          </a:p>
          <a:p>
            <a:pPr marL="342900" indent="-342900">
              <a:buFont typeface="+mj-lt"/>
              <a:buAutoNum type="arabicPeriod" startAt="8"/>
            </a:pPr>
            <a:endParaRPr lang="en-GB" sz="1300" dirty="0">
              <a:solidFill>
                <a:srgbClr val="66666A"/>
              </a:solidFill>
              <a:latin typeface="Tenorite" panose="00000500000000000000" pitchFamily="2" charset="0"/>
              <a:cs typeface="Arial"/>
            </a:endParaRPr>
          </a:p>
        </p:txBody>
      </p:sp>
      <p:sp>
        <p:nvSpPr>
          <p:cNvPr id="73" name="Rectangle 72">
            <a:extLst>
              <a:ext uri="{FF2B5EF4-FFF2-40B4-BE49-F238E27FC236}">
                <a16:creationId xmlns:a16="http://schemas.microsoft.com/office/drawing/2014/main" id="{E0B8C67B-6CA6-4C32-A442-C02CE9582335}"/>
              </a:ext>
            </a:extLst>
          </p:cNvPr>
          <p:cNvSpPr/>
          <p:nvPr/>
        </p:nvSpPr>
        <p:spPr>
          <a:xfrm>
            <a:off x="1671710" y="885339"/>
            <a:ext cx="10066900" cy="738664"/>
          </a:xfrm>
          <a:prstGeom prst="rect">
            <a:avLst/>
          </a:prstGeom>
        </p:spPr>
        <p:txBody>
          <a:bodyPr wrap="square" lIns="91440" tIns="45720" rIns="91440" bIns="45720" anchor="t">
            <a:spAutoFit/>
          </a:bodyPr>
          <a:lstStyle/>
          <a:p>
            <a:pPr marL="0" marR="0" lvl="0" indent="0" algn="just" defTabSz="914400" rtl="0" eaLnBrk="1" fontAlgn="auto" latinLnBrk="0" hangingPunct="1">
              <a:lnSpc>
                <a:spcPct val="100000"/>
              </a:lnSpc>
              <a:spcBef>
                <a:spcPts val="0"/>
              </a:spcBef>
              <a:spcAft>
                <a:spcPts val="600"/>
              </a:spcAft>
              <a:buClrTx/>
              <a:buSzTx/>
              <a:buFontTx/>
              <a:buNone/>
              <a:tabLst>
                <a:tab pos="228600" algn="l"/>
                <a:tab pos="457200" algn="l"/>
              </a:tabLst>
              <a:defRPr/>
            </a:pPr>
            <a:r>
              <a:rPr kumimoji="0" lang="en-GB" sz="1400" b="1" i="0" u="none" strike="noStrike" kern="1200" cap="none" spc="0" normalizeH="0" baseline="0" noProof="0" dirty="0">
                <a:ln>
                  <a:noFill/>
                </a:ln>
                <a:solidFill>
                  <a:schemeClr val="tx1">
                    <a:lumMod val="65000"/>
                    <a:lumOff val="35000"/>
                  </a:schemeClr>
                </a:solidFill>
                <a:effectLst/>
                <a:uLnTx/>
                <a:uFillTx/>
                <a:latin typeface="Tenorite"/>
                <a:ea typeface="+mn-ea"/>
                <a:cs typeface="+mn-cs"/>
              </a:rPr>
              <a:t>Testing the load shedding process on the NTS demonstrated a stable performance, recognising the intricacies in timings around sites which are required to prevent a National Power Outage. This makes the LDZ performance even more important but data within the LDZs is indicating a continued downward trend. </a:t>
            </a:r>
          </a:p>
        </p:txBody>
      </p:sp>
      <p:sp>
        <p:nvSpPr>
          <p:cNvPr id="10" name="Footer Placeholder 2">
            <a:extLst>
              <a:ext uri="{FF2B5EF4-FFF2-40B4-BE49-F238E27FC236}">
                <a16:creationId xmlns:a16="http://schemas.microsoft.com/office/drawing/2014/main" id="{5BB7A845-0C09-9568-91F9-B5CEB66BF8A2}"/>
              </a:ext>
            </a:extLst>
          </p:cNvPr>
          <p:cNvSpPr>
            <a:spLocks noGrp="1"/>
          </p:cNvSpPr>
          <p:nvPr>
            <p:ph type="ftr" sz="quarter" idx="11"/>
          </p:nvPr>
        </p:nvSpPr>
        <p:spPr>
          <a:xfrm>
            <a:off x="9142581" y="6559401"/>
            <a:ext cx="2573141" cy="213995"/>
          </a:xfrm>
        </p:spPr>
        <p:txBody>
          <a:bodyPr/>
          <a:lstStyle/>
          <a:p>
            <a:r>
              <a:rPr lang="en-GB" b="1">
                <a:solidFill>
                  <a:schemeClr val="tx2"/>
                </a:solidFill>
                <a:latin typeface="Tenorite" panose="00000500000000000000" pitchFamily="2" charset="0"/>
              </a:rPr>
              <a:t>NEC Industry Exercise Fahrenheit </a:t>
            </a:r>
            <a:r>
              <a:rPr lang="en-GB">
                <a:solidFill>
                  <a:schemeClr val="tx2"/>
                </a:solidFill>
                <a:latin typeface="Tenorite" panose="00000500000000000000" pitchFamily="2" charset="0"/>
              </a:rPr>
              <a:t>│ 2024</a:t>
            </a:r>
          </a:p>
        </p:txBody>
      </p:sp>
      <p:sp>
        <p:nvSpPr>
          <p:cNvPr id="11" name="Slide Number Placeholder 3">
            <a:extLst>
              <a:ext uri="{FF2B5EF4-FFF2-40B4-BE49-F238E27FC236}">
                <a16:creationId xmlns:a16="http://schemas.microsoft.com/office/drawing/2014/main" id="{7F4ADC4C-9BCD-176E-770B-85DF5C578851}"/>
              </a:ext>
            </a:extLst>
          </p:cNvPr>
          <p:cNvSpPr>
            <a:spLocks noGrp="1"/>
          </p:cNvSpPr>
          <p:nvPr>
            <p:ph type="sldNum" sz="quarter" idx="12"/>
          </p:nvPr>
        </p:nvSpPr>
        <p:spPr>
          <a:xfrm>
            <a:off x="11683825" y="6564592"/>
            <a:ext cx="468000" cy="213995"/>
          </a:xfrm>
        </p:spPr>
        <p:txBody>
          <a:bodyPr/>
          <a:lstStyle/>
          <a:p>
            <a:r>
              <a:rPr lang="en-GB">
                <a:solidFill>
                  <a:schemeClr val="tx2"/>
                </a:solidFill>
                <a:latin typeface="Tenorite" panose="00000500000000000000" pitchFamily="2" charset="0"/>
                <a:cs typeface="Arial" panose="020B0604020202020204" pitchFamily="34" charset="0"/>
              </a:rPr>
              <a:t>P.</a:t>
            </a:r>
            <a:fld id="{2167D5C0-EA37-43FD-A9A7-0CAAFD84DAC3}" type="slidenum">
              <a:rPr lang="en-GB" smtClean="0">
                <a:solidFill>
                  <a:schemeClr val="tx2"/>
                </a:solidFill>
                <a:latin typeface="Tenorite" panose="00000500000000000000" pitchFamily="2" charset="0"/>
                <a:cs typeface="Arial" panose="020B0604020202020204" pitchFamily="34" charset="0"/>
              </a:rPr>
              <a:pPr/>
              <a:t>8</a:t>
            </a:fld>
            <a:endParaRPr lang="en-GB">
              <a:solidFill>
                <a:schemeClr val="tx2"/>
              </a:solidFill>
              <a:latin typeface="Tenorite" panose="00000500000000000000" pitchFamily="2" charset="0"/>
              <a:cs typeface="Arial" panose="020B0604020202020204" pitchFamily="34" charset="0"/>
            </a:endParaRPr>
          </a:p>
        </p:txBody>
      </p:sp>
      <p:sp>
        <p:nvSpPr>
          <p:cNvPr id="3" name="Rectangle 2">
            <a:extLst>
              <a:ext uri="{FF2B5EF4-FFF2-40B4-BE49-F238E27FC236}">
                <a16:creationId xmlns:a16="http://schemas.microsoft.com/office/drawing/2014/main" id="{60005C83-DDB8-5CB0-5FC7-F00688676E3C}"/>
              </a:ext>
            </a:extLst>
          </p:cNvPr>
          <p:cNvSpPr/>
          <p:nvPr/>
        </p:nvSpPr>
        <p:spPr>
          <a:xfrm>
            <a:off x="0" y="0"/>
            <a:ext cx="1422400" cy="6858000"/>
          </a:xfrm>
          <a:prstGeom prst="rect">
            <a:avLst/>
          </a:prstGeom>
          <a:solidFill>
            <a:srgbClr val="5555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enorite" panose="00000500000000000000" pitchFamily="2" charset="0"/>
            </a:endParaRPr>
          </a:p>
        </p:txBody>
      </p:sp>
      <p:sp>
        <p:nvSpPr>
          <p:cNvPr id="4" name="TextBox 3">
            <a:hlinkClick r:id="rId5" action="ppaction://hlinksldjump"/>
            <a:extLst>
              <a:ext uri="{FF2B5EF4-FFF2-40B4-BE49-F238E27FC236}">
                <a16:creationId xmlns:a16="http://schemas.microsoft.com/office/drawing/2014/main" id="{2F136D3A-B34E-2E25-74BF-8B9DCF9C3105}"/>
              </a:ext>
            </a:extLst>
          </p:cNvPr>
          <p:cNvSpPr txBox="1"/>
          <p:nvPr/>
        </p:nvSpPr>
        <p:spPr>
          <a:xfrm>
            <a:off x="25400" y="899467"/>
            <a:ext cx="1130300" cy="461665"/>
          </a:xfrm>
          <a:prstGeom prst="rect">
            <a:avLst/>
          </a:prstGeom>
          <a:noFill/>
        </p:spPr>
        <p:txBody>
          <a:bodyPr wrap="square" rtlCol="0">
            <a:spAutoFit/>
          </a:bodyPr>
          <a:lstStyle>
            <a:defPPr>
              <a:defRPr lang="en-US"/>
            </a:defPPr>
            <a:lvl1pPr>
              <a:defRPr sz="1200">
                <a:solidFill>
                  <a:schemeClr val="bg1"/>
                </a:solidFill>
                <a:latin typeface="Tenorite" panose="00000500000000000000" pitchFamily="2" charset="0"/>
                <a:cs typeface="Arial" panose="020B0604020202020204" pitchFamily="34" charset="0"/>
              </a:defRPr>
            </a:lvl1pPr>
          </a:lstStyle>
          <a:p>
            <a:r>
              <a:rPr lang="en-GB"/>
              <a:t>Exercise Scope &gt;</a:t>
            </a:r>
          </a:p>
        </p:txBody>
      </p:sp>
      <p:sp>
        <p:nvSpPr>
          <p:cNvPr id="5" name="TextBox 4">
            <a:hlinkClick r:id="rId6" action="ppaction://hlinksldjump"/>
            <a:extLst>
              <a:ext uri="{FF2B5EF4-FFF2-40B4-BE49-F238E27FC236}">
                <a16:creationId xmlns:a16="http://schemas.microsoft.com/office/drawing/2014/main" id="{9A5FCD41-966F-C590-2A04-BC84536892CC}"/>
              </a:ext>
            </a:extLst>
          </p:cNvPr>
          <p:cNvSpPr txBox="1"/>
          <p:nvPr/>
        </p:nvSpPr>
        <p:spPr>
          <a:xfrm>
            <a:off x="38100" y="1411931"/>
            <a:ext cx="1193800" cy="461665"/>
          </a:xfrm>
          <a:prstGeom prst="rect">
            <a:avLst/>
          </a:prstGeom>
          <a:noFill/>
        </p:spPr>
        <p:txBody>
          <a:bodyPr wrap="square" rtlCol="0">
            <a:spAutoFit/>
          </a:bodyPr>
          <a:lstStyle/>
          <a:p>
            <a:r>
              <a:rPr lang="en-GB" sz="1200">
                <a:solidFill>
                  <a:schemeClr val="bg1"/>
                </a:solidFill>
                <a:latin typeface="Tenorite" panose="00000500000000000000" pitchFamily="2" charset="0"/>
                <a:cs typeface="Arial" panose="020B0604020202020204" pitchFamily="34" charset="0"/>
              </a:rPr>
              <a:t>Executive Summary &gt;</a:t>
            </a:r>
          </a:p>
        </p:txBody>
      </p:sp>
      <p:sp>
        <p:nvSpPr>
          <p:cNvPr id="7" name="TextBox 6">
            <a:extLst>
              <a:ext uri="{FF2B5EF4-FFF2-40B4-BE49-F238E27FC236}">
                <a16:creationId xmlns:a16="http://schemas.microsoft.com/office/drawing/2014/main" id="{9D787A89-763E-EFEF-7E79-4D346AC05516}"/>
              </a:ext>
            </a:extLst>
          </p:cNvPr>
          <p:cNvSpPr txBox="1"/>
          <p:nvPr/>
        </p:nvSpPr>
        <p:spPr>
          <a:xfrm>
            <a:off x="38100" y="1924395"/>
            <a:ext cx="1193800" cy="276999"/>
          </a:xfrm>
          <a:prstGeom prst="rect">
            <a:avLst/>
          </a:prstGeom>
          <a:noFill/>
        </p:spPr>
        <p:txBody>
          <a:bodyPr wrap="square" rtlCol="0">
            <a:spAutoFit/>
          </a:bodyPr>
          <a:lstStyle/>
          <a:p>
            <a:r>
              <a:rPr lang="en-GB" sz="1200">
                <a:solidFill>
                  <a:schemeClr val="bg1"/>
                </a:solidFill>
                <a:latin typeface="Tenorite" panose="00000500000000000000" pitchFamily="2" charset="0"/>
                <a:cs typeface="Arial" panose="020B0604020202020204" pitchFamily="34" charset="0"/>
              </a:rPr>
              <a:t>Key Areas:</a:t>
            </a:r>
          </a:p>
        </p:txBody>
      </p:sp>
      <p:sp>
        <p:nvSpPr>
          <p:cNvPr id="9" name="TextBox 8">
            <a:hlinkClick r:id="rId7" action="ppaction://hlinksldjump"/>
            <a:extLst>
              <a:ext uri="{FF2B5EF4-FFF2-40B4-BE49-F238E27FC236}">
                <a16:creationId xmlns:a16="http://schemas.microsoft.com/office/drawing/2014/main" id="{1DFA91F1-340B-24D5-7FCC-319225D42DD6}"/>
              </a:ext>
            </a:extLst>
          </p:cNvPr>
          <p:cNvSpPr txBox="1"/>
          <p:nvPr/>
        </p:nvSpPr>
        <p:spPr>
          <a:xfrm>
            <a:off x="127000" y="2502612"/>
            <a:ext cx="1295400" cy="430887"/>
          </a:xfrm>
          <a:prstGeom prst="rect">
            <a:avLst/>
          </a:prstGeom>
          <a:noFill/>
        </p:spPr>
        <p:txBody>
          <a:bodyPr wrap="square" rtlCol="0">
            <a:spAutoFit/>
          </a:bodyPr>
          <a:lstStyle/>
          <a:p>
            <a:r>
              <a:rPr lang="en-GB" sz="1100">
                <a:solidFill>
                  <a:schemeClr val="bg1"/>
                </a:solidFill>
                <a:latin typeface="Tenorite" panose="00000500000000000000" pitchFamily="2" charset="0"/>
                <a:cs typeface="Arial" panose="020B0604020202020204" pitchFamily="34" charset="0"/>
              </a:rPr>
              <a:t>Gas Transporter Interactions </a:t>
            </a:r>
          </a:p>
        </p:txBody>
      </p:sp>
      <p:sp>
        <p:nvSpPr>
          <p:cNvPr id="15" name="TextBox 14">
            <a:hlinkClick r:id="rId8" action="ppaction://hlinksldjump"/>
            <a:extLst>
              <a:ext uri="{FF2B5EF4-FFF2-40B4-BE49-F238E27FC236}">
                <a16:creationId xmlns:a16="http://schemas.microsoft.com/office/drawing/2014/main" id="{EBC1CC83-2AE5-084F-4050-B1A075208024}"/>
              </a:ext>
            </a:extLst>
          </p:cNvPr>
          <p:cNvSpPr txBox="1"/>
          <p:nvPr/>
        </p:nvSpPr>
        <p:spPr>
          <a:xfrm>
            <a:off x="127000" y="3260970"/>
            <a:ext cx="1295400" cy="600164"/>
          </a:xfrm>
          <a:prstGeom prst="rect">
            <a:avLst/>
          </a:prstGeom>
          <a:noFill/>
        </p:spPr>
        <p:txBody>
          <a:bodyPr wrap="square" rtlCol="0">
            <a:spAutoFit/>
          </a:bodyPr>
          <a:lstStyle>
            <a:defPPr>
              <a:defRPr lang="en-US"/>
            </a:defPPr>
            <a:lvl1pPr>
              <a:defRPr sz="1100">
                <a:solidFill>
                  <a:schemeClr val="bg1"/>
                </a:solidFill>
                <a:latin typeface="Arial" panose="020B0604020202020204" pitchFamily="34" charset="0"/>
                <a:cs typeface="Arial" panose="020B0604020202020204" pitchFamily="34" charset="0"/>
              </a:defRPr>
            </a:lvl1pPr>
          </a:lstStyle>
          <a:p>
            <a:r>
              <a:rPr lang="en-GB">
                <a:latin typeface="Tenorite" panose="00000500000000000000" pitchFamily="2" charset="0"/>
              </a:rPr>
              <a:t>Gas and Electricity Interactions </a:t>
            </a:r>
          </a:p>
        </p:txBody>
      </p:sp>
      <p:sp>
        <p:nvSpPr>
          <p:cNvPr id="16" name="TextBox 15">
            <a:hlinkClick r:id="rId9" action="ppaction://hlinksldjump"/>
            <a:extLst>
              <a:ext uri="{FF2B5EF4-FFF2-40B4-BE49-F238E27FC236}">
                <a16:creationId xmlns:a16="http://schemas.microsoft.com/office/drawing/2014/main" id="{2A29E920-746E-FE73-FA9A-E4B61D634F24}"/>
              </a:ext>
            </a:extLst>
          </p:cNvPr>
          <p:cNvSpPr txBox="1"/>
          <p:nvPr/>
        </p:nvSpPr>
        <p:spPr>
          <a:xfrm>
            <a:off x="127000" y="3845573"/>
            <a:ext cx="1235782" cy="430887"/>
          </a:xfrm>
          <a:prstGeom prst="rect">
            <a:avLst/>
          </a:prstGeom>
          <a:noFill/>
        </p:spPr>
        <p:txBody>
          <a:bodyPr wrap="square" rtlCol="0">
            <a:spAutoFit/>
          </a:bodyPr>
          <a:lstStyle/>
          <a:p>
            <a:r>
              <a:rPr lang="en-GB" sz="1100">
                <a:solidFill>
                  <a:schemeClr val="bg1"/>
                </a:solidFill>
                <a:latin typeface="Tenorite" panose="00000500000000000000" pitchFamily="2" charset="0"/>
                <a:cs typeface="Arial" panose="020B0604020202020204" pitchFamily="34" charset="0"/>
              </a:rPr>
              <a:t>Public Communications</a:t>
            </a:r>
          </a:p>
        </p:txBody>
      </p:sp>
      <p:sp>
        <p:nvSpPr>
          <p:cNvPr id="17" name="TextBox 16">
            <a:hlinkClick r:id="rId10" action="ppaction://hlinksldjump"/>
            <a:extLst>
              <a:ext uri="{FF2B5EF4-FFF2-40B4-BE49-F238E27FC236}">
                <a16:creationId xmlns:a16="http://schemas.microsoft.com/office/drawing/2014/main" id="{10B05CBF-5FF5-D352-2F05-99C227F5A415}"/>
              </a:ext>
            </a:extLst>
          </p:cNvPr>
          <p:cNvSpPr txBox="1"/>
          <p:nvPr/>
        </p:nvSpPr>
        <p:spPr>
          <a:xfrm>
            <a:off x="127000" y="2983091"/>
            <a:ext cx="1295400" cy="261610"/>
          </a:xfrm>
          <a:prstGeom prst="rect">
            <a:avLst/>
          </a:prstGeom>
          <a:solidFill>
            <a:srgbClr val="C800A1"/>
          </a:solidFill>
        </p:spPr>
        <p:txBody>
          <a:bodyPr wrap="square" rtlCol="0">
            <a:spAutoFit/>
          </a:bodyPr>
          <a:lstStyle>
            <a:defPPr>
              <a:defRPr lang="en-US"/>
            </a:defPPr>
            <a:lvl1pPr>
              <a:defRPr sz="1100">
                <a:solidFill>
                  <a:schemeClr val="bg1"/>
                </a:solidFill>
                <a:latin typeface="Tenorite" panose="00000500000000000000" pitchFamily="2" charset="0"/>
                <a:cs typeface="Arial" panose="020B0604020202020204" pitchFamily="34" charset="0"/>
              </a:defRPr>
            </a:lvl1pPr>
          </a:lstStyle>
          <a:p>
            <a:r>
              <a:rPr lang="en-GB"/>
              <a:t>Load Shedding</a:t>
            </a:r>
          </a:p>
        </p:txBody>
      </p:sp>
      <p:sp>
        <p:nvSpPr>
          <p:cNvPr id="18" name="TextBox 17">
            <a:hlinkClick r:id="rId11" action="ppaction://hlinksldjump"/>
            <a:extLst>
              <a:ext uri="{FF2B5EF4-FFF2-40B4-BE49-F238E27FC236}">
                <a16:creationId xmlns:a16="http://schemas.microsoft.com/office/drawing/2014/main" id="{6162825B-ACDF-6C81-5586-EFA02D2B6F10}"/>
              </a:ext>
            </a:extLst>
          </p:cNvPr>
          <p:cNvSpPr txBox="1"/>
          <p:nvPr/>
        </p:nvSpPr>
        <p:spPr>
          <a:xfrm>
            <a:off x="127000" y="4301340"/>
            <a:ext cx="1295400" cy="261610"/>
          </a:xfrm>
          <a:prstGeom prst="rect">
            <a:avLst/>
          </a:prstGeom>
          <a:noFill/>
        </p:spPr>
        <p:txBody>
          <a:bodyPr wrap="square" rtlCol="0">
            <a:spAutoFit/>
          </a:bodyPr>
          <a:lstStyle>
            <a:defPPr>
              <a:defRPr lang="en-US"/>
            </a:defPPr>
            <a:lvl1pPr>
              <a:defRPr sz="1100">
                <a:solidFill>
                  <a:schemeClr val="bg1"/>
                </a:solidFill>
                <a:latin typeface="Arial" panose="020B0604020202020204" pitchFamily="34" charset="0"/>
                <a:cs typeface="Arial" panose="020B0604020202020204" pitchFamily="34" charset="0"/>
              </a:defRPr>
            </a:lvl1pPr>
          </a:lstStyle>
          <a:p>
            <a:r>
              <a:rPr lang="en-GB">
                <a:latin typeface="Tenorite" panose="00000500000000000000" pitchFamily="2" charset="0"/>
              </a:rPr>
              <a:t>Managing Supply</a:t>
            </a:r>
          </a:p>
        </p:txBody>
      </p:sp>
      <p:cxnSp>
        <p:nvCxnSpPr>
          <p:cNvPr id="21" name="Straight Connector 20">
            <a:extLst>
              <a:ext uri="{FF2B5EF4-FFF2-40B4-BE49-F238E27FC236}">
                <a16:creationId xmlns:a16="http://schemas.microsoft.com/office/drawing/2014/main" id="{0975A0D8-9130-24D7-DC6A-F1B23C2E8671}"/>
              </a:ext>
            </a:extLst>
          </p:cNvPr>
          <p:cNvCxnSpPr>
            <a:cxnSpLocks/>
          </p:cNvCxnSpPr>
          <p:nvPr/>
        </p:nvCxnSpPr>
        <p:spPr>
          <a:xfrm>
            <a:off x="127000" y="1380182"/>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D374FB6-0A98-A6E6-4AB5-0C3E239F67B6}"/>
              </a:ext>
            </a:extLst>
          </p:cNvPr>
          <p:cNvCxnSpPr>
            <a:cxnSpLocks/>
          </p:cNvCxnSpPr>
          <p:nvPr/>
        </p:nvCxnSpPr>
        <p:spPr>
          <a:xfrm>
            <a:off x="126207" y="1899296"/>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TextBox 28">
            <a:hlinkClick r:id="rId12" action="ppaction://hlinksldjump"/>
            <a:extLst>
              <a:ext uri="{FF2B5EF4-FFF2-40B4-BE49-F238E27FC236}">
                <a16:creationId xmlns:a16="http://schemas.microsoft.com/office/drawing/2014/main" id="{98437F71-4400-8F00-807F-81BE7E42554F}"/>
              </a:ext>
            </a:extLst>
          </p:cNvPr>
          <p:cNvSpPr txBox="1"/>
          <p:nvPr/>
        </p:nvSpPr>
        <p:spPr>
          <a:xfrm>
            <a:off x="126202" y="2199735"/>
            <a:ext cx="1295400" cy="261610"/>
          </a:xfrm>
          <a:prstGeom prst="rect">
            <a:avLst/>
          </a:prstGeom>
          <a:noFill/>
        </p:spPr>
        <p:txBody>
          <a:bodyPr wrap="square" rtlCol="0">
            <a:spAutoFit/>
          </a:bodyPr>
          <a:lstStyle/>
          <a:p>
            <a:r>
              <a:rPr lang="en-GB" sz="1100">
                <a:solidFill>
                  <a:schemeClr val="bg1"/>
                </a:solidFill>
                <a:latin typeface="Tenorite" panose="00000500000000000000" pitchFamily="2" charset="0"/>
                <a:cs typeface="Arial" panose="020B0604020202020204" pitchFamily="34" charset="0"/>
              </a:rPr>
              <a:t>NGSE Strategy</a:t>
            </a:r>
          </a:p>
        </p:txBody>
      </p:sp>
      <p:sp>
        <p:nvSpPr>
          <p:cNvPr id="8" name="TextBox 7">
            <a:extLst>
              <a:ext uri="{FF2B5EF4-FFF2-40B4-BE49-F238E27FC236}">
                <a16:creationId xmlns:a16="http://schemas.microsoft.com/office/drawing/2014/main" id="{A3535835-F95E-A238-5496-BD283C567FD6}"/>
              </a:ext>
            </a:extLst>
          </p:cNvPr>
          <p:cNvSpPr txBox="1"/>
          <p:nvPr/>
        </p:nvSpPr>
        <p:spPr>
          <a:xfrm>
            <a:off x="-8743" y="68468"/>
            <a:ext cx="1468322" cy="830997"/>
          </a:xfrm>
          <a:prstGeom prst="rect">
            <a:avLst/>
          </a:prstGeom>
          <a:noFill/>
        </p:spPr>
        <p:txBody>
          <a:bodyPr wrap="square" rtlCol="0">
            <a:spAutoFit/>
          </a:bodyPr>
          <a:lstStyle/>
          <a:p>
            <a:r>
              <a:rPr lang="en-GB" sz="1200" b="1">
                <a:solidFill>
                  <a:schemeClr val="bg1"/>
                </a:solidFill>
                <a:latin typeface="Tenorite" panose="00000500000000000000" pitchFamily="2" charset="0"/>
                <a:cs typeface="Arial" panose="020B0604020202020204" pitchFamily="34" charset="0"/>
              </a:rPr>
              <a:t>NEC Industry Exercise Fahrenheit </a:t>
            </a:r>
            <a:r>
              <a:rPr lang="en-GB" sz="1200" b="1">
                <a:solidFill>
                  <a:schemeClr val="bg1">
                    <a:lumMod val="75000"/>
                  </a:schemeClr>
                </a:solidFill>
                <a:latin typeface="Tenorite" panose="00000500000000000000" pitchFamily="2" charset="0"/>
                <a:cs typeface="Arial" panose="020B0604020202020204" pitchFamily="34" charset="0"/>
              </a:rPr>
              <a:t>2024 Post Exercise Report  </a:t>
            </a:r>
          </a:p>
        </p:txBody>
      </p:sp>
      <p:sp>
        <p:nvSpPr>
          <p:cNvPr id="12" name="TextBox 11">
            <a:hlinkClick r:id="rId13" action="ppaction://hlinksldjump"/>
            <a:extLst>
              <a:ext uri="{FF2B5EF4-FFF2-40B4-BE49-F238E27FC236}">
                <a16:creationId xmlns:a16="http://schemas.microsoft.com/office/drawing/2014/main" id="{A453FA81-C7F0-C01A-DDC5-2B2AED8DB865}"/>
              </a:ext>
            </a:extLst>
          </p:cNvPr>
          <p:cNvSpPr txBox="1"/>
          <p:nvPr/>
        </p:nvSpPr>
        <p:spPr>
          <a:xfrm>
            <a:off x="38100" y="4639813"/>
            <a:ext cx="1193800" cy="461665"/>
          </a:xfrm>
          <a:prstGeom prst="rect">
            <a:avLst/>
          </a:prstGeom>
          <a:noFill/>
        </p:spPr>
        <p:txBody>
          <a:bodyPr wrap="square" rtlCol="0">
            <a:spAutoFit/>
          </a:bodyPr>
          <a:lstStyle/>
          <a:p>
            <a:r>
              <a:rPr lang="en-GB" sz="1200">
                <a:solidFill>
                  <a:schemeClr val="bg1"/>
                </a:solidFill>
                <a:latin typeface="Tenorite" panose="00000500000000000000" pitchFamily="2" charset="0"/>
                <a:cs typeface="Arial" panose="020B0604020202020204" pitchFamily="34" charset="0"/>
              </a:rPr>
              <a:t>Learning Points&gt;</a:t>
            </a:r>
          </a:p>
        </p:txBody>
      </p:sp>
      <p:sp>
        <p:nvSpPr>
          <p:cNvPr id="13" name="TextBox 12">
            <a:hlinkClick r:id="rId14" action="ppaction://hlinksldjump"/>
            <a:extLst>
              <a:ext uri="{FF2B5EF4-FFF2-40B4-BE49-F238E27FC236}">
                <a16:creationId xmlns:a16="http://schemas.microsoft.com/office/drawing/2014/main" id="{20ECD130-7B05-EAB4-7F52-F0D6855D1746}"/>
              </a:ext>
            </a:extLst>
          </p:cNvPr>
          <p:cNvSpPr txBox="1"/>
          <p:nvPr/>
        </p:nvSpPr>
        <p:spPr>
          <a:xfrm>
            <a:off x="38100" y="5606283"/>
            <a:ext cx="1193800" cy="276999"/>
          </a:xfrm>
          <a:prstGeom prst="rect">
            <a:avLst/>
          </a:prstGeom>
          <a:noFill/>
        </p:spPr>
        <p:txBody>
          <a:bodyPr wrap="square" rtlCol="0">
            <a:spAutoFit/>
          </a:bodyPr>
          <a:lstStyle/>
          <a:p>
            <a:r>
              <a:rPr lang="en-GB" sz="1200">
                <a:solidFill>
                  <a:schemeClr val="bg1"/>
                </a:solidFill>
                <a:latin typeface="Tenorite" panose="00000500000000000000" pitchFamily="2" charset="0"/>
                <a:cs typeface="Arial" panose="020B0604020202020204" pitchFamily="34" charset="0"/>
              </a:rPr>
              <a:t>Appendices &gt;</a:t>
            </a:r>
          </a:p>
        </p:txBody>
      </p:sp>
      <p:cxnSp>
        <p:nvCxnSpPr>
          <p:cNvPr id="14" name="Straight Connector 13">
            <a:extLst>
              <a:ext uri="{FF2B5EF4-FFF2-40B4-BE49-F238E27FC236}">
                <a16:creationId xmlns:a16="http://schemas.microsoft.com/office/drawing/2014/main" id="{45687F58-0F9B-58FB-AEAF-D48BC39EAA62}"/>
              </a:ext>
            </a:extLst>
          </p:cNvPr>
          <p:cNvCxnSpPr>
            <a:cxnSpLocks/>
          </p:cNvCxnSpPr>
          <p:nvPr/>
        </p:nvCxnSpPr>
        <p:spPr>
          <a:xfrm>
            <a:off x="126203" y="4621660"/>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0571AFF-FE3E-E076-3AB2-19F983242FDB}"/>
              </a:ext>
            </a:extLst>
          </p:cNvPr>
          <p:cNvCxnSpPr>
            <a:cxnSpLocks/>
          </p:cNvCxnSpPr>
          <p:nvPr/>
        </p:nvCxnSpPr>
        <p:spPr>
          <a:xfrm>
            <a:off x="111533" y="5595537"/>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66B4B5B0-8EDA-6353-A9F5-1E1AAD7151F9}"/>
              </a:ext>
            </a:extLst>
          </p:cNvPr>
          <p:cNvCxnSpPr>
            <a:cxnSpLocks/>
          </p:cNvCxnSpPr>
          <p:nvPr/>
        </p:nvCxnSpPr>
        <p:spPr>
          <a:xfrm>
            <a:off x="126203" y="5886635"/>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7" name="TextBox 36">
            <a:hlinkClick r:id="rId15" action="ppaction://hlinksldjump"/>
            <a:extLst>
              <a:ext uri="{FF2B5EF4-FFF2-40B4-BE49-F238E27FC236}">
                <a16:creationId xmlns:a16="http://schemas.microsoft.com/office/drawing/2014/main" id="{0CBB9CEC-932D-D03D-0C19-C7B0CEEE85F4}"/>
              </a:ext>
            </a:extLst>
          </p:cNvPr>
          <p:cNvSpPr txBox="1"/>
          <p:nvPr/>
        </p:nvSpPr>
        <p:spPr>
          <a:xfrm>
            <a:off x="38100" y="5127751"/>
            <a:ext cx="1375161" cy="461665"/>
          </a:xfrm>
          <a:prstGeom prst="rect">
            <a:avLst/>
          </a:prstGeom>
          <a:noFill/>
        </p:spPr>
        <p:txBody>
          <a:bodyPr wrap="square" rtlCol="0">
            <a:spAutoFit/>
          </a:bodyPr>
          <a:lstStyle/>
          <a:p>
            <a:r>
              <a:rPr lang="en-GB" sz="1200">
                <a:solidFill>
                  <a:schemeClr val="bg1"/>
                </a:solidFill>
                <a:latin typeface="Tenorite" panose="00000500000000000000" pitchFamily="2" charset="0"/>
                <a:cs typeface="Arial" panose="020B0604020202020204" pitchFamily="34" charset="0"/>
              </a:rPr>
              <a:t>Progress since 2023 Ex Everest &gt;  </a:t>
            </a:r>
          </a:p>
        </p:txBody>
      </p:sp>
      <p:cxnSp>
        <p:nvCxnSpPr>
          <p:cNvPr id="38" name="Straight Connector 37">
            <a:extLst>
              <a:ext uri="{FF2B5EF4-FFF2-40B4-BE49-F238E27FC236}">
                <a16:creationId xmlns:a16="http://schemas.microsoft.com/office/drawing/2014/main" id="{88401908-BE60-55E6-88E7-3470FF026127}"/>
              </a:ext>
            </a:extLst>
          </p:cNvPr>
          <p:cNvCxnSpPr>
            <a:cxnSpLocks/>
          </p:cNvCxnSpPr>
          <p:nvPr/>
        </p:nvCxnSpPr>
        <p:spPr>
          <a:xfrm>
            <a:off x="107995" y="5111816"/>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5FA9D0C-84BB-6363-558D-A3D81D9EDB1C}"/>
              </a:ext>
            </a:extLst>
          </p:cNvPr>
          <p:cNvCxnSpPr>
            <a:cxnSpLocks/>
          </p:cNvCxnSpPr>
          <p:nvPr/>
        </p:nvCxnSpPr>
        <p:spPr>
          <a:xfrm>
            <a:off x="126203" y="5886635"/>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43" name="Graphic 42" descr="Books with solid fill">
            <a:hlinkClick r:id="rId16" action="ppaction://hlinksldjump"/>
            <a:extLst>
              <a:ext uri="{FF2B5EF4-FFF2-40B4-BE49-F238E27FC236}">
                <a16:creationId xmlns:a16="http://schemas.microsoft.com/office/drawing/2014/main" id="{546BBAD4-242C-69A4-4674-145140D50ABA}"/>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04085" y="6483657"/>
            <a:ext cx="288000" cy="288000"/>
          </a:xfrm>
          <a:prstGeom prst="rect">
            <a:avLst/>
          </a:prstGeom>
        </p:spPr>
      </p:pic>
      <p:pic>
        <p:nvPicPr>
          <p:cNvPr id="44" name="Graphic 43" descr="Circle with left arrow outline">
            <a:hlinkClick r:id="" action="ppaction://hlinkshowjump?jump=nextslide"/>
            <a:extLst>
              <a:ext uri="{FF2B5EF4-FFF2-40B4-BE49-F238E27FC236}">
                <a16:creationId xmlns:a16="http://schemas.microsoft.com/office/drawing/2014/main" id="{B3B4E1B7-AC75-B644-6630-43DDFAF0B7A0}"/>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079555" y="6477050"/>
            <a:ext cx="288000" cy="288000"/>
          </a:xfrm>
          <a:prstGeom prst="rect">
            <a:avLst/>
          </a:prstGeom>
        </p:spPr>
      </p:pic>
      <p:pic>
        <p:nvPicPr>
          <p:cNvPr id="45" name="Graphic 44" descr="Home with solid fill">
            <a:hlinkClick r:id="rId21" action="ppaction://hlinksldjump"/>
            <a:extLst>
              <a:ext uri="{FF2B5EF4-FFF2-40B4-BE49-F238E27FC236}">
                <a16:creationId xmlns:a16="http://schemas.microsoft.com/office/drawing/2014/main" id="{C304A9AC-5DE3-C7F7-D700-8D5FDC586A23}"/>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69310" y="6483657"/>
            <a:ext cx="288000" cy="288000"/>
          </a:xfrm>
          <a:prstGeom prst="rect">
            <a:avLst/>
          </a:prstGeom>
        </p:spPr>
      </p:pic>
      <p:pic>
        <p:nvPicPr>
          <p:cNvPr id="46" name="Graphic 45" descr="Circle with left arrow outline">
            <a:hlinkClick r:id="" action="ppaction://hlinkshowjump?jump=previousslide"/>
            <a:extLst>
              <a:ext uri="{FF2B5EF4-FFF2-40B4-BE49-F238E27FC236}">
                <a16:creationId xmlns:a16="http://schemas.microsoft.com/office/drawing/2014/main" id="{E7DAAC46-42EB-3F79-94B7-65C03A1C57E1}"/>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rot="10800000">
            <a:off x="741098" y="6477151"/>
            <a:ext cx="288000" cy="288000"/>
          </a:xfrm>
          <a:prstGeom prst="rect">
            <a:avLst/>
          </a:prstGeom>
        </p:spPr>
      </p:pic>
      <p:grpSp>
        <p:nvGrpSpPr>
          <p:cNvPr id="27" name="Group 26">
            <a:extLst>
              <a:ext uri="{FF2B5EF4-FFF2-40B4-BE49-F238E27FC236}">
                <a16:creationId xmlns:a16="http://schemas.microsoft.com/office/drawing/2014/main" id="{AFF23088-6D00-63FB-4789-5B0D6F0D0C7B}"/>
              </a:ext>
            </a:extLst>
          </p:cNvPr>
          <p:cNvGrpSpPr/>
          <p:nvPr/>
        </p:nvGrpSpPr>
        <p:grpSpPr>
          <a:xfrm>
            <a:off x="9342159" y="5802957"/>
            <a:ext cx="2514240" cy="721692"/>
            <a:chOff x="9211983" y="5666640"/>
            <a:chExt cx="2466615" cy="644351"/>
          </a:xfrm>
          <a:solidFill>
            <a:schemeClr val="tx1">
              <a:lumMod val="65000"/>
              <a:lumOff val="35000"/>
            </a:schemeClr>
          </a:solidFill>
        </p:grpSpPr>
        <p:sp>
          <p:nvSpPr>
            <p:cNvPr id="20" name="Rectangle 19">
              <a:hlinkClick r:id="rId24" action="ppaction://hlinksldjump"/>
              <a:extLst>
                <a:ext uri="{FF2B5EF4-FFF2-40B4-BE49-F238E27FC236}">
                  <a16:creationId xmlns:a16="http://schemas.microsoft.com/office/drawing/2014/main" id="{B1F6825A-B437-DDA5-C0D0-63CE3FA29B7B}"/>
                </a:ext>
              </a:extLst>
            </p:cNvPr>
            <p:cNvSpPr/>
            <p:nvPr/>
          </p:nvSpPr>
          <p:spPr>
            <a:xfrm>
              <a:off x="9211983" y="5666640"/>
              <a:ext cx="2466615" cy="6443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050" b="1">
                <a:latin typeface="Tenorite" panose="00000500000000000000" pitchFamily="2" charset="0"/>
                <a:cs typeface="Arial" panose="020B0604020202020204" pitchFamily="34" charset="0"/>
              </a:endParaRPr>
            </a:p>
          </p:txBody>
        </p:sp>
        <p:sp>
          <p:nvSpPr>
            <p:cNvPr id="23" name="Rectangle 22">
              <a:extLst>
                <a:ext uri="{FF2B5EF4-FFF2-40B4-BE49-F238E27FC236}">
                  <a16:creationId xmlns:a16="http://schemas.microsoft.com/office/drawing/2014/main" id="{046B4ADF-DAF1-7645-DAFA-5EABFF43EBCC}"/>
                </a:ext>
              </a:extLst>
            </p:cNvPr>
            <p:cNvSpPr/>
            <p:nvPr/>
          </p:nvSpPr>
          <p:spPr>
            <a:xfrm>
              <a:off x="9772492" y="5666640"/>
              <a:ext cx="1892300" cy="2653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a:latin typeface="Tenorite" panose="00000500000000000000" pitchFamily="2" charset="0"/>
                  <a:cs typeface="Arial" panose="020B0604020202020204" pitchFamily="34" charset="0"/>
                </a:rPr>
                <a:t>Relevant Working Groups:</a:t>
              </a:r>
            </a:p>
          </p:txBody>
        </p:sp>
        <p:sp>
          <p:nvSpPr>
            <p:cNvPr id="24" name="Rectangle 23">
              <a:extLst>
                <a:ext uri="{FF2B5EF4-FFF2-40B4-BE49-F238E27FC236}">
                  <a16:creationId xmlns:a16="http://schemas.microsoft.com/office/drawing/2014/main" id="{3F062C95-B344-7027-B831-1EC3264DB6DE}"/>
                </a:ext>
              </a:extLst>
            </p:cNvPr>
            <p:cNvSpPr/>
            <p:nvPr/>
          </p:nvSpPr>
          <p:spPr>
            <a:xfrm>
              <a:off x="9771607" y="5825714"/>
              <a:ext cx="1892300" cy="37431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en-GB" sz="1050" dirty="0">
                <a:latin typeface="Tenorite"/>
                <a:cs typeface="Arial"/>
              </a:endParaRPr>
            </a:p>
            <a:p>
              <a:pPr marL="171450" indent="-171450">
                <a:buFont typeface="Arial" panose="020B0604020202020204" pitchFamily="34" charset="0"/>
                <a:buChar char="•"/>
              </a:pPr>
              <a:r>
                <a:rPr lang="en-GB" sz="1050" dirty="0">
                  <a:latin typeface="Tenorite"/>
                  <a:cs typeface="Arial"/>
                </a:rPr>
                <a:t>E3 Alignment Group</a:t>
              </a:r>
            </a:p>
            <a:p>
              <a:pPr marL="171450" indent="-171450">
                <a:buFont typeface="Arial" panose="020B0604020202020204" pitchFamily="34" charset="0"/>
                <a:buChar char="•"/>
              </a:pPr>
              <a:r>
                <a:rPr lang="en-GB" sz="1050" dirty="0">
                  <a:latin typeface="Tenorite"/>
                  <a:cs typeface="Arial"/>
                </a:rPr>
                <a:t>Gas Task Group</a:t>
              </a:r>
              <a:endParaRPr lang="en-GB" sz="1050" dirty="0">
                <a:latin typeface="Tenorite" panose="00000500000000000000" pitchFamily="2" charset="0"/>
                <a:cs typeface="Arial" panose="020B0604020202020204" pitchFamily="34" charset="0"/>
              </a:endParaRPr>
            </a:p>
          </p:txBody>
        </p:sp>
        <p:pic>
          <p:nvPicPr>
            <p:cNvPr id="25" name="Picture 2" descr="group-clipart-clip-art-group-768x768 - Pet Food Institute">
              <a:hlinkClick r:id="rId24" action="ppaction://hlinksldjump"/>
              <a:extLst>
                <a:ext uri="{FF2B5EF4-FFF2-40B4-BE49-F238E27FC236}">
                  <a16:creationId xmlns:a16="http://schemas.microsoft.com/office/drawing/2014/main" id="{0D2CE6AE-24FF-1D7F-FFC4-F4D46A2620D0}"/>
                </a:ext>
              </a:extLst>
            </p:cNvPr>
            <p:cNvPicPr>
              <a:picLocks noChangeAspect="1" noChangeArrowheads="1"/>
            </p:cNvPicPr>
            <p:nvPr/>
          </p:nvPicPr>
          <p:blipFill>
            <a:blip r:embed="rId25">
              <a:lum bright="70000" contrast="-70000"/>
              <a:extLst>
                <a:ext uri="{28A0092B-C50C-407E-A947-70E740481C1C}">
                  <a14:useLocalDpi xmlns:a14="http://schemas.microsoft.com/office/drawing/2010/main" val="0"/>
                </a:ext>
              </a:extLst>
            </a:blip>
            <a:srcRect/>
            <a:stretch>
              <a:fillRect/>
            </a:stretch>
          </p:blipFill>
          <p:spPr bwMode="auto">
            <a:xfrm>
              <a:off x="9249079" y="5759338"/>
              <a:ext cx="574979" cy="471341"/>
            </a:xfrm>
            <a:prstGeom prst="rect">
              <a:avLst/>
            </a:prstGeom>
            <a:grpFill/>
          </p:spPr>
        </p:pic>
      </p:grpSp>
    </p:spTree>
    <p:extLst>
      <p:ext uri="{BB962C8B-B14F-4D97-AF65-F5344CB8AC3E}">
        <p14:creationId xmlns:p14="http://schemas.microsoft.com/office/powerpoint/2010/main" val="2691742079"/>
      </p:ext>
    </p:extLst>
  </p:cSld>
  <p:clrMapOvr>
    <a:masterClrMapping/>
  </p:clrMapOvr>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BC0B8BA3-E7BB-4079-92A6-A93F0C9E3538}"/>
              </a:ext>
            </a:extLst>
          </p:cNvPr>
          <p:cNvSpPr>
            <a:spLocks noGrp="1"/>
          </p:cNvSpPr>
          <p:nvPr>
            <p:ph type="title" idx="4294967295"/>
          </p:nvPr>
        </p:nvSpPr>
        <p:spPr>
          <a:xfrm>
            <a:off x="1676400" y="333375"/>
            <a:ext cx="10515600" cy="573088"/>
          </a:xfrm>
        </p:spPr>
        <p:txBody>
          <a:bodyPr/>
          <a:lstStyle/>
          <a:p>
            <a:r>
              <a:rPr lang="en-GB" sz="3200" b="1">
                <a:solidFill>
                  <a:schemeClr val="tx1">
                    <a:lumMod val="65000"/>
                    <a:lumOff val="35000"/>
                  </a:schemeClr>
                </a:solidFill>
                <a:latin typeface="Tenorite" panose="00000500000000000000" pitchFamily="2" charset="0"/>
                <a:cs typeface="Arial" panose="020B0604020202020204" pitchFamily="34" charset="0"/>
              </a:rPr>
              <a:t>Load Shedding Performance - NTS</a:t>
            </a:r>
          </a:p>
        </p:txBody>
      </p:sp>
      <p:graphicFrame>
        <p:nvGraphicFramePr>
          <p:cNvPr id="5" name="Table 4">
            <a:extLst>
              <a:ext uri="{FF2B5EF4-FFF2-40B4-BE49-F238E27FC236}">
                <a16:creationId xmlns:a16="http://schemas.microsoft.com/office/drawing/2014/main" id="{2E198C72-61A9-4233-B714-17ACC851BB56}"/>
              </a:ext>
            </a:extLst>
          </p:cNvPr>
          <p:cNvGraphicFramePr>
            <a:graphicFrameLocks noGrp="1"/>
          </p:cNvGraphicFramePr>
          <p:nvPr>
            <p:extLst>
              <p:ext uri="{D42A27DB-BD31-4B8C-83A1-F6EECF244321}">
                <p14:modId xmlns:p14="http://schemas.microsoft.com/office/powerpoint/2010/main" val="1408890874"/>
              </p:ext>
            </p:extLst>
          </p:nvPr>
        </p:nvGraphicFramePr>
        <p:xfrm>
          <a:off x="2003304" y="3940903"/>
          <a:ext cx="5989181" cy="2421815"/>
        </p:xfrm>
        <a:graphic>
          <a:graphicData uri="http://schemas.openxmlformats.org/drawingml/2006/table">
            <a:tbl>
              <a:tblPr>
                <a:tableStyleId>{16D9F66E-5EB9-4882-86FB-DCBF35E3C3E4}</a:tableStyleId>
              </a:tblPr>
              <a:tblGrid>
                <a:gridCol w="2158987">
                  <a:extLst>
                    <a:ext uri="{9D8B030D-6E8A-4147-A177-3AD203B41FA5}">
                      <a16:colId xmlns:a16="http://schemas.microsoft.com/office/drawing/2014/main" val="454125650"/>
                    </a:ext>
                  </a:extLst>
                </a:gridCol>
                <a:gridCol w="3830194">
                  <a:extLst>
                    <a:ext uri="{9D8B030D-6E8A-4147-A177-3AD203B41FA5}">
                      <a16:colId xmlns:a16="http://schemas.microsoft.com/office/drawing/2014/main" val="3631651572"/>
                    </a:ext>
                  </a:extLst>
                </a:gridCol>
              </a:tblGrid>
              <a:tr h="327932">
                <a:tc gridSpan="2">
                  <a:txBody>
                    <a:bodyPr/>
                    <a:lstStyle/>
                    <a:p>
                      <a:pPr algn="l" rtl="0" fontAlgn="base"/>
                      <a:r>
                        <a:rPr lang="en-GB" sz="1200" b="1">
                          <a:solidFill>
                            <a:schemeClr val="bg1"/>
                          </a:solidFill>
                          <a:effectLst/>
                          <a:latin typeface="Tenorite"/>
                          <a:cs typeface="Arial"/>
                        </a:rPr>
                        <a:t>Performance history (last 5 years)</a:t>
                      </a:r>
                      <a:endParaRPr lang="en-GB" sz="1200" b="1" i="0">
                        <a:solidFill>
                          <a:schemeClr val="bg1"/>
                        </a:solidFill>
                        <a:effectLst/>
                        <a:latin typeface="Tenorite"/>
                        <a:cs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hMerge="1">
                  <a:txBody>
                    <a:bodyPr/>
                    <a:lstStyle/>
                    <a:p>
                      <a:pPr algn="ctr" rtl="0" fontAlgn="base"/>
                      <a:endParaRPr lang="en-GB" sz="900" b="1" i="0">
                        <a:solidFill>
                          <a:srgbClr val="00148C"/>
                        </a:solidFill>
                        <a:effectLst/>
                        <a:latin typeface="Arial" panose="020B0604020202020204" pitchFamily="34" charset="0"/>
                        <a:cs typeface="Arial" panose="020B0604020202020204" pitchFamily="34" charset="0"/>
                      </a:endParaRPr>
                    </a:p>
                  </a:txBody>
                  <a:tcPr anchor="ctr">
                    <a:lnL w="6350" cap="flat" cmpd="sng" algn="ctr">
                      <a:solidFill>
                        <a:srgbClr val="BABABE"/>
                      </a:solidFill>
                      <a:prstDash val="solid"/>
                      <a:round/>
                      <a:headEnd type="none" w="med" len="med"/>
                      <a:tailEnd type="none" w="med" len="med"/>
                    </a:lnL>
                    <a:lnR w="6350" cap="flat" cmpd="sng" algn="ctr">
                      <a:solidFill>
                        <a:srgbClr val="BABABE"/>
                      </a:solidFill>
                      <a:prstDash val="solid"/>
                      <a:round/>
                      <a:headEnd type="none" w="med" len="med"/>
                      <a:tailEnd type="none" w="med" len="med"/>
                    </a:lnR>
                    <a:lnT w="6350" cap="flat" cmpd="sng" algn="ctr">
                      <a:solidFill>
                        <a:srgbClr val="BABABE"/>
                      </a:solidFill>
                      <a:prstDash val="solid"/>
                      <a:round/>
                      <a:headEnd type="none" w="med" len="med"/>
                      <a:tailEnd type="none" w="med" len="med"/>
                    </a:lnT>
                    <a:lnB w="12700" cap="flat" cmpd="sng" algn="ctr">
                      <a:solidFill>
                        <a:srgbClr val="97979D"/>
                      </a:solidFill>
                      <a:prstDash val="solid"/>
                      <a:round/>
                      <a:headEnd type="none" w="med" len="med"/>
                      <a:tailEnd type="none" w="med" len="med"/>
                    </a:lnB>
                  </a:tcPr>
                </a:tc>
                <a:extLst>
                  <a:ext uri="{0D108BD9-81ED-4DB2-BD59-A6C34878D82A}">
                    <a16:rowId xmlns:a16="http://schemas.microsoft.com/office/drawing/2014/main" val="649356461"/>
                  </a:ext>
                </a:extLst>
              </a:tr>
              <a:tr h="513579">
                <a:tc>
                  <a:txBody>
                    <a:bodyPr/>
                    <a:lstStyle/>
                    <a:p>
                      <a:pPr algn="l" rtl="0" fontAlgn="base"/>
                      <a:r>
                        <a:rPr lang="en-GB" sz="1200">
                          <a:effectLst/>
                          <a:latin typeface="Tenorite"/>
                          <a:cs typeface="Arial"/>
                        </a:rPr>
                        <a:t>Exercise Name and Year of delivery:</a:t>
                      </a:r>
                      <a:endParaRPr lang="en-GB" sz="1200" b="1" i="0">
                        <a:solidFill>
                          <a:srgbClr val="00148C"/>
                        </a:solidFill>
                        <a:effectLst/>
                        <a:latin typeface="Tenorite"/>
                        <a:cs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base"/>
                      <a:r>
                        <a:rPr lang="en-GB" sz="1200">
                          <a:effectLst/>
                          <a:latin typeface="Tenorite"/>
                          <a:cs typeface="Arial"/>
                        </a:rPr>
                        <a:t>Percentage of sites who could be contacted and would stop using gas within one hour:</a:t>
                      </a:r>
                      <a:endParaRPr lang="en-GB" sz="1200" b="1" i="0">
                        <a:solidFill>
                          <a:srgbClr val="00148C"/>
                        </a:solidFill>
                        <a:effectLst/>
                        <a:latin typeface="Tenorite"/>
                        <a:cs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47827926"/>
                  </a:ext>
                </a:extLst>
              </a:tr>
              <a:tr h="327932">
                <a:tc>
                  <a:txBody>
                    <a:bodyPr/>
                    <a:lstStyle/>
                    <a:p>
                      <a:pPr algn="ctr" rtl="0" fontAlgn="base"/>
                      <a:r>
                        <a:rPr lang="en-GB" sz="1200" b="1" i="0">
                          <a:solidFill>
                            <a:schemeClr val="tx1"/>
                          </a:solidFill>
                          <a:effectLst/>
                          <a:latin typeface="Tenorite"/>
                          <a:cs typeface="Arial"/>
                        </a:rPr>
                        <a:t>Fahrenheit 2024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ase" latinLnBrk="0" hangingPunct="1"/>
                      <a:r>
                        <a:rPr lang="en-NZ" sz="1200" b="1" u="none" kern="1200">
                          <a:solidFill>
                            <a:schemeClr val="tx1"/>
                          </a:solidFill>
                          <a:effectLst/>
                          <a:latin typeface="Tenorite"/>
                          <a:ea typeface="+mn-ea"/>
                          <a:cs typeface="Arial"/>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15086593"/>
                  </a:ext>
                </a:extLst>
              </a:tr>
              <a:tr h="327932">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Tenorite"/>
                          <a:ea typeface="+mn-ea"/>
                          <a:cs typeface="Arial"/>
                        </a:rPr>
                        <a:t>Everest 2023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NZ" sz="1200" b="0" i="0" u="none" strike="noStrike" kern="1200" cap="none" spc="0" normalizeH="0" baseline="0" noProof="0">
                          <a:ln>
                            <a:noFill/>
                          </a:ln>
                          <a:solidFill>
                            <a:prstClr val="black"/>
                          </a:solidFill>
                          <a:effectLst/>
                          <a:uLnTx/>
                          <a:uFillTx/>
                          <a:latin typeface="Tenorite"/>
                          <a:ea typeface="+mn-ea"/>
                          <a:cs typeface="Arial"/>
                        </a:rPr>
                        <a:t>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0539612"/>
                  </a:ext>
                </a:extLst>
              </a:tr>
              <a:tr h="308147">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Tenorite"/>
                          <a:ea typeface="+mn-ea"/>
                          <a:cs typeface="Arial"/>
                        </a:rPr>
                        <a:t>Degree 2022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NZ" sz="1200" b="0" i="0" u="none" strike="noStrike" kern="1200" cap="none" spc="0" normalizeH="0" baseline="0" noProof="0">
                          <a:ln>
                            <a:noFill/>
                          </a:ln>
                          <a:solidFill>
                            <a:prstClr val="black"/>
                          </a:solidFill>
                          <a:effectLst/>
                          <a:uLnTx/>
                          <a:uFillTx/>
                          <a:latin typeface="Tenorite"/>
                          <a:ea typeface="+mn-ea"/>
                          <a:cs typeface="Arial"/>
                        </a:rPr>
                        <a:t>93%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83940120"/>
                  </a:ext>
                </a:extLst>
              </a:tr>
              <a:tr h="30814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Tenorite"/>
                          <a:ea typeface="+mn-ea"/>
                          <a:cs typeface="Arial"/>
                        </a:rPr>
                        <a:t>Celsius 2021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Tenorite"/>
                          <a:ea typeface="+mn-ea"/>
                          <a:cs typeface="Arial"/>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42196828"/>
                  </a:ext>
                </a:extLst>
              </a:tr>
              <a:tr h="308146">
                <a:tc>
                  <a:txBody>
                    <a:bodyPr/>
                    <a:lstStyle/>
                    <a:p>
                      <a:pPr marL="0" lvl="0" indent="0" algn="ctr">
                        <a:lnSpc>
                          <a:spcPct val="100000"/>
                        </a:lnSpc>
                        <a:spcBef>
                          <a:spcPts val="0"/>
                        </a:spcBef>
                        <a:spcAft>
                          <a:spcPts val="0"/>
                        </a:spcAft>
                        <a:buNone/>
                      </a:pPr>
                      <a:r>
                        <a:rPr lang="en-GB" sz="1200" b="0" i="0" u="none" strike="noStrike" kern="1200" cap="none" spc="0" normalizeH="0" baseline="0" noProof="0">
                          <a:ln>
                            <a:noFill/>
                          </a:ln>
                          <a:solidFill>
                            <a:prstClr val="black"/>
                          </a:solidFill>
                          <a:effectLst/>
                          <a:uLnTx/>
                          <a:uFillTx/>
                          <a:latin typeface="Tenorite"/>
                          <a:ea typeface="+mn-ea"/>
                          <a:cs typeface="Arial"/>
                        </a:rPr>
                        <a:t>Baltic 2020</a:t>
                      </a:r>
                      <a:endParaRPr kumimoji="0" lang="en-GB" sz="1200" b="0" i="0" u="none" strike="noStrike" kern="1200" cap="none" spc="0" normalizeH="0" baseline="0" noProof="0">
                        <a:ln>
                          <a:noFill/>
                        </a:ln>
                        <a:solidFill>
                          <a:prstClr val="black"/>
                        </a:solidFill>
                        <a:effectLst/>
                        <a:uLnTx/>
                        <a:uFillTx/>
                        <a:latin typeface="Tenorite"/>
                        <a:ea typeface="+mn-ea"/>
                        <a:cs typeface="Arial"/>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marL="0" lvl="0" indent="0" algn="ctr" defTabSz="914400">
                        <a:lnSpc>
                          <a:spcPct val="100000"/>
                        </a:lnSpc>
                        <a:spcBef>
                          <a:spcPts val="0"/>
                        </a:spcBef>
                        <a:spcAft>
                          <a:spcPts val="0"/>
                        </a:spcAft>
                        <a:buNone/>
                        <a:tabLst/>
                        <a:defRPr/>
                      </a:pPr>
                      <a:r>
                        <a:rPr lang="en-GB" sz="1200" b="0" i="0" u="none" strike="noStrike" kern="1200" cap="none" spc="0" normalizeH="0" baseline="0" noProof="0">
                          <a:ln>
                            <a:noFill/>
                          </a:ln>
                          <a:solidFill>
                            <a:prstClr val="black"/>
                          </a:solidFill>
                          <a:effectLst/>
                          <a:uLnTx/>
                          <a:uFillTx/>
                          <a:latin typeface="Tenorite"/>
                          <a:ea typeface="+mn-ea"/>
                          <a:cs typeface="Arial"/>
                        </a:rPr>
                        <a:t>95%</a:t>
                      </a:r>
                      <a:endParaRPr kumimoji="0" lang="en-GB" sz="1200" b="0" i="0" u="none" strike="noStrike" kern="1200" cap="none" spc="0" normalizeH="0" baseline="0" noProof="0">
                        <a:ln>
                          <a:noFill/>
                        </a:ln>
                        <a:solidFill>
                          <a:prstClr val="black"/>
                        </a:solidFill>
                        <a:effectLst/>
                        <a:uLnTx/>
                        <a:uFillTx/>
                        <a:latin typeface="Tenorite"/>
                        <a:ea typeface="+mn-ea"/>
                        <a:cs typeface="Arial"/>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2650565176"/>
                  </a:ext>
                </a:extLst>
              </a:tr>
            </a:tbl>
          </a:graphicData>
        </a:graphic>
      </p:graphicFrame>
      <p:sp>
        <p:nvSpPr>
          <p:cNvPr id="35" name="Rectangle 34">
            <a:extLst>
              <a:ext uri="{FF2B5EF4-FFF2-40B4-BE49-F238E27FC236}">
                <a16:creationId xmlns:a16="http://schemas.microsoft.com/office/drawing/2014/main" id="{9991F250-28C1-4470-85D4-A1B1F6C92DA9}"/>
              </a:ext>
            </a:extLst>
          </p:cNvPr>
          <p:cNvSpPr/>
          <p:nvPr/>
        </p:nvSpPr>
        <p:spPr>
          <a:xfrm>
            <a:off x="1676401" y="1145219"/>
            <a:ext cx="6915150" cy="27054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just"/>
            <a:r>
              <a:rPr lang="en-GB" sz="1300" dirty="0">
                <a:solidFill>
                  <a:srgbClr val="66666A"/>
                </a:solidFill>
                <a:latin typeface="Tenorite" panose="00000500000000000000" pitchFamily="2" charset="0"/>
                <a:cs typeface="Arial" panose="020B0604020202020204" pitchFamily="34" charset="0"/>
              </a:rPr>
              <a:t>There are currently 54 sites directly connected to the NTS. During Exercise Fahrenheit contact was successfully made with all sites.</a:t>
            </a:r>
          </a:p>
          <a:p>
            <a:pPr indent="-285750" algn="just">
              <a:buFont typeface="Arial" panose="020B0604020202020204" pitchFamily="34" charset="0"/>
              <a:buChar char="•"/>
            </a:pPr>
            <a:r>
              <a:rPr lang="en-GB" sz="1300" dirty="0">
                <a:solidFill>
                  <a:srgbClr val="66666A"/>
                </a:solidFill>
                <a:latin typeface="Tenorite" panose="00000500000000000000" pitchFamily="2" charset="0"/>
                <a:cs typeface="Arial" panose="020B0604020202020204" pitchFamily="34" charset="0"/>
              </a:rPr>
              <a:t>48 sites confirmed they would cease taking gas within one hour</a:t>
            </a:r>
          </a:p>
          <a:p>
            <a:pPr indent="-285750" algn="just">
              <a:buFont typeface="Arial" panose="020B0604020202020204" pitchFamily="34" charset="0"/>
              <a:buChar char="•"/>
            </a:pPr>
            <a:r>
              <a:rPr lang="en-GB" sz="1300" dirty="0">
                <a:solidFill>
                  <a:srgbClr val="66666A"/>
                </a:solidFill>
                <a:latin typeface="Tenorite" panose="00000500000000000000" pitchFamily="2" charset="0"/>
                <a:cs typeface="Arial" panose="020B0604020202020204" pitchFamily="34" charset="0"/>
              </a:rPr>
              <a:t>6 sites took longer than one hour to cease taking gas; however, this was associated with the requirement to maintain a stable electricity system from NESO.</a:t>
            </a:r>
          </a:p>
        </p:txBody>
      </p:sp>
      <p:pic>
        <p:nvPicPr>
          <p:cNvPr id="8" name="Picture 7">
            <a:extLst>
              <a:ext uri="{FF2B5EF4-FFF2-40B4-BE49-F238E27FC236}">
                <a16:creationId xmlns:a16="http://schemas.microsoft.com/office/drawing/2014/main" id="{5B9C70F0-079E-485E-BBEF-BC59D3F7E8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29388" y="1804632"/>
            <a:ext cx="2999126" cy="3941557"/>
          </a:xfrm>
          <a:prstGeom prst="rect">
            <a:avLst/>
          </a:prstGeom>
        </p:spPr>
      </p:pic>
      <p:sp>
        <p:nvSpPr>
          <p:cNvPr id="6" name="TextBox 5">
            <a:extLst>
              <a:ext uri="{FF2B5EF4-FFF2-40B4-BE49-F238E27FC236}">
                <a16:creationId xmlns:a16="http://schemas.microsoft.com/office/drawing/2014/main" id="{4AC5338B-E1D7-4CFA-A990-B8FCEA0B0569}"/>
              </a:ext>
            </a:extLst>
          </p:cNvPr>
          <p:cNvSpPr txBox="1"/>
          <p:nvPr/>
        </p:nvSpPr>
        <p:spPr>
          <a:xfrm>
            <a:off x="8729388" y="1529405"/>
            <a:ext cx="2999126" cy="276999"/>
          </a:xfrm>
          <a:prstGeom prst="rect">
            <a:avLst/>
          </a:prstGeom>
          <a:solidFill>
            <a:schemeClr val="tx1">
              <a:lumMod val="65000"/>
              <a:lumOff val="35000"/>
            </a:schemeClr>
          </a:solidFill>
        </p:spPr>
        <p:txBody>
          <a:bodyPr wrap="square" rtlCol="0">
            <a:spAutoFit/>
          </a:bodyPr>
          <a:lstStyle/>
          <a:p>
            <a:pPr algn="ctr" fontAlgn="base"/>
            <a:r>
              <a:rPr lang="en-GB" sz="1200" b="1">
                <a:solidFill>
                  <a:schemeClr val="bg1"/>
                </a:solidFill>
                <a:latin typeface="Tenorite" panose="00000500000000000000" pitchFamily="2" charset="0"/>
                <a:cs typeface="Arial" panose="020B0604020202020204" pitchFamily="34" charset="0"/>
              </a:rPr>
              <a:t>The National Transmission System</a:t>
            </a:r>
          </a:p>
        </p:txBody>
      </p:sp>
      <p:sp>
        <p:nvSpPr>
          <p:cNvPr id="2" name="Rectangle 1">
            <a:extLst>
              <a:ext uri="{FF2B5EF4-FFF2-40B4-BE49-F238E27FC236}">
                <a16:creationId xmlns:a16="http://schemas.microsoft.com/office/drawing/2014/main" id="{2615F04C-FD77-4813-B76E-95EF1AD983E3}"/>
              </a:ext>
            </a:extLst>
          </p:cNvPr>
          <p:cNvSpPr/>
          <p:nvPr/>
        </p:nvSpPr>
        <p:spPr>
          <a:xfrm>
            <a:off x="8814555" y="1898272"/>
            <a:ext cx="911414" cy="2725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enorite" panose="00000500000000000000" pitchFamily="2" charset="0"/>
            </a:endParaRPr>
          </a:p>
        </p:txBody>
      </p:sp>
      <p:graphicFrame>
        <p:nvGraphicFramePr>
          <p:cNvPr id="10" name="Table 9">
            <a:extLst>
              <a:ext uri="{FF2B5EF4-FFF2-40B4-BE49-F238E27FC236}">
                <a16:creationId xmlns:a16="http://schemas.microsoft.com/office/drawing/2014/main" id="{9F10E2E4-3F14-1CCF-0C70-2AC6A400ADB1}"/>
              </a:ext>
            </a:extLst>
          </p:cNvPr>
          <p:cNvGraphicFramePr>
            <a:graphicFrameLocks noGrp="1"/>
          </p:cNvGraphicFramePr>
          <p:nvPr>
            <p:extLst>
              <p:ext uri="{D42A27DB-BD31-4B8C-83A1-F6EECF244321}">
                <p14:modId xmlns:p14="http://schemas.microsoft.com/office/powerpoint/2010/main" val="2372249649"/>
              </p:ext>
            </p:extLst>
          </p:nvPr>
        </p:nvGraphicFramePr>
        <p:xfrm>
          <a:off x="2003305" y="2604515"/>
          <a:ext cx="5989181" cy="1406826"/>
        </p:xfrm>
        <a:graphic>
          <a:graphicData uri="http://schemas.openxmlformats.org/drawingml/2006/table">
            <a:tbl>
              <a:tblPr>
                <a:tableStyleId>{16D9F66E-5EB9-4882-86FB-DCBF35E3C3E4}</a:tableStyleId>
              </a:tblPr>
              <a:tblGrid>
                <a:gridCol w="2982548">
                  <a:extLst>
                    <a:ext uri="{9D8B030D-6E8A-4147-A177-3AD203B41FA5}">
                      <a16:colId xmlns:a16="http://schemas.microsoft.com/office/drawing/2014/main" val="454125650"/>
                    </a:ext>
                  </a:extLst>
                </a:gridCol>
                <a:gridCol w="3006633">
                  <a:extLst>
                    <a:ext uri="{9D8B030D-6E8A-4147-A177-3AD203B41FA5}">
                      <a16:colId xmlns:a16="http://schemas.microsoft.com/office/drawing/2014/main" val="3631651572"/>
                    </a:ext>
                  </a:extLst>
                </a:gridCol>
              </a:tblGrid>
              <a:tr h="291933">
                <a:tc gridSpan="2">
                  <a:txBody>
                    <a:bodyPr/>
                    <a:lstStyle/>
                    <a:p>
                      <a:pPr algn="l" rtl="0" fontAlgn="base"/>
                      <a:r>
                        <a:rPr lang="en-GB" sz="1200" b="1">
                          <a:solidFill>
                            <a:schemeClr val="bg1"/>
                          </a:solidFill>
                          <a:effectLst/>
                          <a:latin typeface="Tenorite" panose="00000500000000000000" pitchFamily="2" charset="0"/>
                          <a:cs typeface="Arial" panose="020B0604020202020204" pitchFamily="34" charset="0"/>
                        </a:rPr>
                        <a:t>Exercise Fahrenheit</a:t>
                      </a:r>
                      <a:endParaRPr lang="en-GB" sz="1200" b="1" i="0">
                        <a:solidFill>
                          <a:schemeClr val="bg1"/>
                        </a:solidFill>
                        <a:effectLst/>
                        <a:latin typeface="Tenorite" panose="00000500000000000000" pitchFamily="2"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hMerge="1">
                  <a:txBody>
                    <a:bodyPr/>
                    <a:lstStyle/>
                    <a:p>
                      <a:pPr algn="ctr" rtl="0" fontAlgn="base"/>
                      <a:endParaRPr lang="en-GB" sz="900" b="1" i="0">
                        <a:solidFill>
                          <a:srgbClr val="00148C"/>
                        </a:solidFill>
                        <a:effectLst/>
                        <a:latin typeface="Arial" panose="020B0604020202020204" pitchFamily="34" charset="0"/>
                        <a:cs typeface="Arial" panose="020B0604020202020204" pitchFamily="34" charset="0"/>
                      </a:endParaRPr>
                    </a:p>
                  </a:txBody>
                  <a:tcPr anchor="ctr">
                    <a:lnL w="6350" cap="flat" cmpd="sng" algn="ctr">
                      <a:solidFill>
                        <a:srgbClr val="BABABE"/>
                      </a:solidFill>
                      <a:prstDash val="solid"/>
                      <a:round/>
                      <a:headEnd type="none" w="med" len="med"/>
                      <a:tailEnd type="none" w="med" len="med"/>
                    </a:lnL>
                    <a:lnR w="6350" cap="flat" cmpd="sng" algn="ctr">
                      <a:solidFill>
                        <a:srgbClr val="BABABE"/>
                      </a:solidFill>
                      <a:prstDash val="solid"/>
                      <a:round/>
                      <a:headEnd type="none" w="med" len="med"/>
                      <a:tailEnd type="none" w="med" len="med"/>
                    </a:lnR>
                    <a:lnT w="6350" cap="flat" cmpd="sng" algn="ctr">
                      <a:solidFill>
                        <a:srgbClr val="BABABE"/>
                      </a:solidFill>
                      <a:prstDash val="solid"/>
                      <a:round/>
                      <a:headEnd type="none" w="med" len="med"/>
                      <a:tailEnd type="none" w="med" len="med"/>
                    </a:lnT>
                    <a:lnB w="12700" cap="flat" cmpd="sng" algn="ctr">
                      <a:solidFill>
                        <a:srgbClr val="97979D"/>
                      </a:solidFill>
                      <a:prstDash val="solid"/>
                      <a:round/>
                      <a:headEnd type="none" w="med" len="med"/>
                      <a:tailEnd type="none" w="med" len="med"/>
                    </a:lnB>
                  </a:tcPr>
                </a:tc>
                <a:extLst>
                  <a:ext uri="{0D108BD9-81ED-4DB2-BD59-A6C34878D82A}">
                    <a16:rowId xmlns:a16="http://schemas.microsoft.com/office/drawing/2014/main" val="649356461"/>
                  </a:ext>
                </a:extLst>
              </a:tr>
              <a:tr h="437899">
                <a:tc>
                  <a:txBody>
                    <a:bodyPr/>
                    <a:lstStyle/>
                    <a:p>
                      <a:pPr algn="ctr" rtl="0" fontAlgn="base"/>
                      <a:r>
                        <a:rPr lang="en-GB" sz="1200">
                          <a:effectLst/>
                          <a:latin typeface="Tenorite" panose="00000500000000000000" pitchFamily="2" charset="0"/>
                          <a:cs typeface="Arial" panose="020B0604020202020204" pitchFamily="34" charset="0"/>
                        </a:rPr>
                        <a:t>Successful Contact</a:t>
                      </a:r>
                      <a:endParaRPr lang="en-GB" sz="1200" b="1" i="0">
                        <a:solidFill>
                          <a:srgbClr val="00148C"/>
                        </a:solidFill>
                        <a:effectLst/>
                        <a:latin typeface="Tenorite" panose="00000500000000000000" pitchFamily="2"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ase"/>
                      <a:r>
                        <a:rPr lang="en-GB" sz="1200">
                          <a:effectLst/>
                          <a:latin typeface="Tenorite" panose="00000500000000000000" pitchFamily="2" charset="0"/>
                          <a:cs typeface="Arial" panose="020B0604020202020204" pitchFamily="34" charset="0"/>
                        </a:rPr>
                        <a:t>Confirmation site would stop using gas within one hour (excluding those not instructed due to electricity system stability requirements):</a:t>
                      </a:r>
                      <a:endParaRPr lang="en-GB" sz="1200" b="1" i="0">
                        <a:solidFill>
                          <a:srgbClr val="00148C"/>
                        </a:solidFill>
                        <a:effectLst/>
                        <a:latin typeface="Tenorite" panose="00000500000000000000" pitchFamily="2"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47827926"/>
                  </a:ext>
                </a:extLst>
              </a:tr>
              <a:tr h="291933">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GB" sz="1200" b="1" i="0">
                          <a:solidFill>
                            <a:schemeClr val="tx1"/>
                          </a:solidFill>
                          <a:effectLst/>
                          <a:latin typeface="Tenorite" panose="00000500000000000000" pitchFamily="2" charset="0"/>
                          <a:cs typeface="Arial" panose="020B0604020202020204" pitchFamily="34" charset="0"/>
                        </a:rPr>
                        <a:t>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ase" latinLnBrk="0" hangingPunct="1"/>
                      <a:r>
                        <a:rPr lang="en-NZ" sz="1200" b="1" u="none" kern="1200">
                          <a:solidFill>
                            <a:schemeClr val="tx1"/>
                          </a:solidFill>
                          <a:effectLst/>
                          <a:latin typeface="Tenorite" panose="00000500000000000000" pitchFamily="2" charset="0"/>
                          <a:ea typeface="+mn-ea"/>
                          <a:cs typeface="Arial" panose="020B0604020202020204" pitchFamily="34" charset="0"/>
                        </a:rPr>
                        <a:t>100%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7021647"/>
                  </a:ext>
                </a:extLst>
              </a:tr>
            </a:tbl>
          </a:graphicData>
        </a:graphic>
      </p:graphicFrame>
      <p:sp>
        <p:nvSpPr>
          <p:cNvPr id="13" name="Footer Placeholder 2">
            <a:extLst>
              <a:ext uri="{FF2B5EF4-FFF2-40B4-BE49-F238E27FC236}">
                <a16:creationId xmlns:a16="http://schemas.microsoft.com/office/drawing/2014/main" id="{9280481D-0656-1BDE-4859-4A54F4A84926}"/>
              </a:ext>
            </a:extLst>
          </p:cNvPr>
          <p:cNvSpPr>
            <a:spLocks noGrp="1"/>
          </p:cNvSpPr>
          <p:nvPr>
            <p:ph type="ftr" sz="quarter" idx="11"/>
          </p:nvPr>
        </p:nvSpPr>
        <p:spPr>
          <a:xfrm>
            <a:off x="9142581" y="6559401"/>
            <a:ext cx="2573141" cy="213995"/>
          </a:xfrm>
        </p:spPr>
        <p:txBody>
          <a:bodyPr/>
          <a:lstStyle/>
          <a:p>
            <a:r>
              <a:rPr lang="en-GB" b="1">
                <a:solidFill>
                  <a:schemeClr val="tx2"/>
                </a:solidFill>
                <a:latin typeface="Tenorite" panose="00000500000000000000" pitchFamily="2" charset="0"/>
              </a:rPr>
              <a:t>NEC Industry Exercise Fahrenheit </a:t>
            </a:r>
            <a:r>
              <a:rPr lang="en-GB">
                <a:solidFill>
                  <a:schemeClr val="tx2"/>
                </a:solidFill>
                <a:latin typeface="Tenorite" panose="00000500000000000000" pitchFamily="2" charset="0"/>
              </a:rPr>
              <a:t>│ 2024</a:t>
            </a:r>
          </a:p>
        </p:txBody>
      </p:sp>
      <p:sp>
        <p:nvSpPr>
          <p:cNvPr id="14" name="Slide Number Placeholder 3">
            <a:extLst>
              <a:ext uri="{FF2B5EF4-FFF2-40B4-BE49-F238E27FC236}">
                <a16:creationId xmlns:a16="http://schemas.microsoft.com/office/drawing/2014/main" id="{CBC660C8-CA6D-0B59-5A54-9F4495665438}"/>
              </a:ext>
            </a:extLst>
          </p:cNvPr>
          <p:cNvSpPr>
            <a:spLocks noGrp="1"/>
          </p:cNvSpPr>
          <p:nvPr>
            <p:ph type="sldNum" sz="quarter" idx="12"/>
          </p:nvPr>
        </p:nvSpPr>
        <p:spPr>
          <a:xfrm>
            <a:off x="11683825" y="6564592"/>
            <a:ext cx="468000" cy="213995"/>
          </a:xfrm>
        </p:spPr>
        <p:txBody>
          <a:bodyPr/>
          <a:lstStyle/>
          <a:p>
            <a:r>
              <a:rPr lang="en-GB">
                <a:solidFill>
                  <a:schemeClr val="tx2"/>
                </a:solidFill>
                <a:latin typeface="Tenorite" panose="00000500000000000000" pitchFamily="2" charset="0"/>
                <a:cs typeface="Arial" panose="020B0604020202020204" pitchFamily="34" charset="0"/>
              </a:rPr>
              <a:t>P.</a:t>
            </a:r>
            <a:fld id="{2167D5C0-EA37-43FD-A9A7-0CAAFD84DAC3}" type="slidenum">
              <a:rPr lang="en-GB" smtClean="0">
                <a:solidFill>
                  <a:schemeClr val="tx2"/>
                </a:solidFill>
                <a:latin typeface="Tenorite" panose="00000500000000000000" pitchFamily="2" charset="0"/>
                <a:cs typeface="Arial" panose="020B0604020202020204" pitchFamily="34" charset="0"/>
              </a:rPr>
              <a:pPr/>
              <a:t>9</a:t>
            </a:fld>
            <a:endParaRPr lang="en-GB">
              <a:solidFill>
                <a:schemeClr val="tx2"/>
              </a:solidFill>
              <a:latin typeface="Tenorite" panose="00000500000000000000" pitchFamily="2" charset="0"/>
              <a:cs typeface="Arial" panose="020B0604020202020204" pitchFamily="34" charset="0"/>
            </a:endParaRPr>
          </a:p>
        </p:txBody>
      </p:sp>
      <p:sp>
        <p:nvSpPr>
          <p:cNvPr id="3" name="Rectangle 2">
            <a:extLst>
              <a:ext uri="{FF2B5EF4-FFF2-40B4-BE49-F238E27FC236}">
                <a16:creationId xmlns:a16="http://schemas.microsoft.com/office/drawing/2014/main" id="{A9F39280-8016-CC44-2908-766D7D0286B7}"/>
              </a:ext>
            </a:extLst>
          </p:cNvPr>
          <p:cNvSpPr/>
          <p:nvPr/>
        </p:nvSpPr>
        <p:spPr>
          <a:xfrm>
            <a:off x="0" y="0"/>
            <a:ext cx="1422400" cy="6858000"/>
          </a:xfrm>
          <a:prstGeom prst="rect">
            <a:avLst/>
          </a:prstGeom>
          <a:solidFill>
            <a:srgbClr val="5555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enorite" panose="00000500000000000000" pitchFamily="2" charset="0"/>
            </a:endParaRPr>
          </a:p>
        </p:txBody>
      </p:sp>
      <p:sp>
        <p:nvSpPr>
          <p:cNvPr id="4" name="TextBox 3">
            <a:hlinkClick r:id="rId3" action="ppaction://hlinksldjump"/>
            <a:extLst>
              <a:ext uri="{FF2B5EF4-FFF2-40B4-BE49-F238E27FC236}">
                <a16:creationId xmlns:a16="http://schemas.microsoft.com/office/drawing/2014/main" id="{BCF6C558-39C4-6F1D-AE60-26B7F870FA43}"/>
              </a:ext>
            </a:extLst>
          </p:cNvPr>
          <p:cNvSpPr txBox="1"/>
          <p:nvPr/>
        </p:nvSpPr>
        <p:spPr>
          <a:xfrm>
            <a:off x="25400" y="899467"/>
            <a:ext cx="1130300" cy="461665"/>
          </a:xfrm>
          <a:prstGeom prst="rect">
            <a:avLst/>
          </a:prstGeom>
          <a:noFill/>
        </p:spPr>
        <p:txBody>
          <a:bodyPr wrap="square" rtlCol="0">
            <a:spAutoFit/>
          </a:bodyPr>
          <a:lstStyle>
            <a:defPPr>
              <a:defRPr lang="en-US"/>
            </a:defPPr>
            <a:lvl1pPr>
              <a:defRPr sz="1200">
                <a:solidFill>
                  <a:schemeClr val="bg1"/>
                </a:solidFill>
                <a:latin typeface="Tenorite" panose="00000500000000000000" pitchFamily="2" charset="0"/>
                <a:cs typeface="Arial" panose="020B0604020202020204" pitchFamily="34" charset="0"/>
              </a:defRPr>
            </a:lvl1pPr>
          </a:lstStyle>
          <a:p>
            <a:r>
              <a:rPr lang="en-GB"/>
              <a:t>Exercise Scope &gt;</a:t>
            </a:r>
          </a:p>
        </p:txBody>
      </p:sp>
      <p:sp>
        <p:nvSpPr>
          <p:cNvPr id="7" name="TextBox 6">
            <a:hlinkClick r:id="rId4" action="ppaction://hlinksldjump"/>
            <a:extLst>
              <a:ext uri="{FF2B5EF4-FFF2-40B4-BE49-F238E27FC236}">
                <a16:creationId xmlns:a16="http://schemas.microsoft.com/office/drawing/2014/main" id="{BC0A9A8D-DFA8-5EA0-3E9B-FA88FF84B69E}"/>
              </a:ext>
            </a:extLst>
          </p:cNvPr>
          <p:cNvSpPr txBox="1"/>
          <p:nvPr/>
        </p:nvSpPr>
        <p:spPr>
          <a:xfrm>
            <a:off x="38100" y="1411931"/>
            <a:ext cx="1193800" cy="461665"/>
          </a:xfrm>
          <a:prstGeom prst="rect">
            <a:avLst/>
          </a:prstGeom>
          <a:noFill/>
        </p:spPr>
        <p:txBody>
          <a:bodyPr wrap="square" rtlCol="0">
            <a:spAutoFit/>
          </a:bodyPr>
          <a:lstStyle/>
          <a:p>
            <a:r>
              <a:rPr lang="en-GB" sz="1200">
                <a:solidFill>
                  <a:schemeClr val="bg1"/>
                </a:solidFill>
                <a:latin typeface="Tenorite" panose="00000500000000000000" pitchFamily="2" charset="0"/>
                <a:cs typeface="Arial" panose="020B0604020202020204" pitchFamily="34" charset="0"/>
              </a:rPr>
              <a:t>Executive Summary &gt;</a:t>
            </a:r>
          </a:p>
        </p:txBody>
      </p:sp>
      <p:sp>
        <p:nvSpPr>
          <p:cNvPr id="9" name="TextBox 8">
            <a:extLst>
              <a:ext uri="{FF2B5EF4-FFF2-40B4-BE49-F238E27FC236}">
                <a16:creationId xmlns:a16="http://schemas.microsoft.com/office/drawing/2014/main" id="{05A3EC82-36BC-7469-7B35-8496FD4216B2}"/>
              </a:ext>
            </a:extLst>
          </p:cNvPr>
          <p:cNvSpPr txBox="1"/>
          <p:nvPr/>
        </p:nvSpPr>
        <p:spPr>
          <a:xfrm>
            <a:off x="38100" y="1924395"/>
            <a:ext cx="1193800" cy="276999"/>
          </a:xfrm>
          <a:prstGeom prst="rect">
            <a:avLst/>
          </a:prstGeom>
          <a:noFill/>
        </p:spPr>
        <p:txBody>
          <a:bodyPr wrap="square" rtlCol="0">
            <a:spAutoFit/>
          </a:bodyPr>
          <a:lstStyle/>
          <a:p>
            <a:r>
              <a:rPr lang="en-GB" sz="1200">
                <a:solidFill>
                  <a:schemeClr val="bg1"/>
                </a:solidFill>
                <a:latin typeface="Tenorite" panose="00000500000000000000" pitchFamily="2" charset="0"/>
                <a:cs typeface="Arial" panose="020B0604020202020204" pitchFamily="34" charset="0"/>
              </a:rPr>
              <a:t>Key Areas:</a:t>
            </a:r>
          </a:p>
        </p:txBody>
      </p:sp>
      <p:sp>
        <p:nvSpPr>
          <p:cNvPr id="11" name="TextBox 10">
            <a:hlinkClick r:id="rId5" action="ppaction://hlinksldjump"/>
            <a:extLst>
              <a:ext uri="{FF2B5EF4-FFF2-40B4-BE49-F238E27FC236}">
                <a16:creationId xmlns:a16="http://schemas.microsoft.com/office/drawing/2014/main" id="{8B3E1577-296B-373F-513D-B37C7A568ABC}"/>
              </a:ext>
            </a:extLst>
          </p:cNvPr>
          <p:cNvSpPr txBox="1"/>
          <p:nvPr/>
        </p:nvSpPr>
        <p:spPr>
          <a:xfrm>
            <a:off x="127000" y="2502612"/>
            <a:ext cx="1295400" cy="430887"/>
          </a:xfrm>
          <a:prstGeom prst="rect">
            <a:avLst/>
          </a:prstGeom>
          <a:noFill/>
        </p:spPr>
        <p:txBody>
          <a:bodyPr wrap="square" rtlCol="0">
            <a:spAutoFit/>
          </a:bodyPr>
          <a:lstStyle/>
          <a:p>
            <a:r>
              <a:rPr lang="en-GB" sz="1100">
                <a:solidFill>
                  <a:schemeClr val="bg1"/>
                </a:solidFill>
                <a:latin typeface="Tenorite" panose="00000500000000000000" pitchFamily="2" charset="0"/>
                <a:cs typeface="Arial" panose="020B0604020202020204" pitchFamily="34" charset="0"/>
              </a:rPr>
              <a:t>Gas Transporter Interactions </a:t>
            </a:r>
          </a:p>
        </p:txBody>
      </p:sp>
      <p:sp>
        <p:nvSpPr>
          <p:cNvPr id="19" name="TextBox 18">
            <a:hlinkClick r:id="rId6" action="ppaction://hlinksldjump"/>
            <a:extLst>
              <a:ext uri="{FF2B5EF4-FFF2-40B4-BE49-F238E27FC236}">
                <a16:creationId xmlns:a16="http://schemas.microsoft.com/office/drawing/2014/main" id="{C1402594-4C1A-0F6E-0A21-DA16FB3F0C89}"/>
              </a:ext>
            </a:extLst>
          </p:cNvPr>
          <p:cNvSpPr txBox="1"/>
          <p:nvPr/>
        </p:nvSpPr>
        <p:spPr>
          <a:xfrm>
            <a:off x="127000" y="3260970"/>
            <a:ext cx="1295400" cy="600164"/>
          </a:xfrm>
          <a:prstGeom prst="rect">
            <a:avLst/>
          </a:prstGeom>
          <a:noFill/>
        </p:spPr>
        <p:txBody>
          <a:bodyPr wrap="square" rtlCol="0">
            <a:spAutoFit/>
          </a:bodyPr>
          <a:lstStyle>
            <a:defPPr>
              <a:defRPr lang="en-US"/>
            </a:defPPr>
            <a:lvl1pPr>
              <a:defRPr sz="1100">
                <a:solidFill>
                  <a:schemeClr val="bg1"/>
                </a:solidFill>
                <a:latin typeface="Arial" panose="020B0604020202020204" pitchFamily="34" charset="0"/>
                <a:cs typeface="Arial" panose="020B0604020202020204" pitchFamily="34" charset="0"/>
              </a:defRPr>
            </a:lvl1pPr>
          </a:lstStyle>
          <a:p>
            <a:r>
              <a:rPr lang="en-GB">
                <a:latin typeface="Tenorite" panose="00000500000000000000" pitchFamily="2" charset="0"/>
              </a:rPr>
              <a:t>Gas and Electricity Interactions </a:t>
            </a:r>
          </a:p>
        </p:txBody>
      </p:sp>
      <p:sp>
        <p:nvSpPr>
          <p:cNvPr id="20" name="TextBox 19">
            <a:hlinkClick r:id="rId7" action="ppaction://hlinksldjump"/>
            <a:extLst>
              <a:ext uri="{FF2B5EF4-FFF2-40B4-BE49-F238E27FC236}">
                <a16:creationId xmlns:a16="http://schemas.microsoft.com/office/drawing/2014/main" id="{E07C7DAC-1ED0-77AE-03B9-8ADC088FBAC4}"/>
              </a:ext>
            </a:extLst>
          </p:cNvPr>
          <p:cNvSpPr txBox="1"/>
          <p:nvPr/>
        </p:nvSpPr>
        <p:spPr>
          <a:xfrm>
            <a:off x="127000" y="3845573"/>
            <a:ext cx="1235782" cy="430887"/>
          </a:xfrm>
          <a:prstGeom prst="rect">
            <a:avLst/>
          </a:prstGeom>
          <a:noFill/>
        </p:spPr>
        <p:txBody>
          <a:bodyPr wrap="square" rtlCol="0">
            <a:spAutoFit/>
          </a:bodyPr>
          <a:lstStyle/>
          <a:p>
            <a:r>
              <a:rPr lang="en-GB" sz="1100">
                <a:solidFill>
                  <a:schemeClr val="bg1"/>
                </a:solidFill>
                <a:latin typeface="Tenorite" panose="00000500000000000000" pitchFamily="2" charset="0"/>
                <a:cs typeface="Arial" panose="020B0604020202020204" pitchFamily="34" charset="0"/>
              </a:rPr>
              <a:t>Public Communications</a:t>
            </a:r>
          </a:p>
        </p:txBody>
      </p:sp>
      <p:sp>
        <p:nvSpPr>
          <p:cNvPr id="21" name="TextBox 20">
            <a:hlinkClick r:id="rId8" action="ppaction://hlinksldjump"/>
            <a:extLst>
              <a:ext uri="{FF2B5EF4-FFF2-40B4-BE49-F238E27FC236}">
                <a16:creationId xmlns:a16="http://schemas.microsoft.com/office/drawing/2014/main" id="{A1B4647A-F49A-19C7-0E57-DCD7B30D2103}"/>
              </a:ext>
            </a:extLst>
          </p:cNvPr>
          <p:cNvSpPr txBox="1"/>
          <p:nvPr/>
        </p:nvSpPr>
        <p:spPr>
          <a:xfrm>
            <a:off x="127000" y="2983091"/>
            <a:ext cx="1295400" cy="261610"/>
          </a:xfrm>
          <a:prstGeom prst="rect">
            <a:avLst/>
          </a:prstGeom>
          <a:solidFill>
            <a:srgbClr val="C800A1"/>
          </a:solidFill>
        </p:spPr>
        <p:txBody>
          <a:bodyPr wrap="square" rtlCol="0">
            <a:spAutoFit/>
          </a:bodyPr>
          <a:lstStyle/>
          <a:p>
            <a:r>
              <a:rPr lang="en-GB" sz="1100">
                <a:solidFill>
                  <a:schemeClr val="bg1"/>
                </a:solidFill>
                <a:latin typeface="Tenorite" panose="00000500000000000000" pitchFamily="2" charset="0"/>
                <a:cs typeface="Arial" panose="020B0604020202020204" pitchFamily="34" charset="0"/>
              </a:rPr>
              <a:t>Load Shedding</a:t>
            </a:r>
          </a:p>
        </p:txBody>
      </p:sp>
      <p:sp>
        <p:nvSpPr>
          <p:cNvPr id="22" name="TextBox 21">
            <a:hlinkClick r:id="rId9" action="ppaction://hlinksldjump"/>
            <a:extLst>
              <a:ext uri="{FF2B5EF4-FFF2-40B4-BE49-F238E27FC236}">
                <a16:creationId xmlns:a16="http://schemas.microsoft.com/office/drawing/2014/main" id="{F57C8485-C545-C61F-C773-8BD64F4BA8AD}"/>
              </a:ext>
            </a:extLst>
          </p:cNvPr>
          <p:cNvSpPr txBox="1"/>
          <p:nvPr/>
        </p:nvSpPr>
        <p:spPr>
          <a:xfrm>
            <a:off x="127000" y="4301340"/>
            <a:ext cx="1295400" cy="261610"/>
          </a:xfrm>
          <a:prstGeom prst="rect">
            <a:avLst/>
          </a:prstGeom>
          <a:noFill/>
        </p:spPr>
        <p:txBody>
          <a:bodyPr wrap="square" rtlCol="0">
            <a:spAutoFit/>
          </a:bodyPr>
          <a:lstStyle>
            <a:defPPr>
              <a:defRPr lang="en-US"/>
            </a:defPPr>
            <a:lvl1pPr>
              <a:defRPr sz="1100">
                <a:solidFill>
                  <a:schemeClr val="bg1"/>
                </a:solidFill>
                <a:latin typeface="Arial" panose="020B0604020202020204" pitchFamily="34" charset="0"/>
                <a:cs typeface="Arial" panose="020B0604020202020204" pitchFamily="34" charset="0"/>
              </a:defRPr>
            </a:lvl1pPr>
          </a:lstStyle>
          <a:p>
            <a:r>
              <a:rPr lang="en-GB">
                <a:latin typeface="Tenorite" panose="00000500000000000000" pitchFamily="2" charset="0"/>
              </a:rPr>
              <a:t>Managing Supply</a:t>
            </a:r>
          </a:p>
        </p:txBody>
      </p:sp>
      <p:cxnSp>
        <p:nvCxnSpPr>
          <p:cNvPr id="25" name="Straight Connector 24">
            <a:extLst>
              <a:ext uri="{FF2B5EF4-FFF2-40B4-BE49-F238E27FC236}">
                <a16:creationId xmlns:a16="http://schemas.microsoft.com/office/drawing/2014/main" id="{A240B5F6-1ADC-6B4D-376C-E443A9F441F5}"/>
              </a:ext>
            </a:extLst>
          </p:cNvPr>
          <p:cNvCxnSpPr>
            <a:cxnSpLocks/>
          </p:cNvCxnSpPr>
          <p:nvPr/>
        </p:nvCxnSpPr>
        <p:spPr>
          <a:xfrm>
            <a:off x="127000" y="1380182"/>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8EE3227-9701-13CD-97A9-B6C9CFD9EEB2}"/>
              </a:ext>
            </a:extLst>
          </p:cNvPr>
          <p:cNvCxnSpPr>
            <a:cxnSpLocks/>
          </p:cNvCxnSpPr>
          <p:nvPr/>
        </p:nvCxnSpPr>
        <p:spPr>
          <a:xfrm>
            <a:off x="126207" y="1899296"/>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TextBox 32">
            <a:hlinkClick r:id="rId10" action="ppaction://hlinksldjump"/>
            <a:extLst>
              <a:ext uri="{FF2B5EF4-FFF2-40B4-BE49-F238E27FC236}">
                <a16:creationId xmlns:a16="http://schemas.microsoft.com/office/drawing/2014/main" id="{B12992FD-983B-41B1-A28A-2D878E632B57}"/>
              </a:ext>
            </a:extLst>
          </p:cNvPr>
          <p:cNvSpPr txBox="1"/>
          <p:nvPr/>
        </p:nvSpPr>
        <p:spPr>
          <a:xfrm>
            <a:off x="126202" y="2199735"/>
            <a:ext cx="1295400" cy="261610"/>
          </a:xfrm>
          <a:prstGeom prst="rect">
            <a:avLst/>
          </a:prstGeom>
          <a:noFill/>
        </p:spPr>
        <p:txBody>
          <a:bodyPr wrap="square" rtlCol="0">
            <a:spAutoFit/>
          </a:bodyPr>
          <a:lstStyle/>
          <a:p>
            <a:r>
              <a:rPr lang="en-GB" sz="1100">
                <a:solidFill>
                  <a:schemeClr val="bg1"/>
                </a:solidFill>
                <a:latin typeface="Tenorite" panose="00000500000000000000" pitchFamily="2" charset="0"/>
                <a:cs typeface="Arial" panose="020B0604020202020204" pitchFamily="34" charset="0"/>
              </a:rPr>
              <a:t>NGSE Strategy</a:t>
            </a:r>
          </a:p>
        </p:txBody>
      </p:sp>
      <p:sp>
        <p:nvSpPr>
          <p:cNvPr id="15" name="TextBox 14">
            <a:extLst>
              <a:ext uri="{FF2B5EF4-FFF2-40B4-BE49-F238E27FC236}">
                <a16:creationId xmlns:a16="http://schemas.microsoft.com/office/drawing/2014/main" id="{E29164C7-D15E-91D3-7A36-E55136ADD00F}"/>
              </a:ext>
            </a:extLst>
          </p:cNvPr>
          <p:cNvSpPr txBox="1"/>
          <p:nvPr/>
        </p:nvSpPr>
        <p:spPr>
          <a:xfrm>
            <a:off x="-8743" y="68468"/>
            <a:ext cx="1468322" cy="830997"/>
          </a:xfrm>
          <a:prstGeom prst="rect">
            <a:avLst/>
          </a:prstGeom>
          <a:noFill/>
        </p:spPr>
        <p:txBody>
          <a:bodyPr wrap="square" rtlCol="0">
            <a:spAutoFit/>
          </a:bodyPr>
          <a:lstStyle/>
          <a:p>
            <a:r>
              <a:rPr lang="en-GB" sz="1200" b="1">
                <a:solidFill>
                  <a:schemeClr val="bg1"/>
                </a:solidFill>
                <a:latin typeface="Tenorite" panose="00000500000000000000" pitchFamily="2" charset="0"/>
                <a:cs typeface="Arial" panose="020B0604020202020204" pitchFamily="34" charset="0"/>
              </a:rPr>
              <a:t>NEC Industry Exercise Fahrenheit </a:t>
            </a:r>
            <a:r>
              <a:rPr lang="en-GB" sz="1200" b="1">
                <a:solidFill>
                  <a:schemeClr val="bg1">
                    <a:lumMod val="75000"/>
                  </a:schemeClr>
                </a:solidFill>
                <a:latin typeface="Tenorite" panose="00000500000000000000" pitchFamily="2" charset="0"/>
                <a:cs typeface="Arial" panose="020B0604020202020204" pitchFamily="34" charset="0"/>
              </a:rPr>
              <a:t>2024 Post Exercise Report  </a:t>
            </a:r>
          </a:p>
        </p:txBody>
      </p:sp>
      <p:sp>
        <p:nvSpPr>
          <p:cNvPr id="16" name="TextBox 15">
            <a:hlinkClick r:id="rId11" action="ppaction://hlinksldjump"/>
            <a:extLst>
              <a:ext uri="{FF2B5EF4-FFF2-40B4-BE49-F238E27FC236}">
                <a16:creationId xmlns:a16="http://schemas.microsoft.com/office/drawing/2014/main" id="{98C1F054-7139-35AA-D855-01BAA52DA87D}"/>
              </a:ext>
            </a:extLst>
          </p:cNvPr>
          <p:cNvSpPr txBox="1"/>
          <p:nvPr/>
        </p:nvSpPr>
        <p:spPr>
          <a:xfrm>
            <a:off x="38100" y="4639813"/>
            <a:ext cx="1193800" cy="461665"/>
          </a:xfrm>
          <a:prstGeom prst="rect">
            <a:avLst/>
          </a:prstGeom>
          <a:noFill/>
        </p:spPr>
        <p:txBody>
          <a:bodyPr wrap="square" rtlCol="0">
            <a:spAutoFit/>
          </a:bodyPr>
          <a:lstStyle/>
          <a:p>
            <a:r>
              <a:rPr lang="en-GB" sz="1200">
                <a:solidFill>
                  <a:schemeClr val="bg1"/>
                </a:solidFill>
                <a:latin typeface="Tenorite" panose="00000500000000000000" pitchFamily="2" charset="0"/>
                <a:cs typeface="Arial" panose="020B0604020202020204" pitchFamily="34" charset="0"/>
              </a:rPr>
              <a:t>Learning Points&gt;</a:t>
            </a:r>
          </a:p>
        </p:txBody>
      </p:sp>
      <p:sp>
        <p:nvSpPr>
          <p:cNvPr id="17" name="TextBox 16">
            <a:hlinkClick r:id="rId12" action="ppaction://hlinksldjump"/>
            <a:extLst>
              <a:ext uri="{FF2B5EF4-FFF2-40B4-BE49-F238E27FC236}">
                <a16:creationId xmlns:a16="http://schemas.microsoft.com/office/drawing/2014/main" id="{1164FA0A-A78A-50A2-DB2F-011D83DBA617}"/>
              </a:ext>
            </a:extLst>
          </p:cNvPr>
          <p:cNvSpPr txBox="1"/>
          <p:nvPr/>
        </p:nvSpPr>
        <p:spPr>
          <a:xfrm>
            <a:off x="38100" y="5606283"/>
            <a:ext cx="1193800" cy="276999"/>
          </a:xfrm>
          <a:prstGeom prst="rect">
            <a:avLst/>
          </a:prstGeom>
          <a:noFill/>
        </p:spPr>
        <p:txBody>
          <a:bodyPr wrap="square" rtlCol="0">
            <a:spAutoFit/>
          </a:bodyPr>
          <a:lstStyle/>
          <a:p>
            <a:r>
              <a:rPr lang="en-GB" sz="1200">
                <a:solidFill>
                  <a:schemeClr val="bg1"/>
                </a:solidFill>
                <a:latin typeface="Tenorite" panose="00000500000000000000" pitchFamily="2" charset="0"/>
                <a:cs typeface="Arial" panose="020B0604020202020204" pitchFamily="34" charset="0"/>
              </a:rPr>
              <a:t>Appendices &gt;</a:t>
            </a:r>
          </a:p>
        </p:txBody>
      </p:sp>
      <p:cxnSp>
        <p:nvCxnSpPr>
          <p:cNvPr id="18" name="Straight Connector 17">
            <a:extLst>
              <a:ext uri="{FF2B5EF4-FFF2-40B4-BE49-F238E27FC236}">
                <a16:creationId xmlns:a16="http://schemas.microsoft.com/office/drawing/2014/main" id="{74B770B2-3AA0-4B07-0113-AF96747A0366}"/>
              </a:ext>
            </a:extLst>
          </p:cNvPr>
          <p:cNvCxnSpPr>
            <a:cxnSpLocks/>
          </p:cNvCxnSpPr>
          <p:nvPr/>
        </p:nvCxnSpPr>
        <p:spPr>
          <a:xfrm>
            <a:off x="126203" y="4621660"/>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30CFB22-547F-3D46-254C-4F263524F2C0}"/>
              </a:ext>
            </a:extLst>
          </p:cNvPr>
          <p:cNvCxnSpPr>
            <a:cxnSpLocks/>
          </p:cNvCxnSpPr>
          <p:nvPr/>
        </p:nvCxnSpPr>
        <p:spPr>
          <a:xfrm>
            <a:off x="111533" y="5595537"/>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24C60FA-DE6B-D077-253B-6643A395E13A}"/>
              </a:ext>
            </a:extLst>
          </p:cNvPr>
          <p:cNvCxnSpPr>
            <a:cxnSpLocks/>
          </p:cNvCxnSpPr>
          <p:nvPr/>
        </p:nvCxnSpPr>
        <p:spPr>
          <a:xfrm>
            <a:off x="126203" y="5886635"/>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2" name="TextBox 41">
            <a:hlinkClick r:id="rId13" action="ppaction://hlinksldjump"/>
            <a:extLst>
              <a:ext uri="{FF2B5EF4-FFF2-40B4-BE49-F238E27FC236}">
                <a16:creationId xmlns:a16="http://schemas.microsoft.com/office/drawing/2014/main" id="{7B792E46-3D7A-A1F3-EA82-4102432813CA}"/>
              </a:ext>
            </a:extLst>
          </p:cNvPr>
          <p:cNvSpPr txBox="1"/>
          <p:nvPr/>
        </p:nvSpPr>
        <p:spPr>
          <a:xfrm>
            <a:off x="38100" y="5127751"/>
            <a:ext cx="1375161" cy="461665"/>
          </a:xfrm>
          <a:prstGeom prst="rect">
            <a:avLst/>
          </a:prstGeom>
          <a:noFill/>
        </p:spPr>
        <p:txBody>
          <a:bodyPr wrap="square" rtlCol="0">
            <a:spAutoFit/>
          </a:bodyPr>
          <a:lstStyle/>
          <a:p>
            <a:r>
              <a:rPr lang="en-GB" sz="1200">
                <a:solidFill>
                  <a:schemeClr val="bg1"/>
                </a:solidFill>
                <a:latin typeface="Tenorite" panose="00000500000000000000" pitchFamily="2" charset="0"/>
                <a:cs typeface="Arial" panose="020B0604020202020204" pitchFamily="34" charset="0"/>
              </a:rPr>
              <a:t>Progress since 2023 Ex Everest &gt;  </a:t>
            </a:r>
          </a:p>
        </p:txBody>
      </p:sp>
      <p:cxnSp>
        <p:nvCxnSpPr>
          <p:cNvPr id="43" name="Straight Connector 42">
            <a:extLst>
              <a:ext uri="{FF2B5EF4-FFF2-40B4-BE49-F238E27FC236}">
                <a16:creationId xmlns:a16="http://schemas.microsoft.com/office/drawing/2014/main" id="{617CF6B3-BA40-5295-FDC9-89FDE65C007F}"/>
              </a:ext>
            </a:extLst>
          </p:cNvPr>
          <p:cNvCxnSpPr>
            <a:cxnSpLocks/>
          </p:cNvCxnSpPr>
          <p:nvPr/>
        </p:nvCxnSpPr>
        <p:spPr>
          <a:xfrm>
            <a:off x="107995" y="5111816"/>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B3092F84-A394-C562-39D8-EAD55E45E84D}"/>
              </a:ext>
            </a:extLst>
          </p:cNvPr>
          <p:cNvCxnSpPr>
            <a:cxnSpLocks/>
          </p:cNvCxnSpPr>
          <p:nvPr/>
        </p:nvCxnSpPr>
        <p:spPr>
          <a:xfrm>
            <a:off x="126203" y="5886635"/>
            <a:ext cx="113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45" name="Graphic 44" descr="Books with solid fill">
            <a:hlinkClick r:id="rId14" action="ppaction://hlinksldjump"/>
            <a:extLst>
              <a:ext uri="{FF2B5EF4-FFF2-40B4-BE49-F238E27FC236}">
                <a16:creationId xmlns:a16="http://schemas.microsoft.com/office/drawing/2014/main" id="{6D2B7D13-7817-4E7B-6FDF-4D8FDBD1B3E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04085" y="6483657"/>
            <a:ext cx="288000" cy="288000"/>
          </a:xfrm>
          <a:prstGeom prst="rect">
            <a:avLst/>
          </a:prstGeom>
        </p:spPr>
      </p:pic>
      <p:pic>
        <p:nvPicPr>
          <p:cNvPr id="46" name="Graphic 45" descr="Circle with left arrow outline">
            <a:hlinkClick r:id="" action="ppaction://hlinkshowjump?jump=nextslide"/>
            <a:extLst>
              <a:ext uri="{FF2B5EF4-FFF2-40B4-BE49-F238E27FC236}">
                <a16:creationId xmlns:a16="http://schemas.microsoft.com/office/drawing/2014/main" id="{DEC95542-4B53-1EB3-02C7-B0F985D2EC2E}"/>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079555" y="6477050"/>
            <a:ext cx="288000" cy="288000"/>
          </a:xfrm>
          <a:prstGeom prst="rect">
            <a:avLst/>
          </a:prstGeom>
        </p:spPr>
      </p:pic>
      <p:pic>
        <p:nvPicPr>
          <p:cNvPr id="47" name="Graphic 46" descr="Home with solid fill">
            <a:hlinkClick r:id="rId19" action="ppaction://hlinksldjump"/>
            <a:extLst>
              <a:ext uri="{FF2B5EF4-FFF2-40B4-BE49-F238E27FC236}">
                <a16:creationId xmlns:a16="http://schemas.microsoft.com/office/drawing/2014/main" id="{9C20EAE3-7B02-736A-EA0F-E3330C783355}"/>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69310" y="6483657"/>
            <a:ext cx="288000" cy="288000"/>
          </a:xfrm>
          <a:prstGeom prst="rect">
            <a:avLst/>
          </a:prstGeom>
        </p:spPr>
      </p:pic>
      <p:pic>
        <p:nvPicPr>
          <p:cNvPr id="48" name="Graphic 47" descr="Circle with left arrow outline">
            <a:hlinkClick r:id="" action="ppaction://hlinkshowjump?jump=previousslide"/>
            <a:extLst>
              <a:ext uri="{FF2B5EF4-FFF2-40B4-BE49-F238E27FC236}">
                <a16:creationId xmlns:a16="http://schemas.microsoft.com/office/drawing/2014/main" id="{5D4FE5C1-DE21-19C3-C2F6-9DCE73FADCA1}"/>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rot="10800000">
            <a:off x="741098" y="6477151"/>
            <a:ext cx="288000" cy="288000"/>
          </a:xfrm>
          <a:prstGeom prst="rect">
            <a:avLst/>
          </a:prstGeom>
        </p:spPr>
      </p:pic>
    </p:spTree>
    <p:extLst>
      <p:ext uri="{BB962C8B-B14F-4D97-AF65-F5344CB8AC3E}">
        <p14:creationId xmlns:p14="http://schemas.microsoft.com/office/powerpoint/2010/main" val="15308672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9b04f8ca-3219-4297-b738-f3937c120e90" xsi:nil="true"/>
    <lcf76f155ced4ddcb4097134ff3c332f xmlns="ec58a67f-860c-42e7-8d9a-5dcd7271bbbf">
      <Terms xmlns="http://schemas.microsoft.com/office/infopath/2007/PartnerControls"/>
    </lcf76f155ced4ddcb4097134ff3c332f>
    <Tags xmlns="e32d2fce-52c2-4c5b-b1b6-54f81058895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D3F37798E58564D8951EF8ADDC55C64" ma:contentTypeVersion="4" ma:contentTypeDescription="Create a new document." ma:contentTypeScope="" ma:versionID="7d867c8b0762f61d41f1c8a24e1a71da">
  <xsd:schema xmlns:xsd="http://www.w3.org/2001/XMLSchema" xmlns:xs="http://www.w3.org/2001/XMLSchema" xmlns:p="http://schemas.microsoft.com/office/2006/metadata/properties" xmlns:ns2="e32d2fce-52c2-4c5b-b1b6-54f810588953" xmlns:ns3="29c379f3-28be-4dc6-a2d8-19b5ade4010a" xmlns:ns4="ec58a67f-860c-42e7-8d9a-5dcd7271bbbf" xmlns:ns5="9b04f8ca-3219-4297-b738-f3937c120e90" targetNamespace="http://schemas.microsoft.com/office/2006/metadata/properties" ma:root="true" ma:fieldsID="7818e3ee150c253807544f54724fb3d3" ns2:_="" ns3:_="" ns4:_="" ns5:_="">
    <xsd:import namespace="e32d2fce-52c2-4c5b-b1b6-54f810588953"/>
    <xsd:import namespace="29c379f3-28be-4dc6-a2d8-19b5ade4010a"/>
    <xsd:import namespace="ec58a67f-860c-42e7-8d9a-5dcd7271bbbf"/>
    <xsd:import namespace="9b04f8ca-3219-4297-b738-f3937c120e9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LengthInSeconds" minOccurs="0"/>
                <xsd:element ref="ns2:Tags" minOccurs="0"/>
                <xsd:element ref="ns2:MediaServiceObjectDetectorVersions" minOccurs="0"/>
                <xsd:element ref="ns2:MediaServiceSearchProperties" minOccurs="0"/>
                <xsd:element ref="ns4:lcf76f155ced4ddcb4097134ff3c332f" minOccurs="0"/>
                <xsd:element ref="ns5: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2d2fce-52c2-4c5b-b1b6-54f81058895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6" nillable="true" ma:displayName="Location" ma:indexed="true" ma:internalName="MediaServiceLocatio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Tags" ma:index="18" nillable="true" ma:displayName="Tags" ma:format="Dropdown" ma:internalName="Tags">
      <xsd:complexType>
        <xsd:complexContent>
          <xsd:extension base="dms:MultiChoice">
            <xsd:sequence>
              <xsd:element name="Value" maxOccurs="unbounded" minOccurs="0" nillable="true">
                <xsd:simpleType>
                  <xsd:restriction base="dms:Choice">
                    <xsd:enumeration value="ABC"/>
                    <xsd:enumeration value="DEF"/>
                    <xsd:enumeration value="GHI"/>
                  </xsd:restriction>
                </xsd:simpleType>
              </xsd:element>
            </xsd:sequence>
          </xsd:extension>
        </xsd:complexContent>
      </xsd:complex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9c379f3-28be-4dc6-a2d8-19b5ade4010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c58a67f-860c-42e7-8d9a-5dcd7271bbbf" elementFormDefault="qualified">
    <xsd:import namespace="http://schemas.microsoft.com/office/2006/documentManagement/types"/>
    <xsd:import namespace="http://schemas.microsoft.com/office/infopath/2007/PartnerControls"/>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42f061d-5722-4abc-a673-2ff89f83de4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b04f8ca-3219-4297-b738-f3937c120e90"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12e77f1c-a372-4e3e-80a4-87644b2d6408}" ma:internalName="TaxCatchAll" ma:showField="CatchAllData" ma:web="9b04f8ca-3219-4297-b738-f3937c120e9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FCD8753-47EC-46E5-9A7E-2AF8CCBAF234}">
  <ds:schemaRefs>
    <ds:schemaRef ds:uri="http://schemas.microsoft.com/sharepoint/v3/contenttype/forms"/>
  </ds:schemaRefs>
</ds:datastoreItem>
</file>

<file path=customXml/itemProps2.xml><?xml version="1.0" encoding="utf-8"?>
<ds:datastoreItem xmlns:ds="http://schemas.openxmlformats.org/officeDocument/2006/customXml" ds:itemID="{275C489A-3CFD-4AE0-B482-D6E9C1378DD1}">
  <ds:schemaRefs>
    <ds:schemaRef ds:uri="http://purl.org/dc/elements/1.1/"/>
    <ds:schemaRef ds:uri="http://schemas.microsoft.com/office/2006/documentManagement/types"/>
    <ds:schemaRef ds:uri="http://purl.org/dc/dcmitype/"/>
    <ds:schemaRef ds:uri="http://schemas.microsoft.com/office/2006/metadata/properties"/>
    <ds:schemaRef ds:uri="http://schemas.microsoft.com/office/infopath/2007/PartnerControls"/>
    <ds:schemaRef ds:uri="http://purl.org/dc/terms/"/>
    <ds:schemaRef ds:uri="http://schemas.openxmlformats.org/package/2006/metadata/core-properties"/>
    <ds:schemaRef ds:uri="897017e4-d7ae-4d11-9cf6-97cd366bf34d"/>
    <ds:schemaRef ds:uri="0056828e-5b77-4f8e-a1bd-87c2f1763e66"/>
    <ds:schemaRef ds:uri="http://www.w3.org/XML/1998/namespace"/>
  </ds:schemaRefs>
</ds:datastoreItem>
</file>

<file path=customXml/itemProps3.xml><?xml version="1.0" encoding="utf-8"?>
<ds:datastoreItem xmlns:ds="http://schemas.openxmlformats.org/officeDocument/2006/customXml" ds:itemID="{0F087D1F-E505-42FB-B9C7-E02109029A1E}"/>
</file>

<file path=docProps/app.xml><?xml version="1.0" encoding="utf-8"?>
<Properties xmlns="http://schemas.openxmlformats.org/officeDocument/2006/extended-properties" xmlns:vt="http://schemas.openxmlformats.org/officeDocument/2006/docPropsVTypes">
  <TotalTime>1714</TotalTime>
  <Words>9031</Words>
  <Application>Microsoft Office PowerPoint</Application>
  <PresentationFormat>Widescreen</PresentationFormat>
  <Paragraphs>955</Paragraphs>
  <Slides>31</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Arial Nova Light</vt:lpstr>
      <vt:lpstr>Calibri</vt:lpstr>
      <vt:lpstr>Calibri Light</vt:lpstr>
      <vt:lpstr>Courier New</vt:lpstr>
      <vt:lpstr>Tenorite</vt:lpstr>
      <vt:lpstr>Office Theme</vt:lpstr>
      <vt:lpstr>PowerPoint Presentation</vt:lpstr>
      <vt:lpstr>PowerPoint Presentation</vt:lpstr>
      <vt:lpstr>PowerPoint Presentation</vt:lpstr>
      <vt:lpstr>PowerPoint Presentation</vt:lpstr>
      <vt:lpstr>NGSE Strategy</vt:lpstr>
      <vt:lpstr>NGSE Strategy</vt:lpstr>
      <vt:lpstr>Gas Transporter Interactions</vt:lpstr>
      <vt:lpstr>Load Shedding Performance</vt:lpstr>
      <vt:lpstr>Load Shedding Performance - NTS</vt:lpstr>
      <vt:lpstr>PowerPoint Presentation</vt:lpstr>
      <vt:lpstr>Gas and Electricity Interactions</vt:lpstr>
      <vt:lpstr>Public Communications</vt:lpstr>
      <vt:lpstr>Managing Supply</vt:lpstr>
      <vt:lpstr>Summary of Learning Points</vt:lpstr>
      <vt:lpstr>Summary of Learning Points</vt:lpstr>
      <vt:lpstr>Progress Since Exercise ‘Everest’ (2023)</vt:lpstr>
      <vt:lpstr>Progress Since Exercise ‘Everest’ (2023)</vt:lpstr>
      <vt:lpstr>Progress Since Exercise ‘Everest’ (2023)</vt:lpstr>
      <vt:lpstr>Progress Since Exercise ‘Everest’ (2023)</vt:lpstr>
      <vt:lpstr>Progress Since Exercise ‘Everest’ (2023)</vt:lpstr>
      <vt:lpstr>Progress Since Exercise ‘Everest’ (2023)</vt:lpstr>
      <vt:lpstr>Progress Since Exercise ‘Everest’ (2023)</vt:lpstr>
      <vt:lpstr>Appendices</vt:lpstr>
      <vt:lpstr>Appendix 1 – Exercise Participants</vt:lpstr>
      <vt:lpstr>Appendix 2 – The NEC</vt:lpstr>
      <vt:lpstr>Appendix 3 – Exercise Aim and Objectives</vt:lpstr>
      <vt:lpstr>Appendix 4 – List of Abbreviations and Definitions</vt:lpstr>
      <vt:lpstr>Appendix 4 – List of Abbreviations and Definitions</vt:lpstr>
      <vt:lpstr>Appendix 5 – Industry Working Groups</vt:lpstr>
      <vt:lpstr>Appendix 6 – Priority Customers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Wilcock, Thomas</dc:creator>
  <cp:lastModifiedBy>Alex Potter</cp:lastModifiedBy>
  <cp:revision>78</cp:revision>
  <dcterms:created xsi:type="dcterms:W3CDTF">2020-12-08T09:05:23Z</dcterms:created>
  <dcterms:modified xsi:type="dcterms:W3CDTF">2025-04-07T13:40:20Z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0x010100DD3F37798E58564D8951EF8ADDC55C64</vt:lpwstr>
  </property>
  <property fmtid="{D5CDD505-2E9C-101B-9397-08002B2CF9AE}" pid="3" name="MediaServiceImageTags">
    <vt:lpwstr/>
  </property>
  <property fmtid="{D5CDD505-2E9C-101B-9397-08002B2CF9AE}" pid="4" name="DeadlinefromCharter">
    <vt:filetime>2023-03-01T00:00:00Z</vt:filetime>
  </property>
  <property fmtid="{D5CDD505-2E9C-101B-9397-08002B2CF9AE}" pid="5" name="Order">
    <vt:r8>633200</vt:r8>
  </property>
  <property fmtid="{D5CDD505-2E9C-101B-9397-08002B2CF9AE}" pid="6" name="MSIP_Label_6b4219f1-4f00-48e0-b310-032f85269d6d_Enabled">
    <vt:lpwstr>true</vt:lpwstr>
  </property>
  <property fmtid="{D5CDD505-2E9C-101B-9397-08002B2CF9AE}" pid="7" name="MSIP_Label_6b4219f1-4f00-48e0-b310-032f85269d6d_SetDate">
    <vt:lpwstr>2024-10-16T12:42:41Z</vt:lpwstr>
  </property>
  <property fmtid="{D5CDD505-2E9C-101B-9397-08002B2CF9AE}" pid="8" name="MSIP_Label_6b4219f1-4f00-48e0-b310-032f85269d6d_Method">
    <vt:lpwstr>Standard</vt:lpwstr>
  </property>
  <property fmtid="{D5CDD505-2E9C-101B-9397-08002B2CF9AE}" pid="9" name="MSIP_Label_6b4219f1-4f00-48e0-b310-032f85269d6d_Name">
    <vt:lpwstr>Official</vt:lpwstr>
  </property>
  <property fmtid="{D5CDD505-2E9C-101B-9397-08002B2CF9AE}" pid="10" name="MSIP_Label_6b4219f1-4f00-48e0-b310-032f85269d6d_SiteId">
    <vt:lpwstr>b5d83618-97ea-48ec-b0be-8d4a7d678322</vt:lpwstr>
  </property>
  <property fmtid="{D5CDD505-2E9C-101B-9397-08002B2CF9AE}" pid="11" name="MSIP_Label_6b4219f1-4f00-48e0-b310-032f85269d6d_ActionId">
    <vt:lpwstr>ec17ac6a-8d50-4f0e-b183-ebf26f5e3a03</vt:lpwstr>
  </property>
  <property fmtid="{D5CDD505-2E9C-101B-9397-08002B2CF9AE}" pid="12" name="MSIP_Label_6b4219f1-4f00-48e0-b310-032f85269d6d_ContentBits">
    <vt:lpwstr>0</vt:lpwstr>
  </property>
</Properties>
</file>